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336" r:id="rId2"/>
    <p:sldId id="475" r:id="rId3"/>
    <p:sldId id="476" r:id="rId4"/>
    <p:sldId id="498" r:id="rId5"/>
    <p:sldId id="477" r:id="rId6"/>
    <p:sldId id="478" r:id="rId7"/>
    <p:sldId id="499" r:id="rId8"/>
    <p:sldId id="500" r:id="rId9"/>
    <p:sldId id="480" r:id="rId10"/>
    <p:sldId id="516" r:id="rId11"/>
    <p:sldId id="481" r:id="rId12"/>
    <p:sldId id="501" r:id="rId13"/>
    <p:sldId id="502" r:id="rId14"/>
    <p:sldId id="482" r:id="rId15"/>
    <p:sldId id="507" r:id="rId16"/>
    <p:sldId id="508" r:id="rId17"/>
    <p:sldId id="510" r:id="rId18"/>
    <p:sldId id="511" r:id="rId19"/>
    <p:sldId id="512" r:id="rId20"/>
    <p:sldId id="485" r:id="rId21"/>
    <p:sldId id="484" r:id="rId22"/>
    <p:sldId id="506" r:id="rId23"/>
    <p:sldId id="488" r:id="rId24"/>
    <p:sldId id="491" r:id="rId25"/>
    <p:sldId id="513" r:id="rId26"/>
    <p:sldId id="514" r:id="rId27"/>
    <p:sldId id="4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DBD4"/>
    <a:srgbClr val="BFEAE6"/>
    <a:srgbClr val="F2FAF8"/>
    <a:srgbClr val="224486"/>
    <a:srgbClr val="50A25B"/>
    <a:srgbClr val="53C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26"/>
    <p:restoredTop sz="75111"/>
  </p:normalViewPr>
  <p:slideViewPr>
    <p:cSldViewPr snapToGrid="0" snapToObjects="1">
      <p:cViewPr>
        <p:scale>
          <a:sx n="66" d="100"/>
          <a:sy n="66" d="100"/>
        </p:scale>
        <p:origin x="2224" y="624"/>
      </p:cViewPr>
      <p:guideLst/>
    </p:cSldViewPr>
  </p:slideViewPr>
  <p:notesTextViewPr>
    <p:cViewPr>
      <p:scale>
        <a:sx n="105" d="100"/>
        <a:sy n="10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DanielYudkin/Desktop/Center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noProof="0">
                <a:solidFill>
                  <a:sysClr val="windowText" lastClr="000000"/>
                </a:solidFill>
                <a:latin typeface="+mn-lt"/>
                <a:ea typeface="+mn-ea"/>
                <a:cs typeface="+mn-cs"/>
              </a:defRPr>
            </a:pPr>
            <a:r>
              <a:rPr lang="en-US" sz="1400" b="1" noProof="0" dirty="0">
                <a:solidFill>
                  <a:sysClr val="windowText" lastClr="000000"/>
                </a:solidFill>
              </a:rPr>
              <a:t>Which</a:t>
            </a:r>
            <a:r>
              <a:rPr lang="en-US" sz="1400" b="1" baseline="0" noProof="0" dirty="0">
                <a:solidFill>
                  <a:sysClr val="windowText" lastClr="000000"/>
                </a:solidFill>
              </a:rPr>
              <a:t> is more important for a child to have?</a:t>
            </a:r>
          </a:p>
          <a:p>
            <a:pPr>
              <a:defRPr lang="en-US" b="1" noProof="0">
                <a:solidFill>
                  <a:sysClr val="windowText" lastClr="000000"/>
                </a:solidFill>
              </a:defRPr>
            </a:pPr>
            <a:endParaRPr lang="en-US" sz="1400" b="1" baseline="0" noProof="0" dirty="0">
              <a:solidFill>
                <a:sysClr val="windowText" lastClr="000000"/>
              </a:solidFill>
            </a:endParaRPr>
          </a:p>
          <a:p>
            <a:pPr>
              <a:defRPr lang="en-US" b="1" noProof="0">
                <a:solidFill>
                  <a:sysClr val="windowText" lastClr="000000"/>
                </a:solidFill>
              </a:defRPr>
            </a:pPr>
            <a:r>
              <a:rPr lang="en-US" sz="1400" b="1" baseline="0" noProof="0" dirty="0">
                <a:solidFill>
                  <a:sysClr val="windowText" lastClr="000000"/>
                </a:solidFill>
              </a:rPr>
              <a:t>    </a:t>
            </a:r>
            <a:r>
              <a:rPr lang="en-US" sz="1400" b="0" baseline="0" noProof="0" dirty="0">
                <a:solidFill>
                  <a:sysClr val="windowText" lastClr="000000"/>
                </a:solidFill>
              </a:rPr>
              <a:t>Good </a:t>
            </a:r>
            <a:r>
              <a:rPr lang="en-US" sz="1400" b="0" baseline="0" noProof="0" dirty="0" smtClean="0">
                <a:solidFill>
                  <a:sysClr val="windowText" lastClr="000000"/>
                </a:solidFill>
              </a:rPr>
              <a:t>Manners              </a:t>
            </a:r>
            <a:r>
              <a:rPr lang="en-US" sz="1400" b="0" baseline="0" noProof="0" dirty="0">
                <a:solidFill>
                  <a:sysClr val="windowText" lastClr="000000"/>
                </a:solidFill>
              </a:rPr>
              <a:t>Creativity</a:t>
            </a:r>
            <a:endParaRPr lang="en-US" sz="1400" b="0" noProof="0" dirty="0">
              <a:solidFill>
                <a:sysClr val="windowText" lastClr="000000"/>
              </a:solidFill>
            </a:endParaRPr>
          </a:p>
        </c:rich>
      </c:tx>
      <c:layout>
        <c:manualLayout>
          <c:xMode val="edge"/>
          <c:yMode val="edge"/>
          <c:x val="0.390429073286909"/>
          <c:y val="0.110544817214944"/>
        </c:manualLayout>
      </c:layout>
      <c:overlay val="0"/>
      <c:spPr>
        <a:noFill/>
        <a:ln>
          <a:noFill/>
        </a:ln>
        <a:effectLst/>
      </c:spPr>
      <c:txPr>
        <a:bodyPr rot="0" spcFirstLastPara="1" vertOverflow="ellipsis" vert="horz" wrap="square" anchor="ctr" anchorCtr="1"/>
        <a:lstStyle/>
        <a:p>
          <a:pPr>
            <a:defRPr lang="en-US" sz="1400" b="1" i="0" u="none" strike="noStrike" kern="1200" spc="0" baseline="0" noProof="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9143772768358"/>
          <c:y val="0.197391512814779"/>
          <c:w val="0.846724437809855"/>
          <c:h val="0.768516688771615"/>
        </c:manualLayout>
      </c:layout>
      <c:barChart>
        <c:barDir val="bar"/>
        <c:grouping val="stacked"/>
        <c:varyColors val="0"/>
        <c:ser>
          <c:idx val="0"/>
          <c:order val="0"/>
          <c:tx>
            <c:strRef>
              <c:f>Sheet1!$C$2</c:f>
              <c:strCache>
                <c:ptCount val="1"/>
                <c:pt idx="0">
                  <c:v>Yes</c:v>
                </c:pt>
              </c:strCache>
            </c:strRef>
          </c:tx>
          <c:spPr>
            <a:solidFill>
              <a:srgbClr val="F2FAF8"/>
            </a:solidFill>
            <a:ln>
              <a:solidFill>
                <a:srgbClr val="93DBD4"/>
              </a:solidFill>
            </a:ln>
            <a:effectLst/>
          </c:spPr>
          <c:invertIfNegative val="0"/>
          <c:cat>
            <c:strRef>
              <c:f>Sheet1!$B$3:$B$11</c:f>
              <c:strCache>
                <c:ptCount val="8"/>
                <c:pt idx="0">
                  <c:v>Devoted Conservatives</c:v>
                </c:pt>
                <c:pt idx="1">
                  <c:v>Traditional Conservatives</c:v>
                </c:pt>
                <c:pt idx="2">
                  <c:v>Moderates</c:v>
                </c:pt>
                <c:pt idx="3">
                  <c:v>Politically Disengaged</c:v>
                </c:pt>
                <c:pt idx="4">
                  <c:v>Passive Liberals</c:v>
                </c:pt>
                <c:pt idx="5">
                  <c:v>Traditional Liberals</c:v>
                </c:pt>
                <c:pt idx="6">
                  <c:v>Progressive Activists</c:v>
                </c:pt>
                <c:pt idx="7">
                  <c:v>All</c:v>
                </c:pt>
              </c:strCache>
            </c:strRef>
          </c:cat>
          <c:val>
            <c:numRef>
              <c:f>Sheet1!$C$3:$C$11</c:f>
              <c:numCache>
                <c:formatCode>General</c:formatCode>
                <c:ptCount val="9"/>
                <c:pt idx="0">
                  <c:v>-84.0</c:v>
                </c:pt>
                <c:pt idx="1">
                  <c:v>-67.0</c:v>
                </c:pt>
                <c:pt idx="2">
                  <c:v>-68.0</c:v>
                </c:pt>
                <c:pt idx="3">
                  <c:v>-70.0</c:v>
                </c:pt>
                <c:pt idx="4">
                  <c:v>-49.0</c:v>
                </c:pt>
                <c:pt idx="5">
                  <c:v>-30.0</c:v>
                </c:pt>
                <c:pt idx="6">
                  <c:v>-13.0</c:v>
                </c:pt>
                <c:pt idx="7">
                  <c:v>-58.0</c:v>
                </c:pt>
              </c:numCache>
            </c:numRef>
          </c:val>
        </c:ser>
        <c:ser>
          <c:idx val="1"/>
          <c:order val="1"/>
          <c:tx>
            <c:strRef>
              <c:f>Sheet1!$D$2</c:f>
              <c:strCache>
                <c:ptCount val="1"/>
                <c:pt idx="0">
                  <c:v>No</c:v>
                </c:pt>
              </c:strCache>
            </c:strRef>
          </c:tx>
          <c:spPr>
            <a:solidFill>
              <a:srgbClr val="BFEAE6"/>
            </a:solidFill>
            <a:ln>
              <a:solidFill>
                <a:srgbClr val="93DBD4"/>
              </a:solidFill>
            </a:ln>
            <a:effectLst/>
          </c:spPr>
          <c:invertIfNegative val="0"/>
          <c:dLbls>
            <c:dLbl>
              <c:idx val="0"/>
              <c:layout>
                <c:manualLayout>
                  <c:x val="-0.0266923501721079"/>
                  <c:y val="-1.00734204497644E-16"/>
                </c:manualLayout>
              </c:layout>
              <c:showLegendKey val="0"/>
              <c:showVal val="0"/>
              <c:showCatName val="1"/>
              <c:showSerName val="0"/>
              <c:showPercent val="0"/>
              <c:showBubbleSize val="0"/>
              <c:extLst>
                <c:ext xmlns:c15="http://schemas.microsoft.com/office/drawing/2012/chart" uri="{CE6537A1-D6FC-4f65-9D91-7224C49458BB}">
                  <c15:layout/>
                </c:ext>
              </c:extLst>
            </c:dLbl>
            <c:dLbl>
              <c:idx val="1"/>
              <c:layout>
                <c:manualLayout>
                  <c:x val="-0.0578334253729004"/>
                  <c:y val="0.0"/>
                </c:manualLayout>
              </c:layout>
              <c:showLegendKey val="0"/>
              <c:showVal val="0"/>
              <c:showCatName val="1"/>
              <c:showSerName val="0"/>
              <c:showPercent val="0"/>
              <c:showBubbleSize val="0"/>
              <c:extLst>
                <c:ext xmlns:c15="http://schemas.microsoft.com/office/drawing/2012/chart" uri="{CE6537A1-D6FC-4f65-9D91-7224C49458BB}">
                  <c15:layout/>
                </c:ext>
              </c:extLst>
            </c:dLbl>
            <c:dLbl>
              <c:idx val="2"/>
              <c:layout>
                <c:manualLayout>
                  <c:x val="-0.0774420857002713"/>
                  <c:y val="0.00379930798746168"/>
                </c:manualLayout>
              </c:layout>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0.0583333333333334"/>
                  <c:y val="-4.24377813600667E-17"/>
                </c:manualLayout>
              </c:layout>
              <c:showLegendKey val="0"/>
              <c:showVal val="0"/>
              <c:showCatName val="1"/>
              <c:showSerName val="0"/>
              <c:showPercent val="0"/>
              <c:showBubbleSize val="0"/>
              <c:extLst>
                <c:ext xmlns:c15="http://schemas.microsoft.com/office/drawing/2012/chart" uri="{CE6537A1-D6FC-4f65-9D91-7224C49458BB}">
                  <c15:layout/>
                </c:ext>
              </c:extLst>
            </c:dLbl>
            <c:dLbl>
              <c:idx val="4"/>
              <c:layout>
                <c:manualLayout>
                  <c:x val="-0.111851142385593"/>
                  <c:y val="-1.07784654260195E-16"/>
                </c:manualLayout>
              </c:layout>
              <c:showLegendKey val="0"/>
              <c:showVal val="0"/>
              <c:showCatName val="1"/>
              <c:showSerName val="0"/>
              <c:showPercent val="0"/>
              <c:showBubbleSize val="0"/>
              <c:extLst>
                <c:ext xmlns:c15="http://schemas.microsoft.com/office/drawing/2012/chart" uri="{CE6537A1-D6FC-4f65-9D91-7224C49458BB}">
                  <c15:layout/>
                </c:ext>
              </c:extLst>
            </c:dLbl>
            <c:dLbl>
              <c:idx val="5"/>
              <c:layout>
                <c:manualLayout>
                  <c:x val="-0.147238983718522"/>
                  <c:y val="0.0054887422439102"/>
                </c:manualLayout>
              </c:layout>
              <c:showLegendKey val="0"/>
              <c:showVal val="0"/>
              <c:showCatName val="1"/>
              <c:showSerName val="0"/>
              <c:showPercent val="0"/>
              <c:showBubbleSize val="0"/>
              <c:extLst>
                <c:ext xmlns:c15="http://schemas.microsoft.com/office/drawing/2012/chart" uri="{CE6537A1-D6FC-4f65-9D91-7224C49458BB}">
                  <c15:layout/>
                </c:ext>
              </c:extLst>
            </c:dLbl>
            <c:dLbl>
              <c:idx val="6"/>
              <c:layout>
                <c:manualLayout>
                  <c:x val="-0.172842227259032"/>
                  <c:y val="0.00422358355391816"/>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190401347221235"/>
                      <c:h val="0.0417355478213212"/>
                    </c:manualLayout>
                  </c15:layout>
                </c:ext>
              </c:extLst>
            </c:dLbl>
            <c:dLbl>
              <c:idx val="7"/>
              <c:layout>
                <c:manualLayout>
                  <c:x val="-0.0883243999782117"/>
                  <c:y val="0.0"/>
                </c:manualLayout>
              </c:layout>
              <c:tx>
                <c:rich>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mn-lt"/>
                        <a:ea typeface="+mn-ea"/>
                        <a:cs typeface="+mn-cs"/>
                      </a:defRPr>
                    </a:pPr>
                    <a:fld id="{CD880BEE-0ECD-5447-91E5-E2E4CF5BFE96}" type="CATEGORYNAME">
                      <a:rPr lang="en-US"/>
                      <a:pPr>
                        <a:defRPr sz="1000">
                          <a:solidFill>
                            <a:sysClr val="windowText" lastClr="000000"/>
                          </a:solidFill>
                        </a:defRPr>
                      </a:pPr>
                      <a:t>[CATEGORY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0765693884631949"/>
                      <c:h val="0.063694966094292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strRef>
              <c:f>Sheet1!$B$3:$B$11</c:f>
              <c:strCache>
                <c:ptCount val="8"/>
                <c:pt idx="0">
                  <c:v>Devoted Conservatives</c:v>
                </c:pt>
                <c:pt idx="1">
                  <c:v>Traditional Conservatives</c:v>
                </c:pt>
                <c:pt idx="2">
                  <c:v>Moderates</c:v>
                </c:pt>
                <c:pt idx="3">
                  <c:v>Politically Disengaged</c:v>
                </c:pt>
                <c:pt idx="4">
                  <c:v>Passive Liberals</c:v>
                </c:pt>
                <c:pt idx="5">
                  <c:v>Traditional Liberals</c:v>
                </c:pt>
                <c:pt idx="6">
                  <c:v>Progressive Activists</c:v>
                </c:pt>
                <c:pt idx="7">
                  <c:v>All</c:v>
                </c:pt>
              </c:strCache>
            </c:strRef>
          </c:cat>
          <c:val>
            <c:numRef>
              <c:f>Sheet1!$D$3:$D$10</c:f>
              <c:numCache>
                <c:formatCode>General</c:formatCode>
                <c:ptCount val="8"/>
                <c:pt idx="0">
                  <c:v>14.0</c:v>
                </c:pt>
                <c:pt idx="1">
                  <c:v>33.0</c:v>
                </c:pt>
                <c:pt idx="2">
                  <c:v>32.0</c:v>
                </c:pt>
                <c:pt idx="3">
                  <c:v>30.0</c:v>
                </c:pt>
                <c:pt idx="4">
                  <c:v>51.0</c:v>
                </c:pt>
                <c:pt idx="5">
                  <c:v>70.0</c:v>
                </c:pt>
                <c:pt idx="6">
                  <c:v>87.0</c:v>
                </c:pt>
                <c:pt idx="7">
                  <c:v>42.0</c:v>
                </c:pt>
              </c:numCache>
            </c:numRef>
          </c:val>
        </c:ser>
        <c:dLbls>
          <c:showLegendKey val="0"/>
          <c:showVal val="0"/>
          <c:showCatName val="0"/>
          <c:showSerName val="0"/>
          <c:showPercent val="0"/>
          <c:showBubbleSize val="0"/>
        </c:dLbls>
        <c:gapWidth val="15"/>
        <c:overlap val="100"/>
        <c:axId val="1261807392"/>
        <c:axId val="1261809168"/>
      </c:barChart>
      <c:catAx>
        <c:axId val="1261807392"/>
        <c:scaling>
          <c:orientation val="minMax"/>
        </c:scaling>
        <c:delete val="1"/>
        <c:axPos val="l"/>
        <c:numFmt formatCode="General" sourceLinked="1"/>
        <c:majorTickMark val="none"/>
        <c:minorTickMark val="none"/>
        <c:tickLblPos val="nextTo"/>
        <c:crossAx val="1261809168"/>
        <c:crosses val="autoZero"/>
        <c:auto val="1"/>
        <c:lblAlgn val="ctr"/>
        <c:lblOffset val="100"/>
        <c:noMultiLvlLbl val="0"/>
      </c:catAx>
      <c:valAx>
        <c:axId val="1261809168"/>
        <c:scaling>
          <c:orientation val="minMax"/>
        </c:scaling>
        <c:delete val="1"/>
        <c:axPos val="b"/>
        <c:numFmt formatCode="General" sourceLinked="1"/>
        <c:majorTickMark val="none"/>
        <c:minorTickMark val="none"/>
        <c:tickLblPos val="nextTo"/>
        <c:crossAx val="1261807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F8135C7-7978-D141-9043-926BA490EF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D19D5222-4335-6F43-827D-CC46B0D259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791ED3-C2B5-6A4E-BBB2-CB7514D22D97}" type="datetimeFigureOut">
              <a:rPr lang="en-US" smtClean="0"/>
              <a:t>5/17/19</a:t>
            </a:fld>
            <a:endParaRPr lang="en-US"/>
          </a:p>
        </p:txBody>
      </p:sp>
      <p:sp>
        <p:nvSpPr>
          <p:cNvPr id="4" name="Footer Placeholder 3">
            <a:extLst>
              <a:ext uri="{FF2B5EF4-FFF2-40B4-BE49-F238E27FC236}">
                <a16:creationId xmlns:a16="http://schemas.microsoft.com/office/drawing/2014/main" xmlns="" id="{46F7F52F-ADBD-2341-BFE9-37A3FBFF2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697FFF5-3F7E-6240-AD28-9D91359968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53683-BBFA-584E-9577-09E012CFD01A}" type="slidenum">
              <a:rPr lang="en-US" smtClean="0"/>
              <a:t>‹#›</a:t>
            </a:fld>
            <a:endParaRPr lang="en-US"/>
          </a:p>
        </p:txBody>
      </p:sp>
    </p:spTree>
    <p:extLst>
      <p:ext uri="{BB962C8B-B14F-4D97-AF65-F5344CB8AC3E}">
        <p14:creationId xmlns:p14="http://schemas.microsoft.com/office/powerpoint/2010/main" val="4945705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AA858-AD14-AF43-8A39-A160C0B89A43}" type="datetimeFigureOut">
              <a:rPr lang="en-US" smtClean="0"/>
              <a:t>5/17/19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66398-B7AD-034A-A464-3790BBDC282E}" type="slidenum">
              <a:rPr lang="en-US" smtClean="0"/>
              <a:t>‹#›</a:t>
            </a:fld>
            <a:endParaRPr lang="en-US"/>
          </a:p>
        </p:txBody>
      </p:sp>
    </p:spTree>
    <p:extLst>
      <p:ext uri="{BB962C8B-B14F-4D97-AF65-F5344CB8AC3E}">
        <p14:creationId xmlns:p14="http://schemas.microsoft.com/office/powerpoint/2010/main" val="377884522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7A42D9-1CAE-4943-AE3A-6C9A30A5832A}" type="slidenum">
              <a:rPr lang="en-US" smtClean="0"/>
              <a:t>1</a:t>
            </a:fld>
            <a:endParaRPr lang="en-US"/>
          </a:p>
        </p:txBody>
      </p:sp>
    </p:spTree>
    <p:extLst>
      <p:ext uri="{BB962C8B-B14F-4D97-AF65-F5344CB8AC3E}">
        <p14:creationId xmlns:p14="http://schemas.microsoft.com/office/powerpoint/2010/main" val="179833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In the study, we surveyed 8,000 Americans.</a:t>
            </a:r>
            <a:r>
              <a:rPr lang="en-US" baseline="0" noProof="0" dirty="0" smtClean="0"/>
              <a:t> And we asked them a variety of questions not just about their political opinions, but also about their </a:t>
            </a:r>
            <a:r>
              <a:rPr lang="en-US" b="1" baseline="0" noProof="0" dirty="0" smtClean="0"/>
              <a:t>core beliefs</a:t>
            </a:r>
            <a:r>
              <a:rPr lang="en-US" b="0" baseline="0" noProof="0" dirty="0" smtClean="0"/>
              <a:t>. Core beliefs are views that research in social psychology suggests shape the way people see the world. These include things like moral values, the sense that the world is a dangerous place, their views on personal agency and responsibility, parenting style, and group identity. </a:t>
            </a:r>
            <a:endParaRPr lang="en-US" noProof="0" dirty="0"/>
          </a:p>
        </p:txBody>
      </p:sp>
      <p:sp>
        <p:nvSpPr>
          <p:cNvPr id="4" name="Foliennummernplatzhalter 3"/>
          <p:cNvSpPr>
            <a:spLocks noGrp="1"/>
          </p:cNvSpPr>
          <p:nvPr>
            <p:ph type="sldNum" sz="quarter" idx="5"/>
          </p:nvPr>
        </p:nvSpPr>
        <p:spPr/>
        <p:txBody>
          <a:bodyPr/>
          <a:lstStyle/>
          <a:p>
            <a:fld id="{4F72981C-20CF-4E3F-8495-65341FC20D5F}" type="slidenum">
              <a:rPr lang="en-GB" smtClean="0"/>
              <a:t>11</a:t>
            </a:fld>
            <a:endParaRPr lang="en-GB"/>
          </a:p>
        </p:txBody>
      </p:sp>
    </p:spTree>
    <p:extLst>
      <p:ext uri="{BB962C8B-B14F-4D97-AF65-F5344CB8AC3E}">
        <p14:creationId xmlns:p14="http://schemas.microsoft.com/office/powerpoint/2010/main" val="190430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this does is</a:t>
            </a:r>
            <a:r>
              <a:rPr lang="en-US" baseline="0" dirty="0" smtClean="0"/>
              <a:t> it identifies groups of people with similar responses. </a:t>
            </a:r>
            <a:endParaRPr lang="en-US" dirty="0"/>
          </a:p>
        </p:txBody>
      </p:sp>
    </p:spTree>
    <p:extLst>
      <p:ext uri="{BB962C8B-B14F-4D97-AF65-F5344CB8AC3E}">
        <p14:creationId xmlns:p14="http://schemas.microsoft.com/office/powerpoint/2010/main" val="1062040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we’re often told that America is a 50:50 country with two main groups. But we found the story is far more nuanced.  </a:t>
            </a:r>
            <a:endParaRPr lang="en-US" dirty="0"/>
          </a:p>
        </p:txBody>
      </p:sp>
    </p:spTree>
    <p:extLst>
      <p:ext uri="{BB962C8B-B14F-4D97-AF65-F5344CB8AC3E}">
        <p14:creationId xmlns:p14="http://schemas.microsoft.com/office/powerpoint/2010/main" val="29676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actually found that America is divided into </a:t>
            </a:r>
            <a:r>
              <a:rPr lang="en-US" b="1" baseline="0" dirty="0" smtClean="0"/>
              <a:t>seven distinct tribes</a:t>
            </a:r>
            <a:r>
              <a:rPr lang="en-US" b="0" baseline="0" dirty="0" smtClean="0"/>
              <a:t> with very different core beliefs. We can group these from left to right on the ideological spectrum. On the far left are Progressive Activists, which tend to be younger, engaged, secular, cosmopolitan, and angry, all the way to Devoted Conservatives, who are more likely to be white, retired, uncompromising, and patriotic. And there are a variety of groups in between, including Traditional Liberals, Passive Liberals, Disengaged, Moderates, and Traditional Conservatives</a:t>
            </a:r>
            <a:endParaRPr lang="en-US" dirty="0"/>
          </a:p>
        </p:txBody>
      </p:sp>
    </p:spTree>
    <p:extLst>
      <p:ext uri="{BB962C8B-B14F-4D97-AF65-F5344CB8AC3E}">
        <p14:creationId xmlns:p14="http://schemas.microsoft.com/office/powerpoint/2010/main" val="18012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turns out that these tribal groups are really helpful in predicting people’s views on political issues. So here we have a graph of people’s views on immigration. On the</a:t>
            </a:r>
            <a:r>
              <a:rPr lang="en-US" baseline="0" dirty="0" smtClean="0"/>
              <a:t> left is the proportion of people who believe that immigration is good for America, on the right the proportion of people who think immigration is bad for America. And if look at the question across all Americans, we see this familiar 50:50 split where people seem torn between two poles. But if you break it down by tribe you get a far more detailed understanding of how people view this issue. 99% of Progressive Activists think that immigration is good, ranging all the way to 90% of Devoted Conservatives answer the opposite. </a:t>
            </a:r>
            <a:endParaRPr lang="en-US" dirty="0"/>
          </a:p>
        </p:txBody>
      </p:sp>
    </p:spTree>
    <p:extLst>
      <p:ext uri="{BB962C8B-B14F-4D97-AF65-F5344CB8AC3E}">
        <p14:creationId xmlns:p14="http://schemas.microsoft.com/office/powerpoint/2010/main" val="488499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you get similar patterns on a host of other issues. </a:t>
            </a:r>
            <a:endParaRPr lang="en-US" dirty="0"/>
          </a:p>
        </p:txBody>
      </p:sp>
    </p:spTree>
    <p:extLst>
      <p:ext uri="{BB962C8B-B14F-4D97-AF65-F5344CB8AC3E}">
        <p14:creationId xmlns:p14="http://schemas.microsoft.com/office/powerpoint/2010/main" val="183849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we examined each</a:t>
            </a:r>
            <a:r>
              <a:rPr lang="en-US" baseline="0" dirty="0" smtClean="0"/>
              <a:t> of the tribes according to their level of political activity. And we found that the outer groups, who we call the ”wings”, are far more likely to engage in a variety of political activities. And the less active group we call the “exhausted majority.” </a:t>
            </a:r>
            <a:endParaRPr lang="en-US" dirty="0"/>
          </a:p>
        </p:txBody>
      </p:sp>
    </p:spTree>
    <p:extLst>
      <p:ext uri="{BB962C8B-B14F-4D97-AF65-F5344CB8AC3E}">
        <p14:creationId xmlns:p14="http://schemas.microsoft.com/office/powerpoint/2010/main" val="1128159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Source Serif Pro" panose="02040603050405020204"/>
            </a:endParaRPr>
          </a:p>
        </p:txBody>
      </p:sp>
      <p:sp>
        <p:nvSpPr>
          <p:cNvPr id="4" name="Slide Number Placeholder 3"/>
          <p:cNvSpPr>
            <a:spLocks noGrp="1"/>
          </p:cNvSpPr>
          <p:nvPr>
            <p:ph type="sldNum" sz="quarter" idx="5"/>
          </p:nvPr>
        </p:nvSpPr>
        <p:spPr/>
        <p:txBody>
          <a:bodyPr/>
          <a:lstStyle/>
          <a:p>
            <a:fld id="{4F72981C-20CF-4E3F-8495-65341FC20D5F}" type="slidenum">
              <a:rPr lang="en-GB" smtClean="0"/>
              <a:t>18</a:t>
            </a:fld>
            <a:endParaRPr lang="en-GB"/>
          </a:p>
        </p:txBody>
      </p:sp>
    </p:spTree>
    <p:extLst>
      <p:ext uri="{BB962C8B-B14F-4D97-AF65-F5344CB8AC3E}">
        <p14:creationId xmlns:p14="http://schemas.microsoft.com/office/powerpoint/2010/main" val="619526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7A42D9-1CAE-4943-AE3A-6C9A30A5832A}" type="slidenum">
              <a:rPr lang="en-US" smtClean="0"/>
              <a:t>19</a:t>
            </a:fld>
            <a:endParaRPr lang="en-US"/>
          </a:p>
        </p:txBody>
      </p:sp>
    </p:spTree>
    <p:extLst>
      <p:ext uri="{BB962C8B-B14F-4D97-AF65-F5344CB8AC3E}">
        <p14:creationId xmlns:p14="http://schemas.microsoft.com/office/powerpoint/2010/main" val="128441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these groups are strongly divided according to their basic views. For example, we asked people whether they agree more that people who work hard can be successful, or that </a:t>
            </a:r>
            <a:endParaRPr lang="en-US" dirty="0"/>
          </a:p>
        </p:txBody>
      </p:sp>
    </p:spTree>
    <p:extLst>
      <p:ext uri="{BB962C8B-B14F-4D97-AF65-F5344CB8AC3E}">
        <p14:creationId xmlns:p14="http://schemas.microsoft.com/office/powerpoint/2010/main" val="158235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7A42D9-1CAE-4943-AE3A-6C9A30A5832A}" type="slidenum">
              <a:rPr lang="en-US" smtClean="0"/>
              <a:t>2</a:t>
            </a:fld>
            <a:endParaRPr lang="en-US"/>
          </a:p>
        </p:txBody>
      </p:sp>
    </p:spTree>
    <p:extLst>
      <p:ext uri="{BB962C8B-B14F-4D97-AF65-F5344CB8AC3E}">
        <p14:creationId xmlns:p14="http://schemas.microsoft.com/office/powerpoint/2010/main" val="1282673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Parenting style?</a:t>
            </a:r>
            <a:endParaRPr lang="en-US" dirty="0"/>
          </a:p>
        </p:txBody>
      </p:sp>
    </p:spTree>
    <p:extLst>
      <p:ext uri="{BB962C8B-B14F-4D97-AF65-F5344CB8AC3E}">
        <p14:creationId xmlns:p14="http://schemas.microsoft.com/office/powerpoint/2010/main" val="48566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7A42D9-1CAE-4943-AE3A-6C9A30A5832A}" type="slidenum">
              <a:rPr lang="en-US" smtClean="0"/>
              <a:t>23</a:t>
            </a:fld>
            <a:endParaRPr lang="en-US"/>
          </a:p>
        </p:txBody>
      </p:sp>
    </p:spTree>
    <p:extLst>
      <p:ext uri="{BB962C8B-B14F-4D97-AF65-F5344CB8AC3E}">
        <p14:creationId xmlns:p14="http://schemas.microsoft.com/office/powerpoint/2010/main" val="45011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sz="1200" b="1" kern="1200" baseline="0" dirty="0" smtClean="0">
                <a:solidFill>
                  <a:schemeClr val="tx1"/>
                </a:solidFill>
                <a:effectLst/>
                <a:latin typeface="+mn-lt"/>
                <a:ea typeface="+mn-ea"/>
                <a:cs typeface="+mn-cs"/>
              </a:rPr>
              <a:t>Lenses that shape how people see the world</a:t>
            </a:r>
          </a:p>
          <a:p>
            <a:pPr marL="171450" indent="-171450">
              <a:buFontTx/>
              <a:buChar char="-"/>
            </a:pPr>
            <a:r>
              <a:rPr lang="en-US" sz="1200" b="1" kern="1200" baseline="0" dirty="0" smtClean="0">
                <a:solidFill>
                  <a:schemeClr val="tx1"/>
                </a:solidFill>
                <a:effectLst/>
                <a:latin typeface="+mn-lt"/>
                <a:ea typeface="+mn-ea"/>
                <a:cs typeface="+mn-cs"/>
              </a:rPr>
              <a:t>Progressives: Power, Privilege, and Oppression</a:t>
            </a:r>
          </a:p>
          <a:p>
            <a:pPr marL="171450" indent="-171450">
              <a:buFontTx/>
              <a:buChar char="-"/>
            </a:pPr>
            <a:r>
              <a:rPr lang="en-US" sz="1200" b="1" kern="1200" baseline="0" dirty="0" smtClean="0">
                <a:solidFill>
                  <a:schemeClr val="tx1"/>
                </a:solidFill>
                <a:effectLst/>
                <a:latin typeface="+mn-lt"/>
                <a:ea typeface="+mn-ea"/>
                <a:cs typeface="+mn-cs"/>
              </a:rPr>
              <a:t>Conservatives: Character, Loyalty, Tradition</a:t>
            </a:r>
          </a:p>
          <a:p>
            <a:pPr marL="171450" indent="-171450">
              <a:buFontTx/>
              <a:buChar char="-"/>
            </a:pPr>
            <a:r>
              <a:rPr lang="en-US" sz="1200" b="1" kern="1200" baseline="0" dirty="0" smtClean="0">
                <a:solidFill>
                  <a:schemeClr val="tx1"/>
                </a:solidFill>
                <a:effectLst/>
                <a:latin typeface="+mn-lt"/>
                <a:ea typeface="+mn-ea"/>
                <a:cs typeface="+mn-cs"/>
              </a:rPr>
              <a:t>Even if you don’t...</a:t>
            </a:r>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4F72981C-20CF-4E3F-8495-65341FC20D5F}" type="slidenum">
              <a:rPr lang="en-GB" smtClean="0"/>
              <a:t>24</a:t>
            </a:fld>
            <a:endParaRPr lang="en-GB"/>
          </a:p>
        </p:txBody>
      </p:sp>
    </p:spTree>
    <p:extLst>
      <p:ext uri="{BB962C8B-B14F-4D97-AF65-F5344CB8AC3E}">
        <p14:creationId xmlns:p14="http://schemas.microsoft.com/office/powerpoint/2010/main" val="191163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Members</a:t>
            </a:r>
            <a:r>
              <a:rPr lang="en-US" sz="1200" kern="1200" baseline="0" dirty="0" smtClean="0">
                <a:solidFill>
                  <a:schemeClr val="tx1"/>
                </a:solidFill>
                <a:effectLst/>
                <a:latin typeface="+mn-lt"/>
                <a:ea typeface="+mn-ea"/>
                <a:cs typeface="+mn-cs"/>
              </a:rPr>
              <a:t> of the Exhausted Majority are in your classrooms. But they might not be as vocal because they’re not as convinced they </a:t>
            </a:r>
            <a:r>
              <a:rPr lang="en-US" sz="1200" b="1" kern="1200" baseline="0" dirty="0" smtClean="0">
                <a:solidFill>
                  <a:schemeClr val="tx1"/>
                </a:solidFill>
                <a:effectLst/>
                <a:latin typeface="+mn-lt"/>
                <a:ea typeface="+mn-ea"/>
                <a:cs typeface="+mn-cs"/>
              </a:rPr>
              <a:t>have the answer</a:t>
            </a:r>
            <a:r>
              <a:rPr lang="en-US" sz="1200" b="0" kern="1200" baseline="0" dirty="0" smtClean="0">
                <a:solidFill>
                  <a:schemeClr val="tx1"/>
                </a:solidFill>
                <a:effectLst/>
                <a:latin typeface="+mn-lt"/>
                <a:ea typeface="+mn-ea"/>
                <a:cs typeface="+mn-cs"/>
              </a:rPr>
              <a:t>. We should encourage this sort of thoughtfulness and flexibility. </a:t>
            </a:r>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4F72981C-20CF-4E3F-8495-65341FC20D5F}" type="slidenum">
              <a:rPr lang="en-GB" smtClean="0"/>
              <a:t>25</a:t>
            </a:fld>
            <a:endParaRPr lang="en-GB"/>
          </a:p>
        </p:txBody>
      </p:sp>
    </p:spTree>
    <p:extLst>
      <p:ext uri="{BB962C8B-B14F-4D97-AF65-F5344CB8AC3E}">
        <p14:creationId xmlns:p14="http://schemas.microsoft.com/office/powerpoint/2010/main" val="131842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we should always be striving to inclusive language that doesn’t take justice as a zero-sum game. You can acknowledge </a:t>
            </a:r>
            <a:r>
              <a:rPr lang="en-US" sz="1200" b="1" kern="1200" dirty="0" smtClean="0">
                <a:solidFill>
                  <a:schemeClr val="tx1"/>
                </a:solidFill>
                <a:effectLst/>
                <a:latin typeface="+mn-lt"/>
                <a:ea typeface="+mn-ea"/>
                <a:cs typeface="+mn-cs"/>
              </a:rPr>
              <a:t>systemic</a:t>
            </a:r>
            <a:r>
              <a:rPr lang="en-US" sz="1200" b="1" kern="1200" baseline="0" dirty="0" smtClean="0">
                <a:solidFill>
                  <a:schemeClr val="tx1"/>
                </a:solidFill>
                <a:effectLst/>
                <a:latin typeface="+mn-lt"/>
                <a:ea typeface="+mn-ea"/>
                <a:cs typeface="+mn-cs"/>
              </a:rPr>
              <a:t> injustice </a:t>
            </a:r>
            <a:r>
              <a:rPr lang="en-US" sz="1200" kern="1200" baseline="0" dirty="0" smtClean="0">
                <a:solidFill>
                  <a:schemeClr val="tx1"/>
                </a:solidFill>
                <a:effectLst/>
                <a:latin typeface="+mn-lt"/>
                <a:ea typeface="+mn-ea"/>
                <a:cs typeface="+mn-cs"/>
              </a:rPr>
              <a:t>while still encouraging individuals to </a:t>
            </a:r>
            <a:r>
              <a:rPr lang="en-US" sz="1200" b="1" kern="1200" baseline="0" dirty="0" smtClean="0">
                <a:solidFill>
                  <a:schemeClr val="tx1"/>
                </a:solidFill>
                <a:effectLst/>
                <a:latin typeface="+mn-lt"/>
                <a:ea typeface="+mn-ea"/>
                <a:cs typeface="+mn-cs"/>
              </a:rPr>
              <a:t>reach their potential</a:t>
            </a:r>
            <a:r>
              <a:rPr lang="en-US" sz="1200" kern="1200" dirty="0" smtClean="0">
                <a:solidFill>
                  <a:schemeClr val="tx1"/>
                </a:solidFill>
                <a:effectLst/>
                <a:latin typeface="+mn-lt"/>
                <a:ea typeface="+mn-ea"/>
                <a:cs typeface="+mn-cs"/>
              </a:rPr>
              <a:t>. You can help people </a:t>
            </a:r>
            <a:r>
              <a:rPr lang="en-US" sz="1200" b="1" kern="1200" dirty="0" smtClean="0">
                <a:solidFill>
                  <a:schemeClr val="tx1"/>
                </a:solidFill>
                <a:effectLst/>
                <a:latin typeface="+mn-lt"/>
                <a:ea typeface="+mn-ea"/>
                <a:cs typeface="+mn-cs"/>
              </a:rPr>
              <a:t>recognize</a:t>
            </a:r>
            <a:r>
              <a:rPr lang="en-US" sz="1200" b="1" kern="1200" baseline="0" dirty="0" smtClean="0">
                <a:solidFill>
                  <a:schemeClr val="tx1"/>
                </a:solidFill>
                <a:effectLst/>
                <a:latin typeface="+mn-lt"/>
                <a:ea typeface="+mn-ea"/>
                <a:cs typeface="+mn-cs"/>
              </a:rPr>
              <a:t> their advantages </a:t>
            </a:r>
            <a:r>
              <a:rPr lang="en-US" sz="1200" kern="1200" baseline="0" dirty="0" smtClean="0">
                <a:solidFill>
                  <a:schemeClr val="tx1"/>
                </a:solidFill>
                <a:effectLst/>
                <a:latin typeface="+mn-lt"/>
                <a:ea typeface="+mn-ea"/>
                <a:cs typeface="+mn-cs"/>
              </a:rPr>
              <a:t>and invite them to </a:t>
            </a:r>
            <a:r>
              <a:rPr lang="en-US" sz="1200" b="1" kern="1200" baseline="0" dirty="0" smtClean="0">
                <a:solidFill>
                  <a:schemeClr val="tx1"/>
                </a:solidFill>
                <a:effectLst/>
                <a:latin typeface="+mn-lt"/>
                <a:ea typeface="+mn-ea"/>
                <a:cs typeface="+mn-cs"/>
              </a:rPr>
              <a:t>fight for a fairer system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can talk</a:t>
            </a:r>
            <a:r>
              <a:rPr lang="en-US" sz="1200" kern="1200" baseline="0" dirty="0" smtClean="0">
                <a:solidFill>
                  <a:schemeClr val="tx1"/>
                </a:solidFill>
                <a:effectLst/>
                <a:latin typeface="+mn-lt"/>
                <a:ea typeface="+mn-ea"/>
                <a:cs typeface="+mn-cs"/>
              </a:rPr>
              <a:t> about the </a:t>
            </a:r>
            <a:r>
              <a:rPr lang="en-US" sz="1200" b="1" kern="1200" baseline="0" dirty="0" smtClean="0">
                <a:solidFill>
                  <a:schemeClr val="tx1"/>
                </a:solidFill>
                <a:effectLst/>
                <a:latin typeface="+mn-lt"/>
                <a:ea typeface="+mn-ea"/>
                <a:cs typeface="+mn-cs"/>
              </a:rPr>
              <a:t>rights</a:t>
            </a:r>
            <a:r>
              <a:rPr lang="en-US" sz="1200" kern="1200" baseline="0" dirty="0" smtClean="0">
                <a:solidFill>
                  <a:schemeClr val="tx1"/>
                </a:solidFill>
                <a:effectLst/>
                <a:latin typeface="+mn-lt"/>
                <a:ea typeface="+mn-ea"/>
                <a:cs typeface="+mn-cs"/>
              </a:rPr>
              <a:t> people should have in a </a:t>
            </a:r>
            <a:r>
              <a:rPr lang="en-US" sz="1200" b="1" kern="1200" baseline="0" dirty="0" smtClean="0">
                <a:solidFill>
                  <a:schemeClr val="tx1"/>
                </a:solidFill>
                <a:effectLst/>
                <a:latin typeface="+mn-lt"/>
                <a:ea typeface="+mn-ea"/>
                <a:cs typeface="+mn-cs"/>
              </a:rPr>
              <a:t>democracy</a:t>
            </a:r>
            <a:r>
              <a:rPr lang="en-US" sz="1200" kern="1200" baseline="0" dirty="0" smtClean="0">
                <a:solidFill>
                  <a:schemeClr val="tx1"/>
                </a:solidFill>
                <a:effectLst/>
                <a:latin typeface="+mn-lt"/>
                <a:ea typeface="+mn-ea"/>
                <a:cs typeface="+mn-cs"/>
              </a:rPr>
              <a:t> while also acknowledging the </a:t>
            </a:r>
            <a:r>
              <a:rPr lang="en-US" sz="1200" b="1" kern="1200" baseline="0" dirty="0" smtClean="0">
                <a:solidFill>
                  <a:schemeClr val="tx1"/>
                </a:solidFill>
                <a:effectLst/>
                <a:latin typeface="+mn-lt"/>
                <a:ea typeface="+mn-ea"/>
                <a:cs typeface="+mn-cs"/>
              </a:rPr>
              <a:t>responsibilities that go along with it</a:t>
            </a:r>
            <a:r>
              <a:rPr lang="en-US" sz="1200" kern="1200" baseline="0" dirty="0" smtClean="0">
                <a:solidFill>
                  <a:schemeClr val="tx1"/>
                </a:solidFill>
                <a:effectLst/>
                <a:latin typeface="+mn-lt"/>
                <a:ea typeface="+mn-ea"/>
                <a:cs typeface="+mn-cs"/>
              </a:rPr>
              <a:t>. That balance is hard to strike, but it’s what we need in this polarized time. </a:t>
            </a:r>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4F72981C-20CF-4E3F-8495-65341FC20D5F}" type="slidenum">
              <a:rPr lang="en-GB" smtClean="0"/>
              <a:t>26</a:t>
            </a:fld>
            <a:endParaRPr lang="en-GB"/>
          </a:p>
        </p:txBody>
      </p:sp>
    </p:spTree>
    <p:extLst>
      <p:ext uri="{BB962C8B-B14F-4D97-AF65-F5344CB8AC3E}">
        <p14:creationId xmlns:p14="http://schemas.microsoft.com/office/powerpoint/2010/main" val="1631965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7A42D9-1CAE-4943-AE3A-6C9A30A5832A}" type="slidenum">
              <a:rPr lang="en-US" smtClean="0"/>
              <a:t>27</a:t>
            </a:fld>
            <a:endParaRPr lang="en-US"/>
          </a:p>
        </p:txBody>
      </p:sp>
    </p:spTree>
    <p:extLst>
      <p:ext uri="{BB962C8B-B14F-4D97-AF65-F5344CB8AC3E}">
        <p14:creationId xmlns:p14="http://schemas.microsoft.com/office/powerpoint/2010/main" val="9928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Overview</a:t>
            </a:r>
            <a:endParaRPr lang="de-DE" dirty="0"/>
          </a:p>
        </p:txBody>
      </p:sp>
      <p:sp>
        <p:nvSpPr>
          <p:cNvPr id="4" name="Foliennummernplatzhalter 3"/>
          <p:cNvSpPr>
            <a:spLocks noGrp="1"/>
          </p:cNvSpPr>
          <p:nvPr>
            <p:ph type="sldNum" sz="quarter" idx="5"/>
          </p:nvPr>
        </p:nvSpPr>
        <p:spPr/>
        <p:txBody>
          <a:bodyPr/>
          <a:lstStyle/>
          <a:p>
            <a:fld id="{4F72981C-20CF-4E3F-8495-65341FC20D5F}" type="slidenum">
              <a:rPr lang="en-GB" smtClean="0"/>
              <a:t>3</a:t>
            </a:fld>
            <a:endParaRPr lang="en-GB"/>
          </a:p>
        </p:txBody>
      </p:sp>
    </p:spTree>
    <p:extLst>
      <p:ext uri="{BB962C8B-B14F-4D97-AF65-F5344CB8AC3E}">
        <p14:creationId xmlns:p14="http://schemas.microsoft.com/office/powerpoint/2010/main" val="710979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fd470b95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4fd470b95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196850" algn="l" rtl="0">
              <a:lnSpc>
                <a:spcPct val="150000"/>
              </a:lnSpc>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285750" lvl="0" indent="-196850" algn="l" rtl="0">
              <a:lnSpc>
                <a:spcPct val="150000"/>
              </a:lnSpc>
              <a:spcBef>
                <a:spcPts val="60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171450" lvl="0" indent="-95250" algn="l" rtl="0">
              <a:spcBef>
                <a:spcPts val="600"/>
              </a:spcBef>
              <a:spcAft>
                <a:spcPts val="0"/>
              </a:spcAft>
              <a:buClr>
                <a:schemeClr val="dk1"/>
              </a:buClr>
              <a:buSzPts val="1200"/>
              <a:buFont typeface="Arial"/>
              <a:buNone/>
            </a:pPr>
            <a:endParaRPr/>
          </a:p>
        </p:txBody>
      </p:sp>
      <p:sp>
        <p:nvSpPr>
          <p:cNvPr id="128" name="Google Shape;128;g4fd470b95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4729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117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91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118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50000"/>
              </a:lnSpc>
              <a:spcAft>
                <a:spcPts val="600"/>
              </a:spcAft>
              <a:buFont typeface="Arial" panose="020B0604020202020204" pitchFamily="34" charset="0"/>
              <a:buChar char="•"/>
            </a:pPr>
            <a:endParaRPr lang="en-US" sz="14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7A42D9-1CAE-4943-AE3A-6C9A30A5832A}" type="slidenum">
              <a:rPr lang="en-US" smtClean="0"/>
              <a:t>9</a:t>
            </a:fld>
            <a:endParaRPr lang="en-US"/>
          </a:p>
        </p:txBody>
      </p:sp>
    </p:spTree>
    <p:extLst>
      <p:ext uri="{BB962C8B-B14F-4D97-AF65-F5344CB8AC3E}">
        <p14:creationId xmlns:p14="http://schemas.microsoft.com/office/powerpoint/2010/main" val="38768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this does is</a:t>
            </a:r>
            <a:r>
              <a:rPr lang="en-US" baseline="0" dirty="0" smtClean="0"/>
              <a:t> it identifies groups of people with similar responses. </a:t>
            </a:r>
            <a:endParaRPr lang="en-US" dirty="0"/>
          </a:p>
        </p:txBody>
      </p:sp>
    </p:spTree>
    <p:extLst>
      <p:ext uri="{BB962C8B-B14F-4D97-AF65-F5344CB8AC3E}">
        <p14:creationId xmlns:p14="http://schemas.microsoft.com/office/powerpoint/2010/main" val="138812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EE6876-E91B-4044-841D-F486AB660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0458625-BE2C-6242-BB89-54B6721667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70E1627-F6C2-494A-89E9-517D8952071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FC8EEFA2-2154-ED49-9DA7-B69825D4B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010BD0-1688-DE4F-8A1D-F54762AE4F3F}"/>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340040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31CBC2-CD00-2542-B0A2-5ACBFE4A6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7A70F9-BAC2-C142-89F5-A9CF0E54E9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4249DC-3078-5A44-A342-12529E9707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424FD6B2-220E-8D46-A5E5-F0D409048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8A51D3-3587-EE46-8ADF-5DC19B2108D8}"/>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158286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49783E-0271-4E41-A039-8790D2FB0A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8CF957-616F-3E4C-8A1B-B5B49204542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385E1E-FBCC-894F-8D81-E261FD3DD8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E1BE9F34-3088-3A42-8B5A-B0D3541C4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892BBB-5223-084E-9410-E395AC4F123F}"/>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618480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2 1">
  <p:cSld name="Blank 2 1">
    <p:spTree>
      <p:nvGrpSpPr>
        <p:cNvPr id="1" name="Shape 13"/>
        <p:cNvGrpSpPr/>
        <p:nvPr/>
      </p:nvGrpSpPr>
      <p:grpSpPr>
        <a:xfrm>
          <a:off x="0" y="0"/>
          <a:ext cx="0" cy="0"/>
          <a:chOff x="0" y="0"/>
          <a:chExt cx="0" cy="0"/>
        </a:xfrm>
      </p:grpSpPr>
      <p:pic>
        <p:nvPicPr>
          <p:cNvPr id="6" name="Picture 5">
            <a:extLst>
              <a:ext uri="{FF2B5EF4-FFF2-40B4-BE49-F238E27FC236}">
                <a16:creationId xmlns:a16="http://schemas.microsoft.com/office/drawing/2014/main" xmlns="" id="{CB70E6D5-B64F-8146-A477-F50FF7775A01}"/>
              </a:ext>
            </a:extLst>
          </p:cNvPr>
          <p:cNvPicPr>
            <a:picLocks noChangeAspect="1"/>
          </p:cNvPicPr>
          <p:nvPr userDrawn="1"/>
        </p:nvPicPr>
        <p:blipFill rotWithShape="1">
          <a:blip r:embed="rId2"/>
          <a:srcRect t="-2339" r="67910"/>
          <a:stretch/>
        </p:blipFill>
        <p:spPr>
          <a:xfrm>
            <a:off x="314722" y="218122"/>
            <a:ext cx="705186" cy="701842"/>
          </a:xfrm>
          <a:prstGeom prst="rect">
            <a:avLst/>
          </a:prstGeom>
        </p:spPr>
      </p:pic>
    </p:spTree>
    <p:extLst>
      <p:ext uri="{BB962C8B-B14F-4D97-AF65-F5344CB8AC3E}">
        <p14:creationId xmlns:p14="http://schemas.microsoft.com/office/powerpoint/2010/main" val="195849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1">
    <p:bg>
      <p:bgPr>
        <a:solidFill>
          <a:srgbClr val="224486"/>
        </a:solidFill>
        <a:effectLst/>
      </p:bgPr>
    </p:bg>
    <p:spTree>
      <p:nvGrpSpPr>
        <p:cNvPr id="1" name="Shape 9"/>
        <p:cNvGrpSpPr/>
        <p:nvPr/>
      </p:nvGrpSpPr>
      <p:grpSpPr>
        <a:xfrm>
          <a:off x="0" y="0"/>
          <a:ext cx="0" cy="0"/>
          <a:chOff x="0" y="0"/>
          <a:chExt cx="0" cy="0"/>
        </a:xfrm>
      </p:grpSpPr>
      <p:pic>
        <p:nvPicPr>
          <p:cNvPr id="3" name="Image 2">
            <a:extLst>
              <a:ext uri="{FF2B5EF4-FFF2-40B4-BE49-F238E27FC236}">
                <a16:creationId xmlns:a16="http://schemas.microsoft.com/office/drawing/2014/main" xmlns="" id="{118E6E5F-6072-3A4E-9A26-8D01F78796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588" y="339720"/>
            <a:ext cx="1742211" cy="540000"/>
          </a:xfrm>
          <a:prstGeom prst="rect">
            <a:avLst/>
          </a:prstGeom>
        </p:spPr>
      </p:pic>
    </p:spTree>
    <p:extLst>
      <p:ext uri="{BB962C8B-B14F-4D97-AF65-F5344CB8AC3E}">
        <p14:creationId xmlns:p14="http://schemas.microsoft.com/office/powerpoint/2010/main" val="353205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2 2 2" userDrawn="1">
  <p:cSld name="Title slide 2 2 2">
    <p:spTree>
      <p:nvGrpSpPr>
        <p:cNvPr id="1" name="Shape 41"/>
        <p:cNvGrpSpPr/>
        <p:nvPr/>
      </p:nvGrpSpPr>
      <p:grpSpPr>
        <a:xfrm>
          <a:off x="0" y="0"/>
          <a:ext cx="0" cy="0"/>
          <a:chOff x="0" y="0"/>
          <a:chExt cx="0" cy="0"/>
        </a:xfrm>
      </p:grpSpPr>
      <p:pic>
        <p:nvPicPr>
          <p:cNvPr id="2" name="Shape 45">
            <a:extLst>
              <a:ext uri="{FF2B5EF4-FFF2-40B4-BE49-F238E27FC236}">
                <a16:creationId xmlns:a16="http://schemas.microsoft.com/office/drawing/2014/main" xmlns="" id="{240BA5F0-7305-40D7-8FB3-557383D38A48}"/>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r="64433"/>
          <a:stretch>
            <a:fillRect/>
          </a:stretch>
        </p:blipFill>
        <p:spPr bwMode="auto">
          <a:xfrm>
            <a:off x="262467" y="283634"/>
            <a:ext cx="677333" cy="6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04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F9F96A-C49C-E049-A276-BDEC1674C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1A358F-863D-A645-A5ED-4F4DEC2F5F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FDA74E-4701-8D44-B693-51FDDEFE16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5C965E40-9960-554B-BA7D-73BB7C5DA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348538-41AA-1E47-9533-020F7B19729E}"/>
              </a:ext>
            </a:extLst>
          </p:cNvPr>
          <p:cNvSpPr>
            <a:spLocks noGrp="1"/>
          </p:cNvSpPr>
          <p:nvPr>
            <p:ph type="sldNum" sz="quarter" idx="12"/>
          </p:nvPr>
        </p:nvSpPr>
        <p:spPr>
          <a:xfrm>
            <a:off x="8610600" y="365125"/>
            <a:ext cx="2743200" cy="365125"/>
          </a:xfrm>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117362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7E5A3-9058-6B46-922F-0B20A49BA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0F80691-C194-BD4F-A7F1-AF40C0D7E5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96DBDD5-1730-DC4A-A7DE-4CBF228C79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3D8DC59F-F66D-F34F-8374-95179F22C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50AB21-C34B-E445-BC51-29E0AEE2A0C2}"/>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280128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4A29C8-00DA-1646-A2F5-D729590D6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B01079-FE3D-BB40-BC12-90BDC774802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4491068-46F3-C349-8EC1-5BCF164636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FB0230-4BF2-8C48-ABBE-59B8D7FE861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4B90205F-2D86-AE45-8191-D99F2ABA1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36A6FE-41BA-EA4C-81DA-62928511ACB0}"/>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361553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05FF3-616F-4A43-8059-9DCDA7D9A9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B6013A1-C2F0-4E43-93A8-68F7BBB2AC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14E3F8-8EA0-0D41-92DE-18C3048C21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707837-528E-424D-81B9-20B17B706E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5733147-4F0B-394F-81F4-45272D3C00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E0BA327-150C-B745-A08D-F5D9ACE48DD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xmlns="" id="{C4777846-9EB6-FC44-BFBA-9B152E92C1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D3B7FE5-C01F-474D-BDD2-CE5346D9B2C5}"/>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81378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8E1E7-A350-BC45-A93C-4420F30E07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737D9D-429E-AA46-BFBD-5765573FDC2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xmlns="" id="{FEAB2AEA-398F-FE4F-90E9-E8538A9E58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5DC2ADE-85AE-0B47-A5F1-66B65FEE8436}"/>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133143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1530810-5157-F847-9816-EBB3BFFBD47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xmlns="" id="{2457CC94-5C4F-634A-97D8-36D1672769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4B5801F-789A-6A46-8381-CB40477EE164}"/>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177671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2C3E3-85C3-524D-A094-96E882F18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4A9CA0-3D73-E14C-A417-2F9D0D9FC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ACC5873-9A2D-F04D-9BE1-73C93E519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BAC208F-7B90-BD4A-92EC-BD5CE874CC2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8B453A12-3979-AA44-BF57-59FA3C2B8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405DE8-C04F-7444-9BAD-54FF4FBEA0DB}"/>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331336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E6234D-92B9-1944-99FA-2853B1E090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BC5D0F2-3781-C842-8B44-BFCB8B201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6E719E9-9B09-4449-A154-142C6A6C9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3D9F1E4-A6D6-654E-9CF5-A13755731AA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F17ACB53-8770-224D-8A57-AB4633A42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CBBA4C-2C60-9C49-9505-D5DEE975907A}"/>
              </a:ext>
            </a:extLst>
          </p:cNvPr>
          <p:cNvSpPr>
            <a:spLocks noGrp="1"/>
          </p:cNvSpPr>
          <p:nvPr>
            <p:ph type="sldNum" sz="quarter" idx="12"/>
          </p:nvPr>
        </p:nvSpPr>
        <p:spPr/>
        <p:txBody>
          <a:bodyPr/>
          <a:lstStyle/>
          <a:p>
            <a:fld id="{0B403A18-9190-8E44-99B8-6C77AE3C78B7}" type="slidenum">
              <a:rPr lang="en-US" smtClean="0"/>
              <a:t>‹#›</a:t>
            </a:fld>
            <a:endParaRPr lang="en-US"/>
          </a:p>
        </p:txBody>
      </p:sp>
    </p:spTree>
    <p:extLst>
      <p:ext uri="{BB962C8B-B14F-4D97-AF65-F5344CB8AC3E}">
        <p14:creationId xmlns:p14="http://schemas.microsoft.com/office/powerpoint/2010/main" val="34205957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D370C0D-D31D-174D-B526-2980EB922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17DAAA9-70EE-2648-A9DB-DDED6BFE5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AD38E4-51AC-3C42-8A68-096F3E177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61506B87-4AA0-F04E-84D7-AB50428BA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D27A1E1-CA42-AD48-BCB9-BCAB7D2D64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03A18-9190-8E44-99B8-6C77AE3C78B7}" type="slidenum">
              <a:rPr lang="en-US" smtClean="0"/>
              <a:t>‹#›</a:t>
            </a:fld>
            <a:endParaRPr lang="en-US"/>
          </a:p>
        </p:txBody>
      </p:sp>
    </p:spTree>
    <p:extLst>
      <p:ext uri="{BB962C8B-B14F-4D97-AF65-F5344CB8AC3E}">
        <p14:creationId xmlns:p14="http://schemas.microsoft.com/office/powerpoint/2010/main" val="2920241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2"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jp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2.jp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5.png"/><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emf"/><Relationship Id="rId10" Type="http://schemas.openxmlformats.org/officeDocument/2006/relationships/image" Target="../media/image21.emf"/><Relationship Id="rId11" Type="http://schemas.openxmlformats.org/officeDocument/2006/relationships/image" Target="../media/image22.emf"/><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4.tiff"/><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2.jp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 Id="rId9" Type="http://schemas.openxmlformats.org/officeDocument/2006/relationships/image" Target="../media/image22.emf"/><Relationship Id="rId10" Type="http://schemas.openxmlformats.org/officeDocument/2006/relationships/image" Target="../media/image12.jpg"/><Relationship Id="rId1" Type="http://schemas.openxmlformats.org/officeDocument/2006/relationships/slideLayout" Target="../slideLayouts/slideLayout12.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2.jp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39424D-43F6-7C49-98E7-270776BC60F6}"/>
              </a:ext>
            </a:extLst>
          </p:cNvPr>
          <p:cNvPicPr>
            <a:picLocks noChangeAspect="1"/>
          </p:cNvPicPr>
          <p:nvPr/>
        </p:nvPicPr>
        <p:blipFill rotWithShape="1">
          <a:blip r:embed="rId3"/>
          <a:srcRect l="30619" t="35417" r="30106" b="38732"/>
          <a:stretch/>
        </p:blipFill>
        <p:spPr>
          <a:xfrm>
            <a:off x="0" y="-165765"/>
            <a:ext cx="2897922" cy="1349522"/>
          </a:xfrm>
          <a:prstGeom prst="rect">
            <a:avLst/>
          </a:prstGeom>
        </p:spPr>
      </p:pic>
      <p:sp>
        <p:nvSpPr>
          <p:cNvPr id="5" name="Rectangle 4">
            <a:extLst>
              <a:ext uri="{FF2B5EF4-FFF2-40B4-BE49-F238E27FC236}">
                <a16:creationId xmlns:a16="http://schemas.microsoft.com/office/drawing/2014/main" xmlns="" id="{D311BBFB-A0DC-544F-A2B7-6829544E1701}"/>
              </a:ext>
            </a:extLst>
          </p:cNvPr>
          <p:cNvSpPr/>
          <p:nvPr/>
        </p:nvSpPr>
        <p:spPr>
          <a:xfrm>
            <a:off x="796960" y="1555262"/>
            <a:ext cx="10450160" cy="5139869"/>
          </a:xfrm>
          <a:prstGeom prst="rect">
            <a:avLst/>
          </a:prstGeom>
        </p:spPr>
        <p:txBody>
          <a:bodyPr wrap="square">
            <a:spAutoFit/>
          </a:bodyPr>
          <a:lstStyle/>
          <a:p>
            <a:pPr algn="ctr"/>
            <a:r>
              <a:rPr lang="en-US" sz="4000" dirty="0">
                <a:solidFill>
                  <a:schemeClr val="bg1"/>
                </a:solidFill>
                <a:latin typeface="Al Bayan Plain" charset="-78"/>
                <a:ea typeface="Al Bayan Plain" charset="-78"/>
                <a:cs typeface="Al Bayan Plain" charset="-78"/>
              </a:rPr>
              <a:t>America Polarized: What Drives Us Apart? </a:t>
            </a:r>
            <a:endParaRPr lang="en-US" sz="4000" dirty="0" smtClean="0">
              <a:solidFill>
                <a:schemeClr val="bg1"/>
              </a:solidFill>
              <a:latin typeface="Al Bayan Plain" charset="-78"/>
              <a:ea typeface="Al Bayan Plain" charset="-78"/>
              <a:cs typeface="Al Bayan Plain" charset="-78"/>
            </a:endParaRPr>
          </a:p>
          <a:p>
            <a:pPr algn="ctr"/>
            <a:r>
              <a:rPr lang="en-US" sz="4000" dirty="0" smtClean="0">
                <a:solidFill>
                  <a:schemeClr val="bg1"/>
                </a:solidFill>
                <a:latin typeface="Al Bayan Plain" charset="-78"/>
                <a:ea typeface="Al Bayan Plain" charset="-78"/>
                <a:cs typeface="Al Bayan Plain" charset="-78"/>
              </a:rPr>
              <a:t>What </a:t>
            </a:r>
            <a:r>
              <a:rPr lang="en-US" sz="4000" dirty="0">
                <a:solidFill>
                  <a:schemeClr val="bg1"/>
                </a:solidFill>
                <a:latin typeface="Al Bayan Plain" charset="-78"/>
                <a:ea typeface="Al Bayan Plain" charset="-78"/>
                <a:cs typeface="Al Bayan Plain" charset="-78"/>
              </a:rPr>
              <a:t>Brings Us Together</a:t>
            </a:r>
            <a:r>
              <a:rPr lang="en-US" sz="4000" dirty="0" smtClean="0">
                <a:solidFill>
                  <a:schemeClr val="bg1"/>
                </a:solidFill>
                <a:latin typeface="Al Bayan Plain" charset="-78"/>
                <a:ea typeface="Al Bayan Plain" charset="-78"/>
                <a:cs typeface="Al Bayan Plain" charset="-78"/>
              </a:rPr>
              <a:t>?</a:t>
            </a:r>
          </a:p>
          <a:p>
            <a:pPr algn="ctr"/>
            <a:endParaRPr lang="en-US" sz="4000" dirty="0">
              <a:solidFill>
                <a:schemeClr val="bg1"/>
              </a:solidFill>
            </a:endParaRPr>
          </a:p>
          <a:p>
            <a:pPr algn="ctr"/>
            <a:r>
              <a:rPr lang="en-US" sz="2400" dirty="0" smtClean="0">
                <a:solidFill>
                  <a:schemeClr val="bg1"/>
                </a:solidFill>
              </a:rPr>
              <a:t>AALS </a:t>
            </a:r>
            <a:r>
              <a:rPr lang="en-US" sz="2400" dirty="0">
                <a:solidFill>
                  <a:schemeClr val="bg1"/>
                </a:solidFill>
              </a:rPr>
              <a:t>Conference on Clinical Legal </a:t>
            </a:r>
            <a:r>
              <a:rPr lang="en-US" sz="2400" dirty="0" smtClean="0">
                <a:solidFill>
                  <a:schemeClr val="bg1"/>
                </a:solidFill>
              </a:rPr>
              <a:t>Education</a:t>
            </a:r>
          </a:p>
          <a:p>
            <a:pPr algn="ctr"/>
            <a:r>
              <a:rPr lang="en-US" sz="2400" dirty="0" smtClean="0">
                <a:solidFill>
                  <a:schemeClr val="bg1"/>
                </a:solidFill>
              </a:rPr>
              <a:t>May 5</a:t>
            </a:r>
            <a:r>
              <a:rPr lang="en-US" sz="2400" baseline="30000" dirty="0" smtClean="0">
                <a:solidFill>
                  <a:schemeClr val="bg1"/>
                </a:solidFill>
              </a:rPr>
              <a:t>th</a:t>
            </a:r>
            <a:r>
              <a:rPr lang="en-US" sz="2400" dirty="0" smtClean="0">
                <a:solidFill>
                  <a:schemeClr val="bg1"/>
                </a:solidFill>
              </a:rPr>
              <a:t>, 2019 </a:t>
            </a:r>
          </a:p>
          <a:p>
            <a:pPr algn="ctr"/>
            <a:endParaRPr lang="en-US" sz="2400" dirty="0">
              <a:solidFill>
                <a:schemeClr val="bg1"/>
              </a:solidFill>
            </a:endParaRPr>
          </a:p>
          <a:p>
            <a:pPr algn="ctr"/>
            <a:r>
              <a:rPr lang="en-US" sz="2400" dirty="0" smtClean="0">
                <a:solidFill>
                  <a:schemeClr val="bg1"/>
                </a:solidFill>
              </a:rPr>
              <a:t>Daniel </a:t>
            </a:r>
            <a:r>
              <a:rPr lang="en-US" sz="2400" dirty="0">
                <a:solidFill>
                  <a:schemeClr val="bg1"/>
                </a:solidFill>
              </a:rPr>
              <a:t>Yudkin</a:t>
            </a:r>
          </a:p>
          <a:p>
            <a:pPr algn="ctr"/>
            <a:r>
              <a:rPr lang="en-US" sz="2000" dirty="0">
                <a:solidFill>
                  <a:schemeClr val="bg1"/>
                </a:solidFill>
              </a:rPr>
              <a:t>Associate Director of Research, More in Common</a:t>
            </a:r>
          </a:p>
          <a:p>
            <a:pPr algn="ctr"/>
            <a:r>
              <a:rPr lang="en-US" sz="2000" dirty="0">
                <a:solidFill>
                  <a:schemeClr val="bg1"/>
                </a:solidFill>
              </a:rPr>
              <a:t>Postdoctoral Researcher, Yale University</a:t>
            </a:r>
          </a:p>
          <a:p>
            <a:pPr algn="ctr"/>
            <a:endParaRPr lang="en-US" sz="2400" dirty="0">
              <a:solidFill>
                <a:schemeClr val="bg1"/>
              </a:solidFill>
            </a:endParaRPr>
          </a:p>
          <a:p>
            <a:pPr algn="ctr"/>
            <a:endParaRPr lang="en-US" sz="4000" b="1" dirty="0">
              <a:solidFill>
                <a:schemeClr val="bg1"/>
              </a:solidFill>
              <a:latin typeface="Sailec" pitchFamily="2" charset="77"/>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591" t="21575" r="4337" b="33507"/>
          <a:stretch/>
        </p:blipFill>
        <p:spPr>
          <a:xfrm>
            <a:off x="10373692" y="196696"/>
            <a:ext cx="1648128" cy="8040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06363"/>
            <a:ext cx="2184115" cy="2060273"/>
          </a:xfrm>
          <a:prstGeom prst="rect">
            <a:avLst/>
          </a:prstGeom>
        </p:spPr>
      </p:pic>
    </p:spTree>
    <p:extLst>
      <p:ext uri="{BB962C8B-B14F-4D97-AF65-F5344CB8AC3E}">
        <p14:creationId xmlns:p14="http://schemas.microsoft.com/office/powerpoint/2010/main" val="2376174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232" y="666750"/>
            <a:ext cx="4268932" cy="5524500"/>
          </a:xfrm>
          <a:prstGeom prst="rect">
            <a:avLst/>
          </a:prstGeom>
          <a:effectLst>
            <a:outerShdw blurRad="50800" dist="330200" dir="2700000" algn="tl" rotWithShape="0">
              <a:prstClr val="black">
                <a:alpha val="40000"/>
              </a:prstClr>
            </a:outerShdw>
          </a:effectLst>
        </p:spPr>
      </p:pic>
    </p:spTree>
    <p:extLst>
      <p:ext uri="{BB962C8B-B14F-4D97-AF65-F5344CB8AC3E}">
        <p14:creationId xmlns:p14="http://schemas.microsoft.com/office/powerpoint/2010/main" val="1778812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118B213-9413-4A11-9E48-4223F248AE51}"/>
              </a:ext>
            </a:extLst>
          </p:cNvPr>
          <p:cNvSpPr txBox="1">
            <a:spLocks/>
          </p:cNvSpPr>
          <p:nvPr/>
        </p:nvSpPr>
        <p:spPr bwMode="auto">
          <a:xfrm>
            <a:off x="1019908" y="1802244"/>
            <a:ext cx="10515600" cy="56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t"/>
          <a:lstStyle>
            <a:lvl1pPr marL="457200" indent="-3429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028674" indent="-493382" eaLnBrk="1" hangingPunct="1">
              <a:lnSpc>
                <a:spcPct val="150000"/>
              </a:lnSpc>
              <a:buClr>
                <a:srgbClr val="38B39F"/>
              </a:buClr>
              <a:buSzPct val="100000"/>
              <a:buFont typeface="Wingdings" charset="2"/>
              <a:buChar char="§"/>
            </a:pPr>
            <a:r>
              <a:rPr lang="en-US" altLang="en-US" sz="2400" b="1" dirty="0" smtClean="0">
                <a:latin typeface="Source Sans Pro" panose="020B0503030403020204" pitchFamily="34" charset="0"/>
                <a:ea typeface="Source Sans Pro" panose="020B0503030403020204" pitchFamily="34" charset="0"/>
              </a:rPr>
              <a:t>Survey of 8,000 Americans</a:t>
            </a:r>
          </a:p>
          <a:p>
            <a:pPr marL="1028674" indent="-493382" eaLnBrk="1" hangingPunct="1">
              <a:lnSpc>
                <a:spcPct val="150000"/>
              </a:lnSpc>
              <a:buClr>
                <a:srgbClr val="38B39F"/>
              </a:buClr>
              <a:buSzPct val="100000"/>
              <a:buFont typeface="Wingdings" charset="2"/>
              <a:buChar char="§"/>
            </a:pPr>
            <a:r>
              <a:rPr lang="en-US" altLang="en-US" sz="2400" b="1" dirty="0">
                <a:latin typeface="Source Sans Pro" panose="020B0503030403020204" pitchFamily="34" charset="0"/>
                <a:ea typeface="Source Sans Pro" panose="020B0503030403020204" pitchFamily="34" charset="0"/>
              </a:rPr>
              <a:t>Political </a:t>
            </a:r>
            <a:r>
              <a:rPr lang="en-US" altLang="en-US" sz="2400" b="1" dirty="0" smtClean="0">
                <a:latin typeface="Source Sans Pro" panose="020B0503030403020204" pitchFamily="34" charset="0"/>
                <a:ea typeface="Source Sans Pro" panose="020B0503030403020204" pitchFamily="34" charset="0"/>
              </a:rPr>
              <a:t>Opinions</a:t>
            </a:r>
          </a:p>
          <a:p>
            <a:pPr marL="1028674" indent="-493382" eaLnBrk="1" hangingPunct="1">
              <a:lnSpc>
                <a:spcPct val="150000"/>
              </a:lnSpc>
              <a:buClr>
                <a:srgbClr val="38B39F"/>
              </a:buClr>
              <a:buSzPct val="100000"/>
              <a:buFont typeface="Wingdings" charset="2"/>
              <a:buChar char="§"/>
            </a:pPr>
            <a:r>
              <a:rPr lang="en-US" altLang="en-US" sz="2400" b="1" dirty="0" smtClean="0">
                <a:latin typeface="Source Sans Pro" panose="020B0503030403020204" pitchFamily="34" charset="0"/>
                <a:ea typeface="Source Sans Pro" panose="020B0503030403020204" pitchFamily="34" charset="0"/>
              </a:rPr>
              <a:t>Core Beliefs</a:t>
            </a:r>
          </a:p>
          <a:p>
            <a:pPr marL="1314424" lvl="1" indent="-493382" eaLnBrk="1" hangingPunct="1">
              <a:buClr>
                <a:srgbClr val="38B39F"/>
              </a:buClr>
              <a:buSzPct val="100000"/>
              <a:buFont typeface="Wingdings" charset="2"/>
              <a:buChar char="§"/>
            </a:pPr>
            <a:r>
              <a:rPr lang="en-US" altLang="en-US" sz="2400" dirty="0">
                <a:latin typeface="Source Sans Pro" panose="020B0503030403020204" pitchFamily="34" charset="0"/>
                <a:ea typeface="Source Sans Pro" panose="020B0503030403020204" pitchFamily="34" charset="0"/>
              </a:rPr>
              <a:t>Moral values</a:t>
            </a:r>
          </a:p>
          <a:p>
            <a:pPr marL="1314424" lvl="1" indent="-493382" eaLnBrk="1" hangingPunct="1">
              <a:buClr>
                <a:srgbClr val="38B39F"/>
              </a:buClr>
              <a:buSzPct val="100000"/>
              <a:buFont typeface="Wingdings" charset="2"/>
              <a:buChar char="§"/>
            </a:pPr>
            <a:r>
              <a:rPr lang="en-US" altLang="en-US" sz="2400" dirty="0" smtClean="0">
                <a:latin typeface="Source Sans Pro" panose="020B0503030403020204" pitchFamily="34" charset="0"/>
                <a:ea typeface="Source Sans Pro" panose="020B0503030403020204" pitchFamily="34" charset="0"/>
              </a:rPr>
              <a:t>Sense of threat</a:t>
            </a:r>
          </a:p>
          <a:p>
            <a:pPr marL="1314424" lvl="1" indent="-493382" eaLnBrk="1" hangingPunct="1">
              <a:buClr>
                <a:srgbClr val="38B39F"/>
              </a:buClr>
              <a:buSzPct val="100000"/>
              <a:buFont typeface="Wingdings" charset="2"/>
              <a:buChar char="§"/>
            </a:pPr>
            <a:r>
              <a:rPr lang="en-US" altLang="en-US" sz="2400" dirty="0" smtClean="0">
                <a:latin typeface="Source Sans Pro" panose="020B0503030403020204" pitchFamily="34" charset="0"/>
                <a:ea typeface="Source Sans Pro" panose="020B0503030403020204" pitchFamily="34" charset="0"/>
              </a:rPr>
              <a:t>Personal agency/responsibility</a:t>
            </a:r>
          </a:p>
          <a:p>
            <a:pPr marL="1314424" lvl="1" indent="-493382" eaLnBrk="1" hangingPunct="1">
              <a:buClr>
                <a:srgbClr val="38B39F"/>
              </a:buClr>
              <a:buSzPct val="100000"/>
              <a:buFont typeface="Wingdings" charset="2"/>
              <a:buChar char="§"/>
            </a:pPr>
            <a:r>
              <a:rPr lang="en-US" altLang="en-US" sz="2400" dirty="0" smtClean="0">
                <a:latin typeface="Source Sans Pro" panose="020B0503030403020204" pitchFamily="34" charset="0"/>
                <a:ea typeface="Source Sans Pro" panose="020B0503030403020204" pitchFamily="34" charset="0"/>
              </a:rPr>
              <a:t>Parenting philosophy</a:t>
            </a:r>
          </a:p>
          <a:p>
            <a:pPr marL="1314424" lvl="1" indent="-493382" eaLnBrk="1" hangingPunct="1">
              <a:buClr>
                <a:srgbClr val="38B39F"/>
              </a:buClr>
              <a:buSzPct val="100000"/>
              <a:buFont typeface="Wingdings" charset="2"/>
              <a:buChar char="§"/>
            </a:pPr>
            <a:r>
              <a:rPr lang="en-US" altLang="en-US" sz="2400" dirty="0" smtClean="0">
                <a:latin typeface="Source Sans Pro" panose="020B0503030403020204" pitchFamily="34" charset="0"/>
                <a:ea typeface="Source Sans Pro" panose="020B0503030403020204" pitchFamily="34" charset="0"/>
              </a:rPr>
              <a:t>Group identity</a:t>
            </a:r>
          </a:p>
          <a:p>
            <a:pPr marL="1314424" lvl="1" indent="-493382" eaLnBrk="1" hangingPunct="1">
              <a:buClr>
                <a:srgbClr val="38B39F"/>
              </a:buClr>
              <a:buSzPct val="100000"/>
              <a:buFont typeface="Wingdings" charset="2"/>
              <a:buChar char="§"/>
            </a:pPr>
            <a:endParaRPr lang="en-US" altLang="en-US" sz="2400" dirty="0" smtClean="0">
              <a:latin typeface="Source Sans Pro" panose="020B0503030403020204" pitchFamily="34" charset="0"/>
              <a:ea typeface="Source Sans Pro" panose="020B0503030403020204" pitchFamily="34" charset="0"/>
            </a:endParaRPr>
          </a:p>
          <a:p>
            <a:pPr marL="1028674" indent="-493382" eaLnBrk="1" hangingPunct="1">
              <a:lnSpc>
                <a:spcPct val="150000"/>
              </a:lnSpc>
              <a:buClr>
                <a:srgbClr val="38B39F"/>
              </a:buClr>
              <a:buSzPct val="100000"/>
              <a:buFont typeface="Wingdings" charset="2"/>
              <a:buChar char="§"/>
            </a:pPr>
            <a:r>
              <a:rPr lang="en-US" altLang="en-US" sz="2400" b="1" dirty="0" smtClean="0">
                <a:latin typeface="Source Sans Pro" panose="020B0503030403020204" pitchFamily="34" charset="0"/>
                <a:ea typeface="Source Sans Pro" panose="020B0503030403020204" pitchFamily="34" charset="0"/>
              </a:rPr>
              <a:t>Hierarchical </a:t>
            </a:r>
            <a:r>
              <a:rPr lang="en-US" altLang="en-US" sz="2400" b="1" dirty="0">
                <a:latin typeface="Source Sans Pro" panose="020B0503030403020204" pitchFamily="34" charset="0"/>
                <a:ea typeface="Source Sans Pro" panose="020B0503030403020204" pitchFamily="34" charset="0"/>
              </a:rPr>
              <a:t>Cluster </a:t>
            </a:r>
            <a:r>
              <a:rPr lang="en-US" altLang="en-US" sz="2400" b="1" dirty="0" smtClean="0">
                <a:latin typeface="Source Sans Pro" panose="020B0503030403020204" pitchFamily="34" charset="0"/>
                <a:ea typeface="Source Sans Pro" panose="020B0503030403020204" pitchFamily="34" charset="0"/>
              </a:rPr>
              <a:t>Analysis</a:t>
            </a:r>
            <a:endParaRPr lang="en-US" altLang="en-US" sz="2400" b="1" dirty="0">
              <a:latin typeface="Source Sans Pro" panose="020B0503030403020204" pitchFamily="34" charset="0"/>
              <a:ea typeface="Source Sans Pro" panose="020B0503030403020204" pitchFamily="34" charset="0"/>
            </a:endParaRPr>
          </a:p>
          <a:p>
            <a:pPr marL="1028674" indent="-493382" eaLnBrk="1" hangingPunct="1">
              <a:lnSpc>
                <a:spcPct val="150000"/>
              </a:lnSpc>
              <a:buClr>
                <a:srgbClr val="38B39F"/>
              </a:buClr>
              <a:buSzPct val="100000"/>
              <a:buFont typeface="Wingdings" charset="2"/>
              <a:buChar char="§"/>
            </a:pPr>
            <a:endParaRPr lang="en-US" altLang="en-US" sz="2400" dirty="0" smtClean="0">
              <a:latin typeface="Source Sans Pro" panose="020B0503030403020204" pitchFamily="34" charset="0"/>
              <a:ea typeface="Source Sans Pro" panose="020B0503030403020204" pitchFamily="34" charset="0"/>
            </a:endParaRPr>
          </a:p>
          <a:p>
            <a:pPr marL="1314424" lvl="1" indent="-493382" eaLnBrk="1" hangingPunct="1">
              <a:lnSpc>
                <a:spcPct val="150000"/>
              </a:lnSpc>
              <a:buClr>
                <a:srgbClr val="38B39F"/>
              </a:buClr>
              <a:buSzPct val="100000"/>
              <a:buFont typeface="Wingdings" charset="2"/>
              <a:buChar char="§"/>
            </a:pPr>
            <a:endParaRPr lang="en-US" altLang="en-US" sz="2400" b="1" dirty="0" smtClean="0">
              <a:latin typeface="Source Sans Pro" panose="020B0503030403020204" pitchFamily="34" charset="0"/>
              <a:ea typeface="Source Sans Pro" panose="020B0503030403020204" pitchFamily="34" charset="0"/>
            </a:endParaRPr>
          </a:p>
          <a:p>
            <a:pPr marL="1028674" indent="-493382" eaLnBrk="1" hangingPunct="1">
              <a:lnSpc>
                <a:spcPct val="150000"/>
              </a:lnSpc>
              <a:buClr>
                <a:srgbClr val="38B39F"/>
              </a:buClr>
              <a:buSzPct val="100000"/>
              <a:buFont typeface="Wingdings" charset="2"/>
              <a:buChar char="§"/>
            </a:pPr>
            <a:endParaRPr lang="en-US" altLang="en-US" sz="2400" b="1" dirty="0" smtClean="0">
              <a:latin typeface="Source Sans Pro" panose="020B0503030403020204" pitchFamily="34" charset="0"/>
              <a:ea typeface="Source Sans Pro" panose="020B0503030403020204" pitchFamily="34" charset="0"/>
            </a:endParaRPr>
          </a:p>
          <a:p>
            <a:pPr marL="1028674" indent="-493382" eaLnBrk="1" hangingPunct="1">
              <a:lnSpc>
                <a:spcPct val="150000"/>
              </a:lnSpc>
              <a:buClr>
                <a:srgbClr val="38B39F"/>
              </a:buClr>
              <a:buSzPct val="100000"/>
              <a:buFont typeface="Wingdings" charset="2"/>
              <a:buChar char="§"/>
            </a:pPr>
            <a:endParaRPr lang="en-US" altLang="en-US" sz="2000" dirty="0">
              <a:latin typeface="Source Sans Pro" panose="020B0503030403020204" pitchFamily="34" charset="0"/>
              <a:ea typeface="Source Sans Pro" panose="020B0503030403020204" pitchFamily="34" charset="0"/>
            </a:endParaRPr>
          </a:p>
        </p:txBody>
      </p:sp>
      <p:sp>
        <p:nvSpPr>
          <p:cNvPr id="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fr-FR" sz="3200" b="1" dirty="0" smtClean="0">
                <a:solidFill>
                  <a:srgbClr val="224486"/>
                </a:solidFill>
                <a:latin typeface="Source Sans Pro" panose="020B0503030403020204" pitchFamily="34" charset="0"/>
                <a:ea typeface="Source Sans Pro" panose="020B0503030403020204" pitchFamily="34" charset="0"/>
                <a:sym typeface="Source Serif Pro"/>
              </a:rPr>
              <a:t>Method</a:t>
            </a:r>
            <a:endParaRPr lang="fr-FR" sz="32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a:extLst>
              <a:ext uri="{FF2B5EF4-FFF2-40B4-BE49-F238E27FC236}">
                <a16:creationId xmlns:a16="http://schemas.microsoft.com/office/drawing/2014/main" xmlns="" id="{CB70E6D5-B64F-8146-A477-F50FF7775A01}"/>
              </a:ext>
            </a:extLst>
          </p:cNvPr>
          <p:cNvPicPr>
            <a:picLocks noChangeAspect="1"/>
          </p:cNvPicPr>
          <p:nvPr/>
        </p:nvPicPr>
        <p:blipFill rotWithShape="1">
          <a:blip r:embed="rId3"/>
          <a:srcRect t="-2339" r="67910"/>
          <a:stretch/>
        </p:blipFill>
        <p:spPr>
          <a:xfrm>
            <a:off x="314722" y="218122"/>
            <a:ext cx="705186" cy="701842"/>
          </a:xfrm>
          <a:prstGeom prst="rect">
            <a:avLst/>
          </a:prstGeom>
        </p:spPr>
      </p:pic>
      <p:grpSp>
        <p:nvGrpSpPr>
          <p:cNvPr id="8" name="Group 7"/>
          <p:cNvGrpSpPr/>
          <p:nvPr/>
        </p:nvGrpSpPr>
        <p:grpSpPr>
          <a:xfrm>
            <a:off x="10370472" y="218122"/>
            <a:ext cx="1562447" cy="750871"/>
            <a:chOff x="10073642" y="218122"/>
            <a:chExt cx="1859278" cy="893520"/>
          </a:xfrm>
        </p:grpSpPr>
        <p:pic>
          <p:nvPicPr>
            <p:cNvPr id="6" name="Picture 5">
              <a:extLst>
                <a:ext uri="{FF2B5EF4-FFF2-40B4-BE49-F238E27FC236}">
                  <a16:creationId xmlns:a16="http://schemas.microsoft.com/office/drawing/2014/main" xmlns="" id="{E9A9BE2F-D70C-B944-ACFA-ABA560CF3B5B}"/>
                </a:ext>
              </a:extLst>
            </p:cNvPr>
            <p:cNvPicPr>
              <a:picLocks noChangeAspect="1"/>
            </p:cNvPicPr>
            <p:nvPr/>
          </p:nvPicPr>
          <p:blipFill>
            <a:blip r:embed="rId4"/>
            <a:stretch>
              <a:fillRect/>
            </a:stretch>
          </p:blipFill>
          <p:spPr>
            <a:xfrm>
              <a:off x="10304015" y="380471"/>
              <a:ext cx="1398532" cy="588522"/>
            </a:xfrm>
            <a:prstGeom prst="rect">
              <a:avLst/>
            </a:prstGeom>
          </p:spPr>
        </p:pic>
        <p:sp>
          <p:nvSpPr>
            <p:cNvPr id="2" name="Rectangle 1"/>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3907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10249"/>
          <a:stretch/>
        </p:blipFill>
        <p:spPr>
          <a:xfrm>
            <a:off x="2359213" y="1084730"/>
            <a:ext cx="7410327" cy="6650842"/>
          </a:xfrm>
          <a:prstGeom prst="rect">
            <a:avLst/>
          </a:prstGeom>
        </p:spPr>
      </p:pic>
      <p:grpSp>
        <p:nvGrpSpPr>
          <p:cNvPr id="7" name="Group 6"/>
          <p:cNvGrpSpPr/>
          <p:nvPr/>
        </p:nvGrpSpPr>
        <p:grpSpPr>
          <a:xfrm>
            <a:off x="10370472" y="218122"/>
            <a:ext cx="1562447" cy="750871"/>
            <a:chOff x="10073642" y="218122"/>
            <a:chExt cx="1859278" cy="893520"/>
          </a:xfrm>
        </p:grpSpPr>
        <p:pic>
          <p:nvPicPr>
            <p:cNvPr id="8" name="Picture 7">
              <a:extLst>
                <a:ext uri="{FF2B5EF4-FFF2-40B4-BE49-F238E27FC236}">
                  <a16:creationId xmlns:a16="http://schemas.microsoft.com/office/drawing/2014/main" xmlns="" id="{E9A9BE2F-D70C-B944-ACFA-ABA560CF3B5B}"/>
                </a:ext>
              </a:extLst>
            </p:cNvPr>
            <p:cNvPicPr>
              <a:picLocks noChangeAspect="1"/>
            </p:cNvPicPr>
            <p:nvPr/>
          </p:nvPicPr>
          <p:blipFill>
            <a:blip r:embed="rId4"/>
            <a:stretch>
              <a:fillRect/>
            </a:stretch>
          </p:blipFill>
          <p:spPr>
            <a:xfrm>
              <a:off x="10304015" y="380471"/>
              <a:ext cx="1398532" cy="588522"/>
            </a:xfrm>
            <a:prstGeom prst="rect">
              <a:avLst/>
            </a:prstGeom>
          </p:spPr>
        </p:pic>
        <p:sp>
          <p:nvSpPr>
            <p:cNvPr id="9" name="Rectangle 8"/>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3200" b="1" dirty="0" smtClean="0">
                <a:solidFill>
                  <a:srgbClr val="224486"/>
                </a:solidFill>
                <a:latin typeface="Source Sans Pro" panose="020B0503030403020204" pitchFamily="34" charset="0"/>
                <a:ea typeface="Source Sans Pro" panose="020B0503030403020204" pitchFamily="34" charset="0"/>
                <a:sym typeface="Source Serif Pro"/>
              </a:rPr>
              <a:t>Hierarchical Cluster Analysis</a:t>
            </a:r>
            <a:endParaRPr lang="fr-FR" sz="3200" dirty="0">
              <a:latin typeface="Source Sans Pro" panose="020B0503030403020204" pitchFamily="34" charset="0"/>
              <a:ea typeface="Source Sans Pro" panose="020B0503030403020204" pitchFamily="34" charset="0"/>
            </a:endParaRPr>
          </a:p>
        </p:txBody>
      </p:sp>
      <p:sp>
        <p:nvSpPr>
          <p:cNvPr id="11" name="Rectangle 10">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107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196" y="-182880"/>
            <a:ext cx="7169503" cy="7334402"/>
          </a:xfrm>
          <a:prstGeom prst="rect">
            <a:avLst/>
          </a:prstGeom>
        </p:spPr>
      </p:pic>
      <p:sp>
        <p:nvSpPr>
          <p:cNvPr id="3" name="Rectangle 2"/>
          <p:cNvSpPr/>
          <p:nvPr/>
        </p:nvSpPr>
        <p:spPr>
          <a:xfrm>
            <a:off x="-365760" y="0"/>
            <a:ext cx="2057400" cy="1897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920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370472" y="218122"/>
            <a:ext cx="1562447" cy="750871"/>
            <a:chOff x="10073642" y="218122"/>
            <a:chExt cx="1859278" cy="893520"/>
          </a:xfrm>
        </p:grpSpPr>
        <p:pic>
          <p:nvPicPr>
            <p:cNvPr id="18" name="Picture 17">
              <a:extLst>
                <a:ext uri="{FF2B5EF4-FFF2-40B4-BE49-F238E27FC236}">
                  <a16:creationId xmlns:a16="http://schemas.microsoft.com/office/drawing/2014/main" xmlns="" id="{E9A9BE2F-D70C-B944-ACFA-ABA560CF3B5B}"/>
                </a:ext>
              </a:extLst>
            </p:cNvPr>
            <p:cNvPicPr>
              <a:picLocks noChangeAspect="1"/>
            </p:cNvPicPr>
            <p:nvPr/>
          </p:nvPicPr>
          <p:blipFill>
            <a:blip r:embed="rId3"/>
            <a:stretch>
              <a:fillRect/>
            </a:stretch>
          </p:blipFill>
          <p:spPr>
            <a:xfrm>
              <a:off x="10304015" y="380471"/>
              <a:ext cx="1398532" cy="588522"/>
            </a:xfrm>
            <a:prstGeom prst="rect">
              <a:avLst/>
            </a:prstGeom>
          </p:spPr>
        </p:pic>
        <p:sp>
          <p:nvSpPr>
            <p:cNvPr id="19" name="Rectangle 18"/>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359213" y="218122"/>
            <a:ext cx="9832788" cy="866608"/>
            <a:chOff x="2359213" y="218122"/>
            <a:chExt cx="9832788" cy="866608"/>
          </a:xfrm>
        </p:grpSpPr>
        <p:sp>
          <p:nvSpPr>
            <p:cNvPr id="2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3200" b="1" dirty="0" smtClean="0">
                  <a:solidFill>
                    <a:srgbClr val="224486"/>
                  </a:solidFill>
                  <a:latin typeface="Source Sans Pro" panose="020B0503030403020204" pitchFamily="34" charset="0"/>
                  <a:ea typeface="Source Sans Pro" panose="020B0503030403020204" pitchFamily="34" charset="0"/>
                  <a:sym typeface="Source Serif Pro"/>
                </a:rPr>
                <a:t>America’s Seven Tribes</a:t>
              </a:r>
              <a:endParaRPr lang="fr-FR" sz="3200" dirty="0">
                <a:latin typeface="Source Sans Pro" panose="020B0503030403020204" pitchFamily="34" charset="0"/>
                <a:ea typeface="Source Sans Pro" panose="020B0503030403020204" pitchFamily="34" charset="0"/>
              </a:endParaRPr>
            </a:p>
          </p:txBody>
        </p:sp>
        <p:sp>
          <p:nvSpPr>
            <p:cNvPr id="25" name="Rectangle 2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 55"/>
          <p:cNvGrpSpPr/>
          <p:nvPr/>
        </p:nvGrpSpPr>
        <p:grpSpPr>
          <a:xfrm>
            <a:off x="-1063256" y="1195811"/>
            <a:ext cx="13187560" cy="5561771"/>
            <a:chOff x="-1240362" y="1084729"/>
            <a:chExt cx="13401882" cy="5652161"/>
          </a:xfrm>
        </p:grpSpPr>
        <p:grpSp>
          <p:nvGrpSpPr>
            <p:cNvPr id="48" name="Group 47"/>
            <p:cNvGrpSpPr/>
            <p:nvPr/>
          </p:nvGrpSpPr>
          <p:grpSpPr>
            <a:xfrm>
              <a:off x="-1240362" y="1084729"/>
              <a:ext cx="13401882" cy="5652161"/>
              <a:chOff x="-1240362" y="1084729"/>
              <a:chExt cx="13401882" cy="5652161"/>
            </a:xfrm>
          </p:grpSpPr>
          <p:grpSp>
            <p:nvGrpSpPr>
              <p:cNvPr id="23" name="Group 22"/>
              <p:cNvGrpSpPr/>
              <p:nvPr/>
            </p:nvGrpSpPr>
            <p:grpSpPr>
              <a:xfrm rot="5400000">
                <a:off x="5616682" y="179803"/>
                <a:ext cx="5639912" cy="7449764"/>
                <a:chOff x="192831" y="1470740"/>
                <a:chExt cx="4746651" cy="6269855"/>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429" y="1470740"/>
                  <a:ext cx="4460099" cy="4856599"/>
                </a:xfrm>
                <a:prstGeom prst="rect">
                  <a:avLst/>
                </a:prstGeom>
              </p:spPr>
            </p:pic>
            <p:sp>
              <p:nvSpPr>
                <p:cNvPr id="22" name="Rectangle 21"/>
                <p:cNvSpPr/>
                <p:nvPr/>
              </p:nvSpPr>
              <p:spPr>
                <a:xfrm>
                  <a:off x="192831" y="5843215"/>
                  <a:ext cx="4746651" cy="1897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240362" y="1310246"/>
                <a:ext cx="13173282" cy="5426644"/>
                <a:chOff x="-1240362" y="1310246"/>
                <a:chExt cx="13173282" cy="5426644"/>
              </a:xfrm>
            </p:grpSpPr>
            <p:sp>
              <p:nvSpPr>
                <p:cNvPr id="12" name="Rectangle 11"/>
                <p:cNvSpPr/>
                <p:nvPr/>
              </p:nvSpPr>
              <p:spPr>
                <a:xfrm>
                  <a:off x="377453" y="5930028"/>
                  <a:ext cx="4492537" cy="794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172">
                  <a:extLst>
                    <a:ext uri="{FF2B5EF4-FFF2-40B4-BE49-F238E27FC236}">
                      <a16:creationId xmlns:a16="http://schemas.microsoft.com/office/drawing/2014/main" xmlns="" id="{1B62AAB0-3B4B-42C1-AEDE-224D9F273FB8}"/>
                    </a:ext>
                  </a:extLst>
                </p:cNvPr>
                <p:cNvSpPr txBox="1"/>
                <p:nvPr/>
              </p:nvSpPr>
              <p:spPr>
                <a:xfrm>
                  <a:off x="-1240362" y="1310246"/>
                  <a:ext cx="7414304" cy="5426644"/>
                </a:xfrm>
                <a:prstGeom prst="rect">
                  <a:avLst/>
                </a:prstGeom>
                <a:noFill/>
                <a:ln>
                  <a:noFill/>
                </a:ln>
              </p:spPr>
              <p:txBody>
                <a:bodyPr spcFirstLastPara="1" wrap="square" lIns="121900" tIns="121900" rIns="121900" bIns="121900" anchor="b" anchorCtr="0">
                  <a:noAutofit/>
                </a:bodyPr>
                <a:lstStyle/>
                <a:p>
                  <a:pPr algn="r"/>
                  <a:r>
                    <a:rPr lang="en-GB" sz="1700" b="1" dirty="0">
                      <a:latin typeface="Sailec" pitchFamily="2" charset="77"/>
                      <a:ea typeface="Source Serif Pro"/>
                      <a:cs typeface="Source Serif Pro"/>
                      <a:sym typeface="Source Serif Pro"/>
                    </a:rPr>
                    <a:t>Progressive Activists</a:t>
                  </a:r>
                  <a:endParaRPr lang="en-GB" sz="1700" dirty="0">
                    <a:latin typeface="Sailec" pitchFamily="2" charset="77"/>
                    <a:ea typeface="Source Serif Pro"/>
                    <a:cs typeface="Source Serif Pro"/>
                    <a:sym typeface="Source Serif Pro"/>
                  </a:endParaRPr>
                </a:p>
                <a:p>
                  <a:pPr algn="r"/>
                  <a:r>
                    <a:rPr lang="en-GB" sz="1700" dirty="0">
                      <a:latin typeface="Sailec" pitchFamily="2" charset="77"/>
                      <a:ea typeface="Source Serif Pro"/>
                      <a:cs typeface="Source Serif Pro"/>
                      <a:sym typeface="Source Serif Pro"/>
                    </a:rPr>
                    <a:t>younger, highly engaged, secular, cosmopolitan, angry</a:t>
                  </a:r>
                </a:p>
                <a:p>
                  <a:pPr algn="r"/>
                  <a:endParaRPr lang="en-GB" sz="1700" b="1" dirty="0">
                    <a:latin typeface="Sailec" pitchFamily="2" charset="77"/>
                    <a:ea typeface="Source Serif Pro"/>
                    <a:cs typeface="Source Serif Pro"/>
                    <a:sym typeface="Source Serif Pro"/>
                  </a:endParaRPr>
                </a:p>
                <a:p>
                  <a:pPr algn="r"/>
                  <a:r>
                    <a:rPr lang="en-GB" sz="1700" b="1" dirty="0">
                      <a:latin typeface="Sailec" pitchFamily="2" charset="77"/>
                      <a:ea typeface="Source Serif Pro"/>
                      <a:cs typeface="Source Serif Pro"/>
                      <a:sym typeface="Source Serif Pro"/>
                    </a:rPr>
                    <a:t>Traditional Liberals</a:t>
                  </a:r>
                  <a:endParaRPr lang="en-GB" sz="1700" dirty="0">
                    <a:latin typeface="Sailec" pitchFamily="2" charset="77"/>
                    <a:ea typeface="Source Serif Pro"/>
                    <a:cs typeface="Source Serif Pro"/>
                    <a:sym typeface="Source Serif Pro"/>
                  </a:endParaRPr>
                </a:p>
                <a:p>
                  <a:pPr algn="r"/>
                  <a:r>
                    <a:rPr lang="en-GB" sz="1700" dirty="0">
                      <a:latin typeface="Sailec" pitchFamily="2" charset="77"/>
                      <a:ea typeface="Source Serif Pro"/>
                      <a:cs typeface="Source Serif Pro"/>
                      <a:sym typeface="Source Serif Pro"/>
                    </a:rPr>
                    <a:t>older, open to compromise, rational</a:t>
                  </a:r>
                </a:p>
                <a:p>
                  <a:pPr algn="r"/>
                  <a:endParaRPr lang="en-GB" sz="1700" b="1" dirty="0">
                    <a:latin typeface="Sailec" pitchFamily="2" charset="77"/>
                    <a:ea typeface="Source Serif Pro"/>
                    <a:cs typeface="Source Serif Pro"/>
                    <a:sym typeface="Source Serif Pro"/>
                  </a:endParaRPr>
                </a:p>
                <a:p>
                  <a:pPr algn="r"/>
                  <a:r>
                    <a:rPr lang="en-GB" sz="1700" b="1" dirty="0">
                      <a:latin typeface="Sailec" pitchFamily="2" charset="77"/>
                      <a:ea typeface="Source Serif Pro"/>
                      <a:cs typeface="Source Serif Pro"/>
                      <a:sym typeface="Source Serif Pro"/>
                    </a:rPr>
                    <a:t>Passive Liberals</a:t>
                  </a:r>
                  <a:endParaRPr lang="en-GB" sz="1700" dirty="0">
                    <a:latin typeface="Sailec" pitchFamily="2" charset="77"/>
                    <a:ea typeface="Source Serif Pro"/>
                    <a:cs typeface="Source Serif Pro"/>
                    <a:sym typeface="Source Serif Pro"/>
                  </a:endParaRPr>
                </a:p>
                <a:p>
                  <a:pPr algn="r"/>
                  <a:r>
                    <a:rPr lang="en-GB" sz="1700" dirty="0">
                      <a:latin typeface="Sailec" pitchFamily="2" charset="77"/>
                      <a:ea typeface="Source Serif Pro"/>
                      <a:cs typeface="Source Serif Pro"/>
                      <a:sym typeface="Source Serif Pro"/>
                    </a:rPr>
                    <a:t>younger, unhappy, insecure, distrustful, disillusioned</a:t>
                  </a:r>
                </a:p>
                <a:p>
                  <a:pPr algn="r"/>
                  <a:endParaRPr lang="en-GB" sz="1700" b="1" dirty="0">
                    <a:latin typeface="Sailec" pitchFamily="2" charset="77"/>
                    <a:ea typeface="Source Serif Pro"/>
                    <a:cs typeface="Source Serif Pro"/>
                    <a:sym typeface="Source Serif Pro"/>
                  </a:endParaRPr>
                </a:p>
                <a:p>
                  <a:pPr algn="r"/>
                  <a:r>
                    <a:rPr lang="en-GB" sz="1700" b="1" dirty="0">
                      <a:latin typeface="Sailec" pitchFamily="2" charset="77"/>
                      <a:ea typeface="Source Serif Pro"/>
                      <a:cs typeface="Source Serif Pro"/>
                      <a:sym typeface="Source Serif Pro"/>
                    </a:rPr>
                    <a:t>Politically Disengaged</a:t>
                  </a:r>
                  <a:endParaRPr lang="en-GB" sz="1700" dirty="0">
                    <a:latin typeface="Sailec" pitchFamily="2" charset="77"/>
                    <a:ea typeface="Source Serif Pro"/>
                    <a:cs typeface="Source Serif Pro"/>
                    <a:sym typeface="Source Serif Pro"/>
                  </a:endParaRPr>
                </a:p>
                <a:p>
                  <a:pPr algn="r"/>
                  <a:r>
                    <a:rPr lang="en-GB" sz="1700" dirty="0">
                      <a:latin typeface="Sailec" pitchFamily="2" charset="77"/>
                      <a:ea typeface="Source Serif Pro"/>
                      <a:cs typeface="Source Serif Pro"/>
                      <a:sym typeface="Source Serif Pro"/>
                    </a:rPr>
                    <a:t>younger, lower income, distrustful, detached, patriotic, conspiratorial</a:t>
                  </a:r>
                </a:p>
                <a:p>
                  <a:pPr algn="r"/>
                  <a:endParaRPr lang="en-GB" sz="1700" b="1" dirty="0">
                    <a:latin typeface="Sailec" pitchFamily="2" charset="77"/>
                    <a:ea typeface="Source Serif Pro"/>
                    <a:cs typeface="Source Serif Pro"/>
                    <a:sym typeface="Source Serif Pro"/>
                  </a:endParaRPr>
                </a:p>
                <a:p>
                  <a:pPr algn="r"/>
                  <a:r>
                    <a:rPr lang="en-GB" sz="1700" b="1" dirty="0">
                      <a:latin typeface="Sailec" pitchFamily="2" charset="77"/>
                      <a:ea typeface="Source Serif Pro"/>
                      <a:cs typeface="Source Serif Pro"/>
                      <a:sym typeface="Source Serif Pro"/>
                    </a:rPr>
                    <a:t>Moderates</a:t>
                  </a:r>
                  <a:endParaRPr lang="en-GB" sz="1700" dirty="0">
                    <a:latin typeface="Sailec" pitchFamily="2" charset="77"/>
                    <a:ea typeface="Source Serif Pro"/>
                    <a:cs typeface="Source Serif Pro"/>
                    <a:sym typeface="Source Serif Pro"/>
                  </a:endParaRPr>
                </a:p>
                <a:p>
                  <a:pPr algn="r"/>
                  <a:r>
                    <a:rPr lang="en-GB" sz="1700" dirty="0">
                      <a:latin typeface="Sailec" pitchFamily="2" charset="77"/>
                      <a:ea typeface="Source Serif Pro"/>
                      <a:cs typeface="Source Serif Pro"/>
                      <a:sym typeface="Source Serif Pro"/>
                    </a:rPr>
                    <a:t>engaged, civic-minded, middle of the road, Pessimistic, Protestant</a:t>
                  </a:r>
                </a:p>
                <a:p>
                  <a:pPr algn="r"/>
                  <a:endParaRPr lang="en-GB" sz="1700" b="1" dirty="0">
                    <a:latin typeface="Sailec" pitchFamily="2" charset="77"/>
                    <a:ea typeface="Source Serif Pro"/>
                    <a:cs typeface="Source Serif Pro"/>
                    <a:sym typeface="Source Serif Pro"/>
                  </a:endParaRPr>
                </a:p>
                <a:p>
                  <a:pPr algn="r"/>
                  <a:r>
                    <a:rPr lang="en-GB" sz="1700" b="1" dirty="0">
                      <a:latin typeface="Sailec" pitchFamily="2" charset="77"/>
                      <a:ea typeface="Source Serif Pro"/>
                      <a:cs typeface="Source Serif Pro"/>
                      <a:sym typeface="Source Serif Pro"/>
                    </a:rPr>
                    <a:t>Traditional Conservatives</a:t>
                  </a:r>
                  <a:endParaRPr lang="en-GB" sz="1700" dirty="0">
                    <a:latin typeface="Sailec" pitchFamily="2" charset="77"/>
                    <a:ea typeface="Source Serif Pro"/>
                    <a:cs typeface="Source Serif Pro"/>
                    <a:sym typeface="Source Serif Pro"/>
                  </a:endParaRPr>
                </a:p>
                <a:p>
                  <a:pPr algn="r"/>
                  <a:r>
                    <a:rPr lang="en-GB" sz="1700" dirty="0">
                      <a:latin typeface="Sailec" pitchFamily="2" charset="77"/>
                      <a:ea typeface="Source Serif Pro"/>
                      <a:cs typeface="Source Serif Pro"/>
                      <a:sym typeface="Source Serif Pro"/>
                    </a:rPr>
                    <a:t>religious, middle class, patriotic, moralistic</a:t>
                  </a:r>
                </a:p>
                <a:p>
                  <a:pPr algn="r"/>
                  <a:endParaRPr lang="en-GB" sz="1700" b="1" dirty="0">
                    <a:latin typeface="Sailec" pitchFamily="2" charset="77"/>
                    <a:ea typeface="Source Serif Pro"/>
                    <a:cs typeface="Source Serif Pro"/>
                    <a:sym typeface="Source Serif Pro"/>
                  </a:endParaRPr>
                </a:p>
                <a:p>
                  <a:pPr algn="r"/>
                  <a:r>
                    <a:rPr lang="en-GB" sz="1700" b="1" dirty="0">
                      <a:latin typeface="Sailec" pitchFamily="2" charset="77"/>
                      <a:ea typeface="Source Serif Pro"/>
                      <a:cs typeface="Source Serif Pro"/>
                      <a:sym typeface="Source Serif Pro"/>
                    </a:rPr>
                    <a:t>Devoted Conservatives</a:t>
                  </a:r>
                  <a:endParaRPr lang="en-GB" sz="1700" dirty="0">
                    <a:latin typeface="Sailec" pitchFamily="2" charset="77"/>
                    <a:ea typeface="Source Serif Pro"/>
                    <a:cs typeface="Source Serif Pro"/>
                    <a:sym typeface="Source Serif Pro"/>
                  </a:endParaRPr>
                </a:p>
                <a:p>
                  <a:pPr algn="r"/>
                  <a:r>
                    <a:rPr lang="en-GB" sz="1700" dirty="0">
                      <a:latin typeface="Sailec" pitchFamily="2" charset="77"/>
                      <a:ea typeface="Source Serif Pro"/>
                      <a:cs typeface="Source Serif Pro"/>
                      <a:sym typeface="Source Serif Pro"/>
                    </a:rPr>
                    <a:t>white, retired, highly engaged, uncompromising, patriotic</a:t>
                  </a:r>
                  <a:endParaRPr lang="en-GB" sz="1700" b="1" dirty="0">
                    <a:solidFill>
                      <a:srgbClr val="224486"/>
                    </a:solidFill>
                    <a:latin typeface="Sailec" pitchFamily="2" charset="77"/>
                    <a:ea typeface="Source Serif Pro"/>
                    <a:cs typeface="Source Serif Pro"/>
                    <a:sym typeface="Source Serif Pro"/>
                  </a:endParaRPr>
                </a:p>
              </p:txBody>
            </p:sp>
            <p:grpSp>
              <p:nvGrpSpPr>
                <p:cNvPr id="37" name="Group 36"/>
                <p:cNvGrpSpPr/>
                <p:nvPr/>
              </p:nvGrpSpPr>
              <p:grpSpPr>
                <a:xfrm>
                  <a:off x="6173942" y="1310246"/>
                  <a:ext cx="729219" cy="5370108"/>
                  <a:chOff x="5255763" y="1343146"/>
                  <a:chExt cx="729219" cy="5370108"/>
                </a:xfrm>
              </p:grpSpPr>
              <p:pic>
                <p:nvPicPr>
                  <p:cNvPr id="30" name="Picture 29">
                    <a:extLst>
                      <a:ext uri="{FF2B5EF4-FFF2-40B4-BE49-F238E27FC236}">
                        <a16:creationId xmlns:a16="http://schemas.microsoft.com/office/drawing/2014/main" xmlns="" id="{A143F62D-5871-D64D-A0C3-D53369FB5038}"/>
                      </a:ext>
                    </a:extLst>
                  </p:cNvPr>
                  <p:cNvPicPr>
                    <a:picLocks noChangeAspect="1"/>
                  </p:cNvPicPr>
                  <p:nvPr/>
                </p:nvPicPr>
                <p:blipFill>
                  <a:blip r:embed="rId5"/>
                  <a:stretch>
                    <a:fillRect/>
                  </a:stretch>
                </p:blipFill>
                <p:spPr>
                  <a:xfrm>
                    <a:off x="5256246" y="1343146"/>
                    <a:ext cx="727771" cy="727771"/>
                  </a:xfrm>
                  <a:prstGeom prst="rect">
                    <a:avLst/>
                  </a:prstGeom>
                </p:spPr>
              </p:pic>
              <p:pic>
                <p:nvPicPr>
                  <p:cNvPr id="31" name="Picture 30">
                    <a:extLst>
                      <a:ext uri="{FF2B5EF4-FFF2-40B4-BE49-F238E27FC236}">
                        <a16:creationId xmlns:a16="http://schemas.microsoft.com/office/drawing/2014/main" xmlns="" id="{3603C226-443F-8146-8046-75833E0A7773}"/>
                      </a:ext>
                    </a:extLst>
                  </p:cNvPr>
                  <p:cNvPicPr>
                    <a:picLocks noChangeAspect="1"/>
                  </p:cNvPicPr>
                  <p:nvPr/>
                </p:nvPicPr>
                <p:blipFill>
                  <a:blip r:embed="rId6"/>
                  <a:stretch>
                    <a:fillRect/>
                  </a:stretch>
                </p:blipFill>
                <p:spPr>
                  <a:xfrm>
                    <a:off x="5256246" y="2112442"/>
                    <a:ext cx="727771" cy="727771"/>
                  </a:xfrm>
                  <a:prstGeom prst="rect">
                    <a:avLst/>
                  </a:prstGeom>
                </p:spPr>
              </p:pic>
              <p:pic>
                <p:nvPicPr>
                  <p:cNvPr id="32" name="Picture 31">
                    <a:extLst>
                      <a:ext uri="{FF2B5EF4-FFF2-40B4-BE49-F238E27FC236}">
                        <a16:creationId xmlns:a16="http://schemas.microsoft.com/office/drawing/2014/main" xmlns="" id="{0A727BF9-1875-894E-830D-3340AAC520FC}"/>
                      </a:ext>
                    </a:extLst>
                  </p:cNvPr>
                  <p:cNvPicPr>
                    <a:picLocks noChangeAspect="1"/>
                  </p:cNvPicPr>
                  <p:nvPr/>
                </p:nvPicPr>
                <p:blipFill>
                  <a:blip r:embed="rId7"/>
                  <a:stretch>
                    <a:fillRect/>
                  </a:stretch>
                </p:blipFill>
                <p:spPr>
                  <a:xfrm>
                    <a:off x="5256245" y="2881738"/>
                    <a:ext cx="727771" cy="727771"/>
                  </a:xfrm>
                  <a:prstGeom prst="rect">
                    <a:avLst/>
                  </a:prstGeom>
                </p:spPr>
              </p:pic>
              <p:pic>
                <p:nvPicPr>
                  <p:cNvPr id="33" name="Picture 32">
                    <a:extLst>
                      <a:ext uri="{FF2B5EF4-FFF2-40B4-BE49-F238E27FC236}">
                        <a16:creationId xmlns:a16="http://schemas.microsoft.com/office/drawing/2014/main" xmlns="" id="{77DA788A-F2A1-8F47-9527-EA3B77EFA22B}"/>
                      </a:ext>
                    </a:extLst>
                  </p:cNvPr>
                  <p:cNvPicPr>
                    <a:picLocks noChangeAspect="1"/>
                  </p:cNvPicPr>
                  <p:nvPr/>
                </p:nvPicPr>
                <p:blipFill>
                  <a:blip r:embed="rId8"/>
                  <a:stretch>
                    <a:fillRect/>
                  </a:stretch>
                </p:blipFill>
                <p:spPr>
                  <a:xfrm>
                    <a:off x="5256245" y="3651034"/>
                    <a:ext cx="728737" cy="728737"/>
                  </a:xfrm>
                  <a:prstGeom prst="rect">
                    <a:avLst/>
                  </a:prstGeom>
                </p:spPr>
              </p:pic>
              <p:pic>
                <p:nvPicPr>
                  <p:cNvPr id="34" name="Picture 33">
                    <a:extLst>
                      <a:ext uri="{FF2B5EF4-FFF2-40B4-BE49-F238E27FC236}">
                        <a16:creationId xmlns:a16="http://schemas.microsoft.com/office/drawing/2014/main" xmlns="" id="{4326EBFA-2A2A-E14A-A311-115F04EFD246}"/>
                      </a:ext>
                    </a:extLst>
                  </p:cNvPr>
                  <p:cNvPicPr>
                    <a:picLocks noChangeAspect="1"/>
                  </p:cNvPicPr>
                  <p:nvPr/>
                </p:nvPicPr>
                <p:blipFill>
                  <a:blip r:embed="rId9"/>
                  <a:stretch>
                    <a:fillRect/>
                  </a:stretch>
                </p:blipFill>
                <p:spPr>
                  <a:xfrm>
                    <a:off x="5256245" y="4462865"/>
                    <a:ext cx="727770" cy="727770"/>
                  </a:xfrm>
                  <a:prstGeom prst="rect">
                    <a:avLst/>
                  </a:prstGeom>
                </p:spPr>
              </p:pic>
              <p:pic>
                <p:nvPicPr>
                  <p:cNvPr id="35" name="Picture 34">
                    <a:extLst>
                      <a:ext uri="{FF2B5EF4-FFF2-40B4-BE49-F238E27FC236}">
                        <a16:creationId xmlns:a16="http://schemas.microsoft.com/office/drawing/2014/main" xmlns="" id="{8E9D4752-799C-F842-964A-B14D299F9690}"/>
                      </a:ext>
                    </a:extLst>
                  </p:cNvPr>
                  <p:cNvPicPr>
                    <a:picLocks noChangeAspect="1"/>
                  </p:cNvPicPr>
                  <p:nvPr/>
                </p:nvPicPr>
                <p:blipFill>
                  <a:blip r:embed="rId10"/>
                  <a:stretch>
                    <a:fillRect/>
                  </a:stretch>
                </p:blipFill>
                <p:spPr>
                  <a:xfrm>
                    <a:off x="5255763" y="5273729"/>
                    <a:ext cx="728736" cy="728736"/>
                  </a:xfrm>
                  <a:prstGeom prst="rect">
                    <a:avLst/>
                  </a:prstGeom>
                </p:spPr>
              </p:pic>
              <p:pic>
                <p:nvPicPr>
                  <p:cNvPr id="36" name="Picture 35">
                    <a:extLst>
                      <a:ext uri="{FF2B5EF4-FFF2-40B4-BE49-F238E27FC236}">
                        <a16:creationId xmlns:a16="http://schemas.microsoft.com/office/drawing/2014/main" xmlns="" id="{4FACF871-F576-7443-9286-2FF2513CA61D}"/>
                      </a:ext>
                    </a:extLst>
                  </p:cNvPr>
                  <p:cNvPicPr>
                    <a:picLocks noChangeAspect="1"/>
                  </p:cNvPicPr>
                  <p:nvPr/>
                </p:nvPicPr>
                <p:blipFill>
                  <a:blip r:embed="rId11"/>
                  <a:stretch>
                    <a:fillRect/>
                  </a:stretch>
                </p:blipFill>
                <p:spPr>
                  <a:xfrm rot="205595">
                    <a:off x="5272472" y="6017936"/>
                    <a:ext cx="695318" cy="695318"/>
                  </a:xfrm>
                  <a:prstGeom prst="rect">
                    <a:avLst/>
                  </a:prstGeom>
                </p:spPr>
              </p:pic>
            </p:grpSp>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l="2031" t="72632" r="88443" b="18979"/>
                <a:stretch/>
              </p:blipFill>
              <p:spPr>
                <a:xfrm>
                  <a:off x="7623662" y="1432084"/>
                  <a:ext cx="504832" cy="484094"/>
                </a:xfrm>
                <a:prstGeom prst="rect">
                  <a:avLst/>
                </a:prstGeom>
              </p:spPr>
            </p:pic>
            <p:pic>
              <p:nvPicPr>
                <p:cNvPr id="39" name="Picture 38"/>
                <p:cNvPicPr>
                  <a:picLocks noChangeAspect="1"/>
                </p:cNvPicPr>
                <p:nvPr/>
              </p:nvPicPr>
              <p:blipFill rotWithShape="1">
                <a:blip r:embed="rId4">
                  <a:extLst>
                    <a:ext uri="{28A0092B-C50C-407E-A947-70E740481C1C}">
                      <a14:useLocalDpi xmlns:a14="http://schemas.microsoft.com/office/drawing/2010/main" val="0"/>
                    </a:ext>
                  </a:extLst>
                </a:blip>
                <a:srcRect l="2851" t="42206" r="89874" b="26004"/>
                <a:stretch/>
              </p:blipFill>
              <p:spPr>
                <a:xfrm>
                  <a:off x="8641897" y="1523540"/>
                  <a:ext cx="3291022" cy="385375"/>
                </a:xfrm>
                <a:prstGeom prst="rect">
                  <a:avLst/>
                </a:prstGeom>
              </p:spPr>
            </p:pic>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l="16143" t="68559" r="72890" b="20850"/>
                <a:stretch/>
              </p:blipFill>
              <p:spPr>
                <a:xfrm>
                  <a:off x="7746219" y="2137723"/>
                  <a:ext cx="581207" cy="611407"/>
                </a:xfrm>
                <a:prstGeom prst="rect">
                  <a:avLst/>
                </a:prstGeom>
              </p:spPr>
            </p:pic>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l="17090" t="36663" r="77823" b="36458"/>
                <a:stretch/>
              </p:blipFill>
              <p:spPr>
                <a:xfrm>
                  <a:off x="8821342" y="2238765"/>
                  <a:ext cx="3098260" cy="510365"/>
                </a:xfrm>
                <a:prstGeom prst="rect">
                  <a:avLst/>
                </a:prstGeom>
              </p:spPr>
            </p:pic>
            <p:pic>
              <p:nvPicPr>
                <p:cNvPr id="44" name="Picture 43"/>
                <p:cNvPicPr>
                  <a:picLocks noChangeAspect="1"/>
                </p:cNvPicPr>
                <p:nvPr/>
              </p:nvPicPr>
              <p:blipFill rotWithShape="1">
                <a:blip r:embed="rId4">
                  <a:extLst>
                    <a:ext uri="{28A0092B-C50C-407E-A947-70E740481C1C}">
                      <a14:useLocalDpi xmlns:a14="http://schemas.microsoft.com/office/drawing/2010/main" val="0"/>
                    </a:ext>
                  </a:extLst>
                </a:blip>
                <a:srcRect l="30023" t="56979" r="59111" b="35645"/>
                <a:stretch/>
              </p:blipFill>
              <p:spPr>
                <a:xfrm>
                  <a:off x="10347472" y="2999826"/>
                  <a:ext cx="1585447" cy="483272"/>
                </a:xfrm>
                <a:prstGeom prst="rect">
                  <a:avLst/>
                </a:prstGeom>
              </p:spPr>
            </p:pic>
            <p:pic>
              <p:nvPicPr>
                <p:cNvPr id="45" name="Picture 44"/>
                <p:cNvPicPr>
                  <a:picLocks noChangeAspect="1"/>
                </p:cNvPicPr>
                <p:nvPr/>
              </p:nvPicPr>
              <p:blipFill rotWithShape="1">
                <a:blip r:embed="rId4">
                  <a:extLst>
                    <a:ext uri="{28A0092B-C50C-407E-A947-70E740481C1C}">
                      <a14:useLocalDpi xmlns:a14="http://schemas.microsoft.com/office/drawing/2010/main" val="0"/>
                    </a:ext>
                  </a:extLst>
                </a:blip>
                <a:srcRect l="30023" t="56979" r="59111" b="35645"/>
                <a:stretch/>
              </p:blipFill>
              <p:spPr>
                <a:xfrm>
                  <a:off x="7816295" y="2910839"/>
                  <a:ext cx="1738919" cy="599329"/>
                </a:xfrm>
                <a:prstGeom prst="rect">
                  <a:avLst/>
                </a:prstGeom>
              </p:spPr>
            </p:pic>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30018" t="66335" r="59116" b="26289"/>
                <a:stretch/>
              </p:blipFill>
              <p:spPr>
                <a:xfrm>
                  <a:off x="7923097" y="2999826"/>
                  <a:ext cx="575830" cy="425793"/>
                </a:xfrm>
                <a:prstGeom prst="rect">
                  <a:avLst/>
                </a:prstGeom>
              </p:spPr>
            </p:pic>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43916" t="41381" r="44166" b="44021"/>
                <a:stretch/>
              </p:blipFill>
              <p:spPr>
                <a:xfrm>
                  <a:off x="8498928" y="3671877"/>
                  <a:ext cx="3433992" cy="612739"/>
                </a:xfrm>
                <a:prstGeom prst="rect">
                  <a:avLst/>
                </a:prstGeom>
              </p:spPr>
            </p:pic>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l="43916" t="57031" r="44166" b="35593"/>
                <a:stretch/>
              </p:blipFill>
              <p:spPr>
                <a:xfrm>
                  <a:off x="8505528" y="3810671"/>
                  <a:ext cx="631627" cy="425793"/>
                </a:xfrm>
                <a:prstGeom prst="rect">
                  <a:avLst/>
                </a:prstGeom>
              </p:spPr>
            </p:pic>
          </p:grpSp>
        </p:grpSp>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l="59173" t="28314" r="30048" b="37020"/>
            <a:stretch/>
          </p:blipFill>
          <p:spPr>
            <a:xfrm rot="5400000">
              <a:off x="9618959" y="2751709"/>
              <a:ext cx="592274" cy="4035645"/>
            </a:xfrm>
            <a:prstGeom prst="rect">
              <a:avLst/>
            </a:prstGeom>
          </p:spPr>
        </p:pic>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l="59172" t="66765" r="30193" b="25328"/>
            <a:stretch/>
          </p:blipFill>
          <p:spPr>
            <a:xfrm>
              <a:off x="7835679" y="4477970"/>
              <a:ext cx="669849" cy="542263"/>
            </a:xfrm>
            <a:prstGeom prst="rect">
              <a:avLst/>
            </a:prstGeom>
          </p:spPr>
        </p:pic>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73642" t="53415" r="15723" b="38678"/>
            <a:stretch/>
          </p:blipFill>
          <p:spPr>
            <a:xfrm>
              <a:off x="8128494" y="5254447"/>
              <a:ext cx="3804425" cy="542263"/>
            </a:xfrm>
            <a:prstGeom prst="rect">
              <a:avLst/>
            </a:prstGeom>
          </p:spPr>
        </p:pic>
        <p:pic>
          <p:nvPicPr>
            <p:cNvPr id="53" name="Picture 52"/>
            <p:cNvPicPr>
              <a:picLocks noChangeAspect="1"/>
            </p:cNvPicPr>
            <p:nvPr/>
          </p:nvPicPr>
          <p:blipFill rotWithShape="1">
            <a:blip r:embed="rId4">
              <a:extLst>
                <a:ext uri="{28A0092B-C50C-407E-A947-70E740481C1C}">
                  <a14:useLocalDpi xmlns:a14="http://schemas.microsoft.com/office/drawing/2010/main" val="0"/>
                </a:ext>
              </a:extLst>
            </a:blip>
            <a:srcRect l="73266" t="62421" r="16099" b="29672"/>
            <a:stretch/>
          </p:blipFill>
          <p:spPr>
            <a:xfrm>
              <a:off x="8048204" y="5243744"/>
              <a:ext cx="669849" cy="542263"/>
            </a:xfrm>
            <a:prstGeom prst="rect">
              <a:avLst/>
            </a:prstGeom>
          </p:spPr>
        </p:pic>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88552" t="67201" r="813" b="24892"/>
            <a:stretch/>
          </p:blipFill>
          <p:spPr>
            <a:xfrm>
              <a:off x="7474446" y="5973524"/>
              <a:ext cx="4458474" cy="542263"/>
            </a:xfrm>
            <a:prstGeom prst="rect">
              <a:avLst/>
            </a:prstGeom>
          </p:spPr>
        </p:pic>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88350" t="74632" r="1015" b="17461"/>
            <a:stretch/>
          </p:blipFill>
          <p:spPr>
            <a:xfrm>
              <a:off x="7446275" y="6018960"/>
              <a:ext cx="669849" cy="542263"/>
            </a:xfrm>
            <a:prstGeom prst="rect">
              <a:avLst/>
            </a:prstGeom>
          </p:spPr>
        </p:pic>
      </p:grpSp>
    </p:spTree>
    <p:extLst>
      <p:ext uri="{BB962C8B-B14F-4D97-AF65-F5344CB8AC3E}">
        <p14:creationId xmlns:p14="http://schemas.microsoft.com/office/powerpoint/2010/main" val="1202496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370472" y="218122"/>
            <a:ext cx="1562447" cy="750871"/>
            <a:chOff x="10073642" y="218122"/>
            <a:chExt cx="1859278" cy="893520"/>
          </a:xfrm>
        </p:grpSpPr>
        <p:pic>
          <p:nvPicPr>
            <p:cNvPr id="8" name="Picture 7">
              <a:extLst>
                <a:ext uri="{FF2B5EF4-FFF2-40B4-BE49-F238E27FC236}">
                  <a16:creationId xmlns:a16="http://schemas.microsoft.com/office/drawing/2014/main" xmlns="" id="{E9A9BE2F-D70C-B944-ACFA-ABA560CF3B5B}"/>
                </a:ext>
              </a:extLst>
            </p:cNvPr>
            <p:cNvPicPr>
              <a:picLocks noChangeAspect="1"/>
            </p:cNvPicPr>
            <p:nvPr/>
          </p:nvPicPr>
          <p:blipFill>
            <a:blip r:embed="rId3"/>
            <a:stretch>
              <a:fillRect/>
            </a:stretch>
          </p:blipFill>
          <p:spPr>
            <a:xfrm>
              <a:off x="10304015" y="380471"/>
              <a:ext cx="1398532" cy="588522"/>
            </a:xfrm>
            <a:prstGeom prst="rect">
              <a:avLst/>
            </a:prstGeom>
          </p:spPr>
        </p:pic>
        <p:sp>
          <p:nvSpPr>
            <p:cNvPr id="9" name="Rectangle 8"/>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862" y="354552"/>
            <a:ext cx="7325935" cy="7011769"/>
          </a:xfrm>
          <a:prstGeom prst="rect">
            <a:avLst/>
          </a:prstGeom>
        </p:spPr>
      </p:pic>
      <p:grpSp>
        <p:nvGrpSpPr>
          <p:cNvPr id="13" name="Group 12"/>
          <p:cNvGrpSpPr/>
          <p:nvPr/>
        </p:nvGrpSpPr>
        <p:grpSpPr>
          <a:xfrm>
            <a:off x="985431" y="-374073"/>
            <a:ext cx="8975961" cy="8469019"/>
            <a:chOff x="985431" y="-374073"/>
            <a:chExt cx="8975961" cy="8469019"/>
          </a:xfrm>
        </p:grpSpPr>
        <p:sp>
          <p:nvSpPr>
            <p:cNvPr id="11" name="Rectangle 10"/>
            <p:cNvSpPr/>
            <p:nvPr/>
          </p:nvSpPr>
          <p:spPr>
            <a:xfrm>
              <a:off x="6483928" y="-374073"/>
              <a:ext cx="3477464" cy="77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5431" y="3496124"/>
              <a:ext cx="6849314" cy="45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985431" y="1749385"/>
            <a:ext cx="6849314" cy="174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82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370472" y="218122"/>
            <a:ext cx="1562447" cy="750871"/>
            <a:chOff x="10073642" y="218122"/>
            <a:chExt cx="1859278" cy="893520"/>
          </a:xfrm>
        </p:grpSpPr>
        <p:pic>
          <p:nvPicPr>
            <p:cNvPr id="8" name="Picture 7">
              <a:extLst>
                <a:ext uri="{FF2B5EF4-FFF2-40B4-BE49-F238E27FC236}">
                  <a16:creationId xmlns:a16="http://schemas.microsoft.com/office/drawing/2014/main" xmlns="" id="{E9A9BE2F-D70C-B944-ACFA-ABA560CF3B5B}"/>
                </a:ext>
              </a:extLst>
            </p:cNvPr>
            <p:cNvPicPr>
              <a:picLocks noChangeAspect="1"/>
            </p:cNvPicPr>
            <p:nvPr/>
          </p:nvPicPr>
          <p:blipFill>
            <a:blip r:embed="rId3"/>
            <a:stretch>
              <a:fillRect/>
            </a:stretch>
          </p:blipFill>
          <p:spPr>
            <a:xfrm>
              <a:off x="10304015" y="380471"/>
              <a:ext cx="1398532" cy="588522"/>
            </a:xfrm>
            <a:prstGeom prst="rect">
              <a:avLst/>
            </a:prstGeom>
          </p:spPr>
        </p:pic>
        <p:sp>
          <p:nvSpPr>
            <p:cNvPr id="9" name="Rectangle 8"/>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862" y="354552"/>
            <a:ext cx="7325935" cy="7011769"/>
          </a:xfrm>
          <a:prstGeom prst="rect">
            <a:avLst/>
          </a:prstGeom>
        </p:spPr>
      </p:pic>
    </p:spTree>
    <p:extLst>
      <p:ext uri="{BB962C8B-B14F-4D97-AF65-F5344CB8AC3E}">
        <p14:creationId xmlns:p14="http://schemas.microsoft.com/office/powerpoint/2010/main" val="832551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370472" y="218122"/>
            <a:ext cx="1562447" cy="750871"/>
            <a:chOff x="10073642" y="218122"/>
            <a:chExt cx="1859278" cy="893520"/>
          </a:xfrm>
        </p:grpSpPr>
        <p:pic>
          <p:nvPicPr>
            <p:cNvPr id="8" name="Picture 7">
              <a:extLst>
                <a:ext uri="{FF2B5EF4-FFF2-40B4-BE49-F238E27FC236}">
                  <a16:creationId xmlns:a16="http://schemas.microsoft.com/office/drawing/2014/main" xmlns="" id="{E9A9BE2F-D70C-B944-ACFA-ABA560CF3B5B}"/>
                </a:ext>
              </a:extLst>
            </p:cNvPr>
            <p:cNvPicPr>
              <a:picLocks noChangeAspect="1"/>
            </p:cNvPicPr>
            <p:nvPr/>
          </p:nvPicPr>
          <p:blipFill>
            <a:blip r:embed="rId3"/>
            <a:stretch>
              <a:fillRect/>
            </a:stretch>
          </p:blipFill>
          <p:spPr>
            <a:xfrm>
              <a:off x="10304015" y="380471"/>
              <a:ext cx="1398532" cy="588522"/>
            </a:xfrm>
            <a:prstGeom prst="rect">
              <a:avLst/>
            </a:prstGeom>
          </p:spPr>
        </p:pic>
        <p:sp>
          <p:nvSpPr>
            <p:cNvPr id="9" name="Rectangle 8"/>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359213" y="218122"/>
            <a:ext cx="9832788" cy="866608"/>
            <a:chOff x="2359213" y="218122"/>
            <a:chExt cx="9832788" cy="866608"/>
          </a:xfrm>
        </p:grpSpPr>
        <p:sp>
          <p:nvSpPr>
            <p:cNvPr id="11"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3200" b="1" dirty="0" smtClean="0">
                  <a:solidFill>
                    <a:srgbClr val="224486"/>
                  </a:solidFill>
                  <a:latin typeface="Source Sans Pro" panose="020B0503030403020204" pitchFamily="34" charset="0"/>
                  <a:ea typeface="Source Sans Pro" panose="020B0503030403020204" pitchFamily="34" charset="0"/>
                  <a:sym typeface="Source Serif Pro"/>
                </a:rPr>
                <a:t>Exhausted Majority: 67% of Americans</a:t>
              </a:r>
              <a:endParaRPr lang="fr-FR" sz="3200" dirty="0">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Picture 19"/>
          <p:cNvPicPr>
            <a:picLocks noChangeAspect="1"/>
          </p:cNvPicPr>
          <p:nvPr/>
        </p:nvPicPr>
        <p:blipFill rotWithShape="1">
          <a:blip r:embed="rId4"/>
          <a:srcRect b="18066"/>
          <a:stretch/>
        </p:blipFill>
        <p:spPr>
          <a:xfrm>
            <a:off x="3854279" y="1261799"/>
            <a:ext cx="3747209" cy="4460966"/>
          </a:xfrm>
          <a:prstGeom prst="rect">
            <a:avLst/>
          </a:prstGeom>
        </p:spPr>
      </p:pic>
      <p:grpSp>
        <p:nvGrpSpPr>
          <p:cNvPr id="60" name="Group 59"/>
          <p:cNvGrpSpPr/>
          <p:nvPr/>
        </p:nvGrpSpPr>
        <p:grpSpPr>
          <a:xfrm>
            <a:off x="5667292" y="2203449"/>
            <a:ext cx="3660878" cy="3462767"/>
            <a:chOff x="3118642" y="2281269"/>
            <a:chExt cx="3660878" cy="3462767"/>
          </a:xfrm>
        </p:grpSpPr>
        <p:sp>
          <p:nvSpPr>
            <p:cNvPr id="3" name="Rectangle 2"/>
            <p:cNvSpPr/>
            <p:nvPr/>
          </p:nvSpPr>
          <p:spPr>
            <a:xfrm>
              <a:off x="3118642" y="2281269"/>
              <a:ext cx="854859" cy="346276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501138" y="3200770"/>
              <a:ext cx="3278382" cy="369332"/>
              <a:chOff x="3501138" y="3200770"/>
              <a:chExt cx="3278382" cy="369332"/>
            </a:xfrm>
          </p:grpSpPr>
          <p:cxnSp>
            <p:nvCxnSpPr>
              <p:cNvPr id="5" name="Straight Arrow Connector 4"/>
              <p:cNvCxnSpPr/>
              <p:nvPr/>
            </p:nvCxnSpPr>
            <p:spPr>
              <a:xfrm flipH="1">
                <a:off x="3501138" y="3397140"/>
                <a:ext cx="1277578" cy="1484"/>
              </a:xfrm>
              <a:prstGeom prst="straightConnector1">
                <a:avLst/>
              </a:prstGeom>
              <a:ln w="50800">
                <a:solidFill>
                  <a:srgbClr val="224486"/>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778716" y="3200770"/>
                <a:ext cx="2000804" cy="369332"/>
              </a:xfrm>
              <a:prstGeom prst="rect">
                <a:avLst/>
              </a:prstGeom>
              <a:noFill/>
            </p:spPr>
            <p:txBody>
              <a:bodyPr wrap="none" rtlCol="0">
                <a:spAutoFit/>
              </a:bodyPr>
              <a:lstStyle/>
              <a:p>
                <a:r>
                  <a:rPr lang="en-US" dirty="0" smtClean="0">
                    <a:solidFill>
                      <a:srgbClr val="224486"/>
                    </a:solidFill>
                  </a:rPr>
                  <a:t>Exhausted Majority</a:t>
                </a:r>
                <a:endParaRPr lang="en-US" dirty="0">
                  <a:solidFill>
                    <a:srgbClr val="224486"/>
                  </a:solidFill>
                </a:endParaRPr>
              </a:p>
            </p:txBody>
          </p:sp>
        </p:grpSp>
      </p:grpSp>
      <p:grpSp>
        <p:nvGrpSpPr>
          <p:cNvPr id="59" name="Group 58"/>
          <p:cNvGrpSpPr/>
          <p:nvPr/>
        </p:nvGrpSpPr>
        <p:grpSpPr>
          <a:xfrm>
            <a:off x="5542335" y="5685985"/>
            <a:ext cx="1146242" cy="1045933"/>
            <a:chOff x="2993685" y="5763805"/>
            <a:chExt cx="1146242" cy="1045933"/>
          </a:xfrm>
        </p:grpSpPr>
        <p:cxnSp>
          <p:nvCxnSpPr>
            <p:cNvPr id="35" name="Straight Arrow Connector 34"/>
            <p:cNvCxnSpPr>
              <a:stCxn id="36" idx="0"/>
            </p:cNvCxnSpPr>
            <p:nvPr/>
          </p:nvCxnSpPr>
          <p:spPr>
            <a:xfrm flipV="1">
              <a:off x="3582119" y="5763805"/>
              <a:ext cx="557808" cy="676601"/>
            </a:xfrm>
            <a:prstGeom prst="straightConnector1">
              <a:avLst/>
            </a:prstGeom>
            <a:ln w="50800">
              <a:solidFill>
                <a:srgbClr val="22448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200443" y="6440406"/>
              <a:ext cx="763351" cy="369332"/>
            </a:xfrm>
            <a:prstGeom prst="rect">
              <a:avLst/>
            </a:prstGeom>
            <a:noFill/>
          </p:spPr>
          <p:txBody>
            <a:bodyPr wrap="none" rtlCol="0">
              <a:spAutoFit/>
            </a:bodyPr>
            <a:lstStyle/>
            <a:p>
              <a:r>
                <a:rPr lang="en-US" dirty="0" smtClean="0">
                  <a:solidFill>
                    <a:srgbClr val="224486"/>
                  </a:solidFill>
                </a:rPr>
                <a:t>Wings</a:t>
              </a:r>
              <a:endParaRPr lang="en-US" dirty="0">
                <a:solidFill>
                  <a:srgbClr val="224486"/>
                </a:solidFill>
              </a:endParaRPr>
            </a:p>
          </p:txBody>
        </p:sp>
        <p:cxnSp>
          <p:nvCxnSpPr>
            <p:cNvPr id="38" name="Straight Arrow Connector 37"/>
            <p:cNvCxnSpPr>
              <a:stCxn id="36" idx="0"/>
            </p:cNvCxnSpPr>
            <p:nvPr/>
          </p:nvCxnSpPr>
          <p:spPr>
            <a:xfrm flipH="1" flipV="1">
              <a:off x="2993685" y="5763805"/>
              <a:ext cx="588434" cy="676601"/>
            </a:xfrm>
            <a:prstGeom prst="straightConnector1">
              <a:avLst/>
            </a:prstGeom>
            <a:ln w="50800">
              <a:solidFill>
                <a:srgbClr val="22448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12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41">
            <a:extLst>
              <a:ext uri="{FF2B5EF4-FFF2-40B4-BE49-F238E27FC236}">
                <a16:creationId xmlns="" xmlns:a16="http://schemas.microsoft.com/office/drawing/2014/main" id="{9F617E6B-BB49-4EFE-A716-6F5325DF6FE2}"/>
              </a:ext>
            </a:extLst>
          </p:cNvPr>
          <p:cNvSpPr txBox="1">
            <a:spLocks/>
          </p:cNvSpPr>
          <p:nvPr/>
        </p:nvSpPr>
        <p:spPr>
          <a:xfrm>
            <a:off x="2540345" y="538279"/>
            <a:ext cx="8663810" cy="73722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GB" sz="3200" b="1" dirty="0" smtClean="0">
                <a:solidFill>
                  <a:srgbClr val="224486"/>
                </a:solidFill>
                <a:latin typeface="Source Sans Pro" panose="020B0503030403020204" pitchFamily="34" charset="0"/>
                <a:ea typeface="Source Sans Pro" panose="020B0503030403020204" pitchFamily="34" charset="0"/>
                <a:sym typeface="Source Serif Pro"/>
              </a:rPr>
              <a:t>Exhausted </a:t>
            </a:r>
            <a:r>
              <a:rPr lang="en-GB" sz="3200" b="1" dirty="0">
                <a:solidFill>
                  <a:srgbClr val="224486"/>
                </a:solidFill>
                <a:latin typeface="Source Sans Pro" panose="020B0503030403020204" pitchFamily="34" charset="0"/>
                <a:ea typeface="Source Sans Pro" panose="020B0503030403020204" pitchFamily="34" charset="0"/>
                <a:sym typeface="Source Serif Pro"/>
              </a:rPr>
              <a:t>Majority experiences politics differently from </a:t>
            </a:r>
            <a:r>
              <a:rPr lang="en-GB" sz="3200" b="1" dirty="0" smtClean="0">
                <a:solidFill>
                  <a:srgbClr val="224486"/>
                </a:solidFill>
                <a:latin typeface="Source Sans Pro" panose="020B0503030403020204" pitchFamily="34" charset="0"/>
                <a:ea typeface="Source Sans Pro" panose="020B0503030403020204" pitchFamily="34" charset="0"/>
                <a:sym typeface="Source Serif Pro"/>
              </a:rPr>
              <a:t>Wings</a:t>
            </a:r>
            <a:endParaRPr lang="fr-FR" sz="32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 xmlns:a16="http://schemas.microsoft.com/office/drawing/2014/main" id="{85D819FD-67EF-B94B-87B6-DC1F07F034E0}"/>
              </a:ext>
            </a:extLst>
          </p:cNvPr>
          <p:cNvSpPr/>
          <p:nvPr/>
        </p:nvSpPr>
        <p:spPr>
          <a:xfrm>
            <a:off x="2359213" y="245035"/>
            <a:ext cx="107577" cy="839695"/>
          </a:xfrm>
          <a:prstGeom prst="rect">
            <a:avLst/>
          </a:prstGeom>
          <a:solidFill>
            <a:srgbClr val="22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Table 5">
            <a:extLst>
              <a:ext uri="{FF2B5EF4-FFF2-40B4-BE49-F238E27FC236}">
                <a16:creationId xmlns="" xmlns:a16="http://schemas.microsoft.com/office/drawing/2014/main" id="{730F2485-F12E-714B-B9F6-BD46EA47D4EA}"/>
              </a:ext>
            </a:extLst>
          </p:cNvPr>
          <p:cNvGraphicFramePr>
            <a:graphicFrameLocks noGrp="1"/>
          </p:cNvGraphicFramePr>
          <p:nvPr>
            <p:extLst>
              <p:ext uri="{D42A27DB-BD31-4B8C-83A1-F6EECF244321}">
                <p14:modId xmlns:p14="http://schemas.microsoft.com/office/powerpoint/2010/main" val="1367003308"/>
              </p:ext>
            </p:extLst>
          </p:nvPr>
        </p:nvGraphicFramePr>
        <p:xfrm>
          <a:off x="1993257" y="2665378"/>
          <a:ext cx="8998998" cy="2275929"/>
        </p:xfrm>
        <a:graphic>
          <a:graphicData uri="http://schemas.openxmlformats.org/drawingml/2006/table">
            <a:tbl>
              <a:tblPr firstRow="1" bandRow="1">
                <a:tableStyleId>{5C22544A-7EE6-4342-B048-85BDC9FD1C3A}</a:tableStyleId>
              </a:tblPr>
              <a:tblGrid>
                <a:gridCol w="5633720">
                  <a:extLst>
                    <a:ext uri="{9D8B030D-6E8A-4147-A177-3AD203B41FA5}">
                      <a16:colId xmlns="" xmlns:a16="http://schemas.microsoft.com/office/drawing/2014/main" val="127192269"/>
                    </a:ext>
                  </a:extLst>
                </a:gridCol>
                <a:gridCol w="1682639">
                  <a:extLst>
                    <a:ext uri="{9D8B030D-6E8A-4147-A177-3AD203B41FA5}">
                      <a16:colId xmlns="" xmlns:a16="http://schemas.microsoft.com/office/drawing/2014/main" val="3931157205"/>
                    </a:ext>
                  </a:extLst>
                </a:gridCol>
                <a:gridCol w="1682639"/>
              </a:tblGrid>
              <a:tr h="686045">
                <a:tc>
                  <a:txBody>
                    <a:bodyPr/>
                    <a:lstStyle/>
                    <a:p>
                      <a:pPr algn="ctr"/>
                      <a:r>
                        <a:rPr lang="en-US" dirty="0"/>
                        <a:t>Attribute </a:t>
                      </a:r>
                    </a:p>
                  </a:txBody>
                  <a:tcPr>
                    <a:solidFill>
                      <a:srgbClr val="002060"/>
                    </a:solidFill>
                  </a:tcPr>
                </a:tc>
                <a:tc>
                  <a:txBody>
                    <a:bodyPr/>
                    <a:lstStyle/>
                    <a:p>
                      <a:pPr algn="ctr"/>
                      <a:r>
                        <a:rPr lang="en-US" dirty="0"/>
                        <a:t>Wings</a:t>
                      </a:r>
                    </a:p>
                  </a:txBody>
                  <a:tcPr>
                    <a:solidFill>
                      <a:srgbClr val="002060"/>
                    </a:solidFill>
                  </a:tcPr>
                </a:tc>
                <a:tc>
                  <a:txBody>
                    <a:bodyPr/>
                    <a:lstStyle/>
                    <a:p>
                      <a:pPr algn="ctr"/>
                      <a:r>
                        <a:rPr lang="en-US" dirty="0"/>
                        <a:t>Exhausted Majority</a:t>
                      </a:r>
                    </a:p>
                  </a:txBody>
                  <a:tcPr>
                    <a:solidFill>
                      <a:srgbClr val="002060"/>
                    </a:solidFill>
                  </a:tcPr>
                </a:tc>
                <a:extLst>
                  <a:ext uri="{0D108BD9-81ED-4DB2-BD59-A6C34878D82A}">
                    <a16:rowId xmlns="" xmlns:a16="http://schemas.microsoft.com/office/drawing/2014/main" val="1050625320"/>
                  </a:ext>
                </a:extLst>
              </a:tr>
              <a:tr h="397471">
                <a:tc>
                  <a:txBody>
                    <a:bodyPr/>
                    <a:lstStyle/>
                    <a:p>
                      <a:r>
                        <a:rPr lang="en-US" dirty="0"/>
                        <a:t>1. [Frustrated] with America</a:t>
                      </a:r>
                    </a:p>
                  </a:txBody>
                  <a:tcPr/>
                </a:tc>
                <a:tc>
                  <a:txBody>
                    <a:bodyPr/>
                    <a:lstStyle/>
                    <a:p>
                      <a:pPr algn="ctr"/>
                      <a:r>
                        <a:rPr lang="en-US" dirty="0"/>
                        <a:t>60%</a:t>
                      </a:r>
                    </a:p>
                  </a:txBody>
                  <a:tcPr/>
                </a:tc>
                <a:tc>
                  <a:txBody>
                    <a:bodyPr/>
                    <a:lstStyle/>
                    <a:p>
                      <a:pPr algn="ctr"/>
                      <a:r>
                        <a:rPr lang="en-US" dirty="0"/>
                        <a:t>82%</a:t>
                      </a:r>
                    </a:p>
                  </a:txBody>
                  <a:tcPr/>
                </a:tc>
                <a:extLst>
                  <a:ext uri="{0D108BD9-81ED-4DB2-BD59-A6C34878D82A}">
                    <a16:rowId xmlns="" xmlns:a16="http://schemas.microsoft.com/office/drawing/2014/main" val="1100487943"/>
                  </a:ext>
                </a:extLst>
              </a:tr>
              <a:tr h="397471">
                <a:tc>
                  <a:txBody>
                    <a:bodyPr/>
                    <a:lstStyle/>
                    <a:p>
                      <a:r>
                        <a:rPr lang="en-US" dirty="0"/>
                        <a:t>2. [Forgotten] </a:t>
                      </a:r>
                      <a:r>
                        <a:rPr lang="en-US" dirty="0" smtClean="0"/>
                        <a:t>Government is rigged</a:t>
                      </a:r>
                      <a:endParaRPr lang="en-US" dirty="0"/>
                    </a:p>
                  </a:txBody>
                  <a:tcPr/>
                </a:tc>
                <a:tc>
                  <a:txBody>
                    <a:bodyPr/>
                    <a:lstStyle/>
                    <a:p>
                      <a:pPr algn="ctr"/>
                      <a:r>
                        <a:rPr lang="en-US" dirty="0"/>
                        <a:t>62%</a:t>
                      </a:r>
                    </a:p>
                  </a:txBody>
                  <a:tcPr/>
                </a:tc>
                <a:tc>
                  <a:txBody>
                    <a:bodyPr/>
                    <a:lstStyle/>
                    <a:p>
                      <a:pPr algn="ctr"/>
                      <a:r>
                        <a:rPr lang="en-US" dirty="0"/>
                        <a:t>89%</a:t>
                      </a:r>
                    </a:p>
                  </a:txBody>
                  <a:tcPr/>
                </a:tc>
                <a:extLst>
                  <a:ext uri="{0D108BD9-81ED-4DB2-BD59-A6C34878D82A}">
                    <a16:rowId xmlns="" xmlns:a16="http://schemas.microsoft.com/office/drawing/2014/main" val="2599454716"/>
                  </a:ext>
                </a:extLst>
              </a:tr>
              <a:tr h="397471">
                <a:tc>
                  <a:txBody>
                    <a:bodyPr/>
                    <a:lstStyle/>
                    <a:p>
                      <a:r>
                        <a:rPr lang="en-US" dirty="0"/>
                        <a:t>3. [Flexible] Not strongly partisan</a:t>
                      </a:r>
                    </a:p>
                  </a:txBody>
                  <a:tcPr/>
                </a:tc>
                <a:tc>
                  <a:txBody>
                    <a:bodyPr/>
                    <a:lstStyle/>
                    <a:p>
                      <a:pPr algn="ctr"/>
                      <a:r>
                        <a:rPr lang="en-US" dirty="0"/>
                        <a:t>57%</a:t>
                      </a:r>
                    </a:p>
                  </a:txBody>
                  <a:tcPr/>
                </a:tc>
                <a:tc>
                  <a:txBody>
                    <a:bodyPr/>
                    <a:lstStyle/>
                    <a:p>
                      <a:pPr algn="ctr"/>
                      <a:r>
                        <a:rPr lang="en-US" dirty="0"/>
                        <a:t>71%</a:t>
                      </a:r>
                    </a:p>
                  </a:txBody>
                  <a:tcPr/>
                </a:tc>
                <a:extLst>
                  <a:ext uri="{0D108BD9-81ED-4DB2-BD59-A6C34878D82A}">
                    <a16:rowId xmlns="" xmlns:a16="http://schemas.microsoft.com/office/drawing/2014/main" val="1923640194"/>
                  </a:ext>
                </a:extLst>
              </a:tr>
              <a:tr h="397471">
                <a:tc>
                  <a:txBody>
                    <a:bodyPr/>
                    <a:lstStyle/>
                    <a:p>
                      <a:r>
                        <a:rPr lang="en-US" dirty="0"/>
                        <a:t>4. [Find Compromise] Want their side to listen </a:t>
                      </a:r>
                    </a:p>
                  </a:txBody>
                  <a:tcPr/>
                </a:tc>
                <a:tc>
                  <a:txBody>
                    <a:bodyPr/>
                    <a:lstStyle/>
                    <a:p>
                      <a:pPr algn="ctr"/>
                      <a:r>
                        <a:rPr lang="en-US" dirty="0"/>
                        <a:t>51%</a:t>
                      </a:r>
                    </a:p>
                  </a:txBody>
                  <a:tcPr/>
                </a:tc>
                <a:tc>
                  <a:txBody>
                    <a:bodyPr/>
                    <a:lstStyle/>
                    <a:p>
                      <a:pPr algn="ctr"/>
                      <a:r>
                        <a:rPr lang="en-US" dirty="0"/>
                        <a:t>65%</a:t>
                      </a:r>
                    </a:p>
                  </a:txBody>
                  <a:tcPr/>
                </a:tc>
                <a:extLst>
                  <a:ext uri="{0D108BD9-81ED-4DB2-BD59-A6C34878D82A}">
                    <a16:rowId xmlns="" xmlns:a16="http://schemas.microsoft.com/office/drawing/2014/main" val="2140055646"/>
                  </a:ext>
                </a:extLst>
              </a:tr>
            </a:tbl>
          </a:graphicData>
        </a:graphic>
      </p:graphicFrame>
    </p:spTree>
    <p:extLst>
      <p:ext uri="{BB962C8B-B14F-4D97-AF65-F5344CB8AC3E}">
        <p14:creationId xmlns:p14="http://schemas.microsoft.com/office/powerpoint/2010/main" val="1187177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311BBFB-A0DC-544F-A2B7-6829544E1701}"/>
              </a:ext>
            </a:extLst>
          </p:cNvPr>
          <p:cNvSpPr/>
          <p:nvPr/>
        </p:nvSpPr>
        <p:spPr>
          <a:xfrm>
            <a:off x="723495" y="3094988"/>
            <a:ext cx="10801350" cy="769441"/>
          </a:xfrm>
          <a:prstGeom prst="rect">
            <a:avLst/>
          </a:prstGeom>
        </p:spPr>
        <p:txBody>
          <a:bodyPr wrap="square">
            <a:spAutoFit/>
          </a:bodyPr>
          <a:lstStyle/>
          <a:p>
            <a:pPr algn="ctr"/>
            <a:r>
              <a:rPr lang="en-US" sz="4400" smtClean="0">
                <a:solidFill>
                  <a:schemeClr val="bg1"/>
                </a:solidFill>
                <a:latin typeface="American Typewriter" charset="0"/>
                <a:ea typeface="American Typewriter" charset="0"/>
                <a:cs typeface="American Typewriter" charset="0"/>
                <a:sym typeface="Arial"/>
              </a:rPr>
              <a:t>Core Beliefs</a:t>
            </a:r>
            <a:endParaRPr lang="en-US" sz="2400" b="1" dirty="0">
              <a:solidFill>
                <a:schemeClr val="bg1"/>
              </a:solidFill>
              <a:latin typeface="Sailec" pitchFamily="2" charset="77"/>
            </a:endParaRPr>
          </a:p>
        </p:txBody>
      </p:sp>
    </p:spTree>
    <p:extLst>
      <p:ext uri="{BB962C8B-B14F-4D97-AF65-F5344CB8AC3E}">
        <p14:creationId xmlns:p14="http://schemas.microsoft.com/office/powerpoint/2010/main" val="617024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39424D-43F6-7C49-98E7-270776BC60F6}"/>
              </a:ext>
            </a:extLst>
          </p:cNvPr>
          <p:cNvPicPr>
            <a:picLocks noChangeAspect="1"/>
          </p:cNvPicPr>
          <p:nvPr/>
        </p:nvPicPr>
        <p:blipFill rotWithShape="1">
          <a:blip r:embed="rId3"/>
          <a:srcRect l="30619" t="35417" r="30106" b="38732"/>
          <a:stretch/>
        </p:blipFill>
        <p:spPr>
          <a:xfrm>
            <a:off x="4249067" y="1069287"/>
            <a:ext cx="4154905" cy="1934882"/>
          </a:xfrm>
          <a:prstGeom prst="rect">
            <a:avLst/>
          </a:prstGeom>
        </p:spPr>
      </p:pic>
      <p:sp>
        <p:nvSpPr>
          <p:cNvPr id="5" name="Rectangle 4">
            <a:extLst>
              <a:ext uri="{FF2B5EF4-FFF2-40B4-BE49-F238E27FC236}">
                <a16:creationId xmlns:a16="http://schemas.microsoft.com/office/drawing/2014/main" xmlns="" id="{D311BBFB-A0DC-544F-A2B7-6829544E1701}"/>
              </a:ext>
            </a:extLst>
          </p:cNvPr>
          <p:cNvSpPr/>
          <p:nvPr/>
        </p:nvSpPr>
        <p:spPr>
          <a:xfrm>
            <a:off x="1241773" y="3596492"/>
            <a:ext cx="9667232" cy="2308324"/>
          </a:xfrm>
          <a:prstGeom prst="rect">
            <a:avLst/>
          </a:prstGeom>
        </p:spPr>
        <p:txBody>
          <a:bodyPr wrap="square">
            <a:spAutoFit/>
          </a:bodyPr>
          <a:lstStyle/>
          <a:p>
            <a:pPr algn="ctr"/>
            <a:r>
              <a:rPr lang="en-GB" sz="2400" dirty="0" smtClean="0">
                <a:solidFill>
                  <a:schemeClr val="bg1"/>
                </a:solidFill>
                <a:latin typeface="Calibri" charset="0"/>
                <a:ea typeface="Calibri" charset="0"/>
                <a:cs typeface="Calibri" charset="0"/>
                <a:sym typeface="Arial"/>
              </a:rPr>
              <a:t>An international initiative founded in 2017 with the goal of</a:t>
            </a:r>
            <a:r>
              <a:rPr lang="en-GB" sz="2400" dirty="0" smtClean="0">
                <a:solidFill>
                  <a:schemeClr val="bg1"/>
                </a:solidFill>
                <a:latin typeface="Calibri" charset="0"/>
                <a:ea typeface="Calibri" charset="0"/>
                <a:cs typeface="Calibri" charset="0"/>
              </a:rPr>
              <a:t> building </a:t>
            </a:r>
            <a:r>
              <a:rPr lang="en-GB" sz="2400" dirty="0">
                <a:solidFill>
                  <a:schemeClr val="bg1"/>
                </a:solidFill>
                <a:latin typeface="Calibri" charset="0"/>
                <a:ea typeface="Calibri" charset="0"/>
                <a:cs typeface="Calibri" charset="0"/>
              </a:rPr>
              <a:t>societies and communities that are stronger, more united, and more resilient to </a:t>
            </a:r>
            <a:r>
              <a:rPr lang="en-GB" sz="2400" dirty="0" smtClean="0">
                <a:solidFill>
                  <a:schemeClr val="bg1"/>
                </a:solidFill>
                <a:latin typeface="Calibri" charset="0"/>
                <a:ea typeface="Calibri" charset="0"/>
                <a:cs typeface="Calibri" charset="0"/>
              </a:rPr>
              <a:t>threats of polarization, social division, and authoritarian populism.</a:t>
            </a:r>
            <a:endParaRPr lang="en-GB" sz="2400" dirty="0">
              <a:solidFill>
                <a:schemeClr val="bg1"/>
              </a:solidFill>
              <a:latin typeface="Calibri" charset="0"/>
              <a:ea typeface="Calibri" charset="0"/>
              <a:cs typeface="Calibri" charset="0"/>
            </a:endParaRPr>
          </a:p>
          <a:p>
            <a:pPr lvl="0" algn="ctr"/>
            <a:endParaRPr lang="en-GB" sz="2400" dirty="0">
              <a:solidFill>
                <a:schemeClr val="bg1"/>
              </a:solidFill>
              <a:latin typeface="Calibri" charset="0"/>
              <a:ea typeface="Calibri" charset="0"/>
              <a:cs typeface="Calibri" charset="0"/>
              <a:sym typeface="Arial"/>
            </a:endParaRPr>
          </a:p>
          <a:p>
            <a:pPr algn="ctr"/>
            <a:endParaRPr lang="en-US" sz="2400" dirty="0">
              <a:solidFill>
                <a:schemeClr val="bg1"/>
              </a:solidFill>
              <a:latin typeface="Calibri" charset="0"/>
              <a:ea typeface="Calibri" charset="0"/>
              <a:cs typeface="Calibri" charset="0"/>
            </a:endParaRPr>
          </a:p>
          <a:p>
            <a:pPr algn="ctr"/>
            <a:endParaRPr lang="en-US" sz="2400" b="1"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469978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77" y="1726559"/>
            <a:ext cx="9038265" cy="5131441"/>
          </a:xfrm>
          <a:prstGeom prst="rect">
            <a:avLst/>
          </a:prstGeom>
        </p:spPr>
      </p:pic>
      <p:grpSp>
        <p:nvGrpSpPr>
          <p:cNvPr id="7" name="Group 6"/>
          <p:cNvGrpSpPr/>
          <p:nvPr/>
        </p:nvGrpSpPr>
        <p:grpSpPr>
          <a:xfrm>
            <a:off x="10370472" y="218122"/>
            <a:ext cx="1562447" cy="750871"/>
            <a:chOff x="10073642" y="218122"/>
            <a:chExt cx="1859278" cy="893520"/>
          </a:xfrm>
        </p:grpSpPr>
        <p:pic>
          <p:nvPicPr>
            <p:cNvPr id="8" name="Picture 7">
              <a:extLst>
                <a:ext uri="{FF2B5EF4-FFF2-40B4-BE49-F238E27FC236}">
                  <a16:creationId xmlns:a16="http://schemas.microsoft.com/office/drawing/2014/main" xmlns="" id="{E9A9BE2F-D70C-B944-ACFA-ABA560CF3B5B}"/>
                </a:ext>
              </a:extLst>
            </p:cNvPr>
            <p:cNvPicPr>
              <a:picLocks noChangeAspect="1"/>
            </p:cNvPicPr>
            <p:nvPr/>
          </p:nvPicPr>
          <p:blipFill>
            <a:blip r:embed="rId4"/>
            <a:stretch>
              <a:fillRect/>
            </a:stretch>
          </p:blipFill>
          <p:spPr>
            <a:xfrm>
              <a:off x="10304015" y="380471"/>
              <a:ext cx="1398532" cy="588522"/>
            </a:xfrm>
            <a:prstGeom prst="rect">
              <a:avLst/>
            </a:prstGeom>
          </p:spPr>
        </p:pic>
        <p:sp>
          <p:nvSpPr>
            <p:cNvPr id="9" name="Rectangle 8"/>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359213" y="218122"/>
            <a:ext cx="9832788" cy="866608"/>
            <a:chOff x="2359213" y="218122"/>
            <a:chExt cx="9832788" cy="866608"/>
          </a:xfrm>
        </p:grpSpPr>
        <p:sp>
          <p:nvSpPr>
            <p:cNvPr id="11"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3200" b="1" dirty="0" smtClean="0">
                  <a:solidFill>
                    <a:srgbClr val="224486"/>
                  </a:solidFill>
                  <a:latin typeface="Source Sans Pro" panose="020B0503030403020204" pitchFamily="34" charset="0"/>
                  <a:ea typeface="Source Sans Pro" panose="020B0503030403020204" pitchFamily="34" charset="0"/>
                  <a:sym typeface="Source Serif Pro"/>
                </a:rPr>
                <a:t>Personal Responsibility</a:t>
              </a:r>
              <a:endParaRPr lang="fr-FR" sz="3200" dirty="0">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Rectangle 12"/>
          <p:cNvSpPr/>
          <p:nvPr/>
        </p:nvSpPr>
        <p:spPr>
          <a:xfrm>
            <a:off x="3521158" y="1726560"/>
            <a:ext cx="6849314" cy="666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1943" y="6353932"/>
            <a:ext cx="6849314" cy="100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4646650" y="1560335"/>
            <a:ext cx="5426992" cy="833065"/>
            <a:chOff x="4634776" y="1903697"/>
            <a:chExt cx="5426992" cy="833065"/>
          </a:xfrm>
        </p:grpSpPr>
        <p:sp>
          <p:nvSpPr>
            <p:cNvPr id="16" name="TextBox 15"/>
            <p:cNvSpPr txBox="1"/>
            <p:nvPr/>
          </p:nvSpPr>
          <p:spPr>
            <a:xfrm>
              <a:off x="4634776" y="1905765"/>
              <a:ext cx="2022346" cy="830997"/>
            </a:xfrm>
            <a:prstGeom prst="rect">
              <a:avLst/>
            </a:prstGeom>
            <a:noFill/>
          </p:spPr>
          <p:txBody>
            <a:bodyPr wrap="square" rtlCol="0">
              <a:spAutoFit/>
            </a:bodyPr>
            <a:lstStyle/>
            <a:p>
              <a:pPr algn="r"/>
              <a:r>
                <a:rPr lang="en-US" sz="1600" dirty="0" smtClean="0"/>
                <a:t>People are responsible for their </a:t>
              </a:r>
              <a:r>
                <a:rPr lang="en-US" sz="1600" smtClean="0"/>
                <a:t>own outcomes in life</a:t>
              </a:r>
              <a:endParaRPr lang="en-US" sz="1600"/>
            </a:p>
          </p:txBody>
        </p:sp>
        <p:sp>
          <p:nvSpPr>
            <p:cNvPr id="17" name="TextBox 16"/>
            <p:cNvSpPr txBox="1"/>
            <p:nvPr/>
          </p:nvSpPr>
          <p:spPr>
            <a:xfrm>
              <a:off x="7037255" y="1903697"/>
              <a:ext cx="3024513" cy="830997"/>
            </a:xfrm>
            <a:prstGeom prst="rect">
              <a:avLst/>
            </a:prstGeom>
            <a:noFill/>
          </p:spPr>
          <p:txBody>
            <a:bodyPr wrap="square" rtlCol="0">
              <a:spAutoFit/>
            </a:bodyPr>
            <a:lstStyle/>
            <a:p>
              <a:r>
                <a:rPr lang="en-US" sz="1600" dirty="0" smtClean="0"/>
                <a:t>People’s outcomes in life are determined largely by forces outside their control</a:t>
              </a:r>
              <a:endParaRPr lang="en-US" sz="1600" dirty="0"/>
            </a:p>
          </p:txBody>
        </p:sp>
      </p:grpSp>
      <p:sp>
        <p:nvSpPr>
          <p:cNvPr id="19" name="Rectangle 18"/>
          <p:cNvSpPr/>
          <p:nvPr/>
        </p:nvSpPr>
        <p:spPr>
          <a:xfrm>
            <a:off x="738546" y="3148898"/>
            <a:ext cx="10188533" cy="2904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5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34650" y="1262633"/>
            <a:ext cx="6486572" cy="5595367"/>
            <a:chOff x="4391890" y="299478"/>
            <a:chExt cx="7326632" cy="6320009"/>
          </a:xfrm>
        </p:grpSpPr>
        <p:pic>
          <p:nvPicPr>
            <p:cNvPr id="2" name="Picture 1">
              <a:extLst>
                <a:ext uri="{FF2B5EF4-FFF2-40B4-BE49-F238E27FC236}">
                  <a16:creationId xmlns:a16="http://schemas.microsoft.com/office/drawing/2014/main" xmlns="" id="{74B245B9-C676-1D40-A0AA-87C7A9A158F3}"/>
                </a:ext>
              </a:extLst>
            </p:cNvPr>
            <p:cNvPicPr>
              <a:picLocks noChangeAspect="1"/>
            </p:cNvPicPr>
            <p:nvPr/>
          </p:nvPicPr>
          <p:blipFill rotWithShape="1">
            <a:blip r:embed="rId2"/>
            <a:srcRect b="72410"/>
            <a:stretch/>
          </p:blipFill>
          <p:spPr>
            <a:xfrm>
              <a:off x="4391890" y="299478"/>
              <a:ext cx="7228610" cy="4059871"/>
            </a:xfrm>
            <a:prstGeom prst="rect">
              <a:avLst/>
            </a:prstGeom>
          </p:spPr>
        </p:pic>
        <p:pic>
          <p:nvPicPr>
            <p:cNvPr id="4" name="Picture 3">
              <a:extLst>
                <a:ext uri="{FF2B5EF4-FFF2-40B4-BE49-F238E27FC236}">
                  <a16:creationId xmlns:a16="http://schemas.microsoft.com/office/drawing/2014/main" xmlns="" id="{A143F62D-5871-D64D-A0C3-D53369FB5038}"/>
                </a:ext>
              </a:extLst>
            </p:cNvPr>
            <p:cNvPicPr>
              <a:picLocks noChangeAspect="1"/>
            </p:cNvPicPr>
            <p:nvPr/>
          </p:nvPicPr>
          <p:blipFill>
            <a:blip r:embed="rId3"/>
            <a:stretch>
              <a:fillRect/>
            </a:stretch>
          </p:blipFill>
          <p:spPr>
            <a:xfrm>
              <a:off x="5117602" y="4337970"/>
              <a:ext cx="727771" cy="727771"/>
            </a:xfrm>
            <a:prstGeom prst="rect">
              <a:avLst/>
            </a:prstGeom>
          </p:spPr>
        </p:pic>
        <p:pic>
          <p:nvPicPr>
            <p:cNvPr id="5" name="Picture 4">
              <a:extLst>
                <a:ext uri="{FF2B5EF4-FFF2-40B4-BE49-F238E27FC236}">
                  <a16:creationId xmlns:a16="http://schemas.microsoft.com/office/drawing/2014/main" xmlns="" id="{3603C226-443F-8146-8046-75833E0A7773}"/>
                </a:ext>
              </a:extLst>
            </p:cNvPr>
            <p:cNvPicPr>
              <a:picLocks noChangeAspect="1"/>
            </p:cNvPicPr>
            <p:nvPr/>
          </p:nvPicPr>
          <p:blipFill>
            <a:blip r:embed="rId4"/>
            <a:stretch>
              <a:fillRect/>
            </a:stretch>
          </p:blipFill>
          <p:spPr>
            <a:xfrm>
              <a:off x="6100950" y="4337970"/>
              <a:ext cx="727771" cy="727771"/>
            </a:xfrm>
            <a:prstGeom prst="rect">
              <a:avLst/>
            </a:prstGeom>
          </p:spPr>
        </p:pic>
        <p:pic>
          <p:nvPicPr>
            <p:cNvPr id="6" name="Picture 5">
              <a:extLst>
                <a:ext uri="{FF2B5EF4-FFF2-40B4-BE49-F238E27FC236}">
                  <a16:creationId xmlns:a16="http://schemas.microsoft.com/office/drawing/2014/main" xmlns="" id="{0A727BF9-1875-894E-830D-3340AAC520FC}"/>
                </a:ext>
              </a:extLst>
            </p:cNvPr>
            <p:cNvPicPr>
              <a:picLocks noChangeAspect="1"/>
            </p:cNvPicPr>
            <p:nvPr/>
          </p:nvPicPr>
          <p:blipFill>
            <a:blip r:embed="rId5"/>
            <a:stretch>
              <a:fillRect/>
            </a:stretch>
          </p:blipFill>
          <p:spPr>
            <a:xfrm>
              <a:off x="7084298" y="4359349"/>
              <a:ext cx="727771" cy="727771"/>
            </a:xfrm>
            <a:prstGeom prst="rect">
              <a:avLst/>
            </a:prstGeom>
          </p:spPr>
        </p:pic>
        <p:pic>
          <p:nvPicPr>
            <p:cNvPr id="7" name="Picture 6">
              <a:extLst>
                <a:ext uri="{FF2B5EF4-FFF2-40B4-BE49-F238E27FC236}">
                  <a16:creationId xmlns:a16="http://schemas.microsoft.com/office/drawing/2014/main" xmlns="" id="{77DA788A-F2A1-8F47-9527-EA3B77EFA22B}"/>
                </a:ext>
              </a:extLst>
            </p:cNvPr>
            <p:cNvPicPr>
              <a:picLocks noChangeAspect="1"/>
            </p:cNvPicPr>
            <p:nvPr/>
          </p:nvPicPr>
          <p:blipFill>
            <a:blip r:embed="rId6"/>
            <a:stretch>
              <a:fillRect/>
            </a:stretch>
          </p:blipFill>
          <p:spPr>
            <a:xfrm>
              <a:off x="8067646" y="4359349"/>
              <a:ext cx="728737" cy="728737"/>
            </a:xfrm>
            <a:prstGeom prst="rect">
              <a:avLst/>
            </a:prstGeom>
          </p:spPr>
        </p:pic>
        <p:pic>
          <p:nvPicPr>
            <p:cNvPr id="8" name="Picture 7">
              <a:extLst>
                <a:ext uri="{FF2B5EF4-FFF2-40B4-BE49-F238E27FC236}">
                  <a16:creationId xmlns:a16="http://schemas.microsoft.com/office/drawing/2014/main" xmlns="" id="{4326EBFA-2A2A-E14A-A311-115F04EFD246}"/>
                </a:ext>
              </a:extLst>
            </p:cNvPr>
            <p:cNvPicPr>
              <a:picLocks noChangeAspect="1"/>
            </p:cNvPicPr>
            <p:nvPr/>
          </p:nvPicPr>
          <p:blipFill>
            <a:blip r:embed="rId7"/>
            <a:stretch>
              <a:fillRect/>
            </a:stretch>
          </p:blipFill>
          <p:spPr>
            <a:xfrm>
              <a:off x="9034342" y="4359350"/>
              <a:ext cx="727770" cy="727770"/>
            </a:xfrm>
            <a:prstGeom prst="rect">
              <a:avLst/>
            </a:prstGeom>
          </p:spPr>
        </p:pic>
        <p:pic>
          <p:nvPicPr>
            <p:cNvPr id="9" name="Picture 8">
              <a:extLst>
                <a:ext uri="{FF2B5EF4-FFF2-40B4-BE49-F238E27FC236}">
                  <a16:creationId xmlns:a16="http://schemas.microsoft.com/office/drawing/2014/main" xmlns="" id="{8E9D4752-799C-F842-964A-B14D299F9690}"/>
                </a:ext>
              </a:extLst>
            </p:cNvPr>
            <p:cNvPicPr>
              <a:picLocks noChangeAspect="1"/>
            </p:cNvPicPr>
            <p:nvPr/>
          </p:nvPicPr>
          <p:blipFill>
            <a:blip r:embed="rId8"/>
            <a:stretch>
              <a:fillRect/>
            </a:stretch>
          </p:blipFill>
          <p:spPr>
            <a:xfrm>
              <a:off x="10018211" y="4359349"/>
              <a:ext cx="728736" cy="728736"/>
            </a:xfrm>
            <a:prstGeom prst="rect">
              <a:avLst/>
            </a:prstGeom>
          </p:spPr>
        </p:pic>
        <p:pic>
          <p:nvPicPr>
            <p:cNvPr id="10" name="Picture 9">
              <a:extLst>
                <a:ext uri="{FF2B5EF4-FFF2-40B4-BE49-F238E27FC236}">
                  <a16:creationId xmlns:a16="http://schemas.microsoft.com/office/drawing/2014/main" xmlns="" id="{4FACF871-F576-7443-9286-2FF2513CA61D}"/>
                </a:ext>
              </a:extLst>
            </p:cNvPr>
            <p:cNvPicPr>
              <a:picLocks noChangeAspect="1"/>
            </p:cNvPicPr>
            <p:nvPr/>
          </p:nvPicPr>
          <p:blipFill>
            <a:blip r:embed="rId9"/>
            <a:stretch>
              <a:fillRect/>
            </a:stretch>
          </p:blipFill>
          <p:spPr>
            <a:xfrm rot="205595">
              <a:off x="11023204" y="4350265"/>
              <a:ext cx="695318" cy="695318"/>
            </a:xfrm>
            <a:prstGeom prst="rect">
              <a:avLst/>
            </a:prstGeom>
          </p:spPr>
        </p:pic>
        <p:pic>
          <p:nvPicPr>
            <p:cNvPr id="11" name="Picture 10">
              <a:extLst>
                <a:ext uri="{FF2B5EF4-FFF2-40B4-BE49-F238E27FC236}">
                  <a16:creationId xmlns:a16="http://schemas.microsoft.com/office/drawing/2014/main" xmlns="" id="{74B245B9-C676-1D40-A0AA-87C7A9A158F3}"/>
                </a:ext>
              </a:extLst>
            </p:cNvPr>
            <p:cNvPicPr>
              <a:picLocks noChangeAspect="1"/>
            </p:cNvPicPr>
            <p:nvPr/>
          </p:nvPicPr>
          <p:blipFill rotWithShape="1">
            <a:blip r:embed="rId2"/>
            <a:srcRect t="27421" b="62020"/>
            <a:stretch/>
          </p:blipFill>
          <p:spPr>
            <a:xfrm>
              <a:off x="4391890" y="5065741"/>
              <a:ext cx="7228610" cy="1553746"/>
            </a:xfrm>
            <a:prstGeom prst="rect">
              <a:avLst/>
            </a:prstGeom>
          </p:spPr>
        </p:pic>
      </p:grpSp>
      <p:grpSp>
        <p:nvGrpSpPr>
          <p:cNvPr id="20" name="Group 19"/>
          <p:cNvGrpSpPr/>
          <p:nvPr/>
        </p:nvGrpSpPr>
        <p:grpSpPr>
          <a:xfrm>
            <a:off x="10370472" y="218122"/>
            <a:ext cx="1562447" cy="750871"/>
            <a:chOff x="10073642" y="218122"/>
            <a:chExt cx="1859278" cy="893520"/>
          </a:xfrm>
        </p:grpSpPr>
        <p:pic>
          <p:nvPicPr>
            <p:cNvPr id="21" name="Picture 20">
              <a:extLst>
                <a:ext uri="{FF2B5EF4-FFF2-40B4-BE49-F238E27FC236}">
                  <a16:creationId xmlns:a16="http://schemas.microsoft.com/office/drawing/2014/main" xmlns="" id="{E9A9BE2F-D70C-B944-ACFA-ABA560CF3B5B}"/>
                </a:ext>
              </a:extLst>
            </p:cNvPr>
            <p:cNvPicPr>
              <a:picLocks noChangeAspect="1"/>
            </p:cNvPicPr>
            <p:nvPr/>
          </p:nvPicPr>
          <p:blipFill>
            <a:blip r:embed="rId10"/>
            <a:stretch>
              <a:fillRect/>
            </a:stretch>
          </p:blipFill>
          <p:spPr>
            <a:xfrm>
              <a:off x="10304015" y="380471"/>
              <a:ext cx="1398532" cy="588522"/>
            </a:xfrm>
            <a:prstGeom prst="rect">
              <a:avLst/>
            </a:prstGeom>
          </p:spPr>
        </p:pic>
        <p:sp>
          <p:nvSpPr>
            <p:cNvPr id="22" name="Rectangle 21"/>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359213" y="218122"/>
            <a:ext cx="9832788" cy="866608"/>
            <a:chOff x="2359213" y="218122"/>
            <a:chExt cx="9832788" cy="866608"/>
          </a:xfrm>
        </p:grpSpPr>
        <p:sp>
          <p:nvSpPr>
            <p:cNvPr id="2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3200" b="1" dirty="0" smtClean="0">
                  <a:solidFill>
                    <a:srgbClr val="224486"/>
                  </a:solidFill>
                  <a:latin typeface="Source Sans Pro" panose="020B0503030403020204" pitchFamily="34" charset="0"/>
                  <a:ea typeface="Source Sans Pro" panose="020B0503030403020204" pitchFamily="34" charset="0"/>
                  <a:sym typeface="Source Serif Pro"/>
                </a:rPr>
                <a:t>Moral Values</a:t>
              </a:r>
              <a:endParaRPr lang="fr-FR" sz="3200" dirty="0">
                <a:latin typeface="Source Sans Pro" panose="020B0503030403020204" pitchFamily="34" charset="0"/>
                <a:ea typeface="Source Sans Pro" panose="020B0503030403020204" pitchFamily="34" charset="0"/>
              </a:endParaRPr>
            </a:p>
          </p:txBody>
        </p:sp>
        <p:sp>
          <p:nvSpPr>
            <p:cNvPr id="25" name="Rectangle 2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99136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550298221"/>
              </p:ext>
            </p:extLst>
          </p:nvPr>
        </p:nvGraphicFramePr>
        <p:xfrm>
          <a:off x="300824" y="1268853"/>
          <a:ext cx="11590351" cy="4320293"/>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2359213" y="218122"/>
            <a:ext cx="9832788" cy="866608"/>
            <a:chOff x="2359213" y="218122"/>
            <a:chExt cx="9832788" cy="866608"/>
          </a:xfrm>
        </p:grpSpPr>
        <p:sp>
          <p:nvSpPr>
            <p:cNvPr id="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3200" b="1" dirty="0" smtClean="0">
                  <a:solidFill>
                    <a:srgbClr val="224486"/>
                  </a:solidFill>
                  <a:latin typeface="Source Sans Pro" panose="020B0503030403020204" pitchFamily="34" charset="0"/>
                  <a:ea typeface="Source Sans Pro" panose="020B0503030403020204" pitchFamily="34" charset="0"/>
                  <a:sym typeface="Source Serif Pro"/>
                </a:rPr>
                <a:t>Parenting Philosophy</a:t>
              </a:r>
              <a:endParaRPr lang="fr-FR" sz="32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 5"/>
          <p:cNvGrpSpPr/>
          <p:nvPr/>
        </p:nvGrpSpPr>
        <p:grpSpPr>
          <a:xfrm>
            <a:off x="10370472" y="218122"/>
            <a:ext cx="1562447" cy="750871"/>
            <a:chOff x="10073642" y="218122"/>
            <a:chExt cx="1859278" cy="893520"/>
          </a:xfrm>
        </p:grpSpPr>
        <p:pic>
          <p:nvPicPr>
            <p:cNvPr id="7" name="Picture 6">
              <a:extLst>
                <a:ext uri="{FF2B5EF4-FFF2-40B4-BE49-F238E27FC236}">
                  <a16:creationId xmlns:a16="http://schemas.microsoft.com/office/drawing/2014/main" xmlns="" id="{E9A9BE2F-D70C-B944-ACFA-ABA560CF3B5B}"/>
                </a:ext>
              </a:extLst>
            </p:cNvPr>
            <p:cNvPicPr>
              <a:picLocks noChangeAspect="1"/>
            </p:cNvPicPr>
            <p:nvPr/>
          </p:nvPicPr>
          <p:blipFill>
            <a:blip r:embed="rId4"/>
            <a:stretch>
              <a:fillRect/>
            </a:stretch>
          </p:blipFill>
          <p:spPr>
            <a:xfrm>
              <a:off x="10304015" y="380471"/>
              <a:ext cx="1398532" cy="588522"/>
            </a:xfrm>
            <a:prstGeom prst="rect">
              <a:avLst/>
            </a:prstGeom>
          </p:spPr>
        </p:pic>
        <p:sp>
          <p:nvSpPr>
            <p:cNvPr id="8" name="Rectangle 7"/>
            <p:cNvSpPr/>
            <p:nvPr/>
          </p:nvSpPr>
          <p:spPr>
            <a:xfrm>
              <a:off x="10073642" y="218122"/>
              <a:ext cx="1859278" cy="8935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1080682" y="2840476"/>
            <a:ext cx="583814" cy="369332"/>
          </a:xfrm>
          <a:prstGeom prst="rect">
            <a:avLst/>
          </a:prstGeom>
          <a:noFill/>
        </p:spPr>
        <p:txBody>
          <a:bodyPr wrap="none" rtlCol="0">
            <a:spAutoFit/>
          </a:bodyPr>
          <a:lstStyle/>
          <a:p>
            <a:r>
              <a:rPr lang="en-US" smtClean="0"/>
              <a:t>87%</a:t>
            </a:r>
            <a:endParaRPr lang="en-US"/>
          </a:p>
        </p:txBody>
      </p:sp>
      <p:sp>
        <p:nvSpPr>
          <p:cNvPr id="11" name="TextBox 10"/>
          <p:cNvSpPr txBox="1"/>
          <p:nvPr/>
        </p:nvSpPr>
        <p:spPr>
          <a:xfrm>
            <a:off x="2086761" y="5074595"/>
            <a:ext cx="583814" cy="369332"/>
          </a:xfrm>
          <a:prstGeom prst="rect">
            <a:avLst/>
          </a:prstGeom>
          <a:noFill/>
        </p:spPr>
        <p:txBody>
          <a:bodyPr wrap="none" rtlCol="0">
            <a:spAutoFit/>
          </a:bodyPr>
          <a:lstStyle/>
          <a:p>
            <a:r>
              <a:rPr lang="en-US" dirty="0" smtClean="0"/>
              <a:t>84%</a:t>
            </a:r>
            <a:endParaRPr lang="en-US" dirty="0"/>
          </a:p>
        </p:txBody>
      </p:sp>
    </p:spTree>
    <p:extLst>
      <p:ext uri="{BB962C8B-B14F-4D97-AF65-F5344CB8AC3E}">
        <p14:creationId xmlns:p14="http://schemas.microsoft.com/office/powerpoint/2010/main" val="584895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311BBFB-A0DC-544F-A2B7-6829544E1701}"/>
              </a:ext>
            </a:extLst>
          </p:cNvPr>
          <p:cNvSpPr/>
          <p:nvPr/>
        </p:nvSpPr>
        <p:spPr>
          <a:xfrm>
            <a:off x="742950" y="2927283"/>
            <a:ext cx="10801350" cy="1138773"/>
          </a:xfrm>
          <a:prstGeom prst="rect">
            <a:avLst/>
          </a:prstGeom>
        </p:spPr>
        <p:txBody>
          <a:bodyPr wrap="square">
            <a:spAutoFit/>
          </a:bodyPr>
          <a:lstStyle/>
          <a:p>
            <a:pPr algn="ctr"/>
            <a:r>
              <a:rPr lang="en-GB" sz="4400" dirty="0" smtClean="0">
                <a:solidFill>
                  <a:schemeClr val="bg1"/>
                </a:solidFill>
                <a:latin typeface="American Typewriter" charset="0"/>
                <a:ea typeface="American Typewriter" charset="0"/>
                <a:cs typeface="American Typewriter" charset="0"/>
                <a:sym typeface="Arial"/>
              </a:rPr>
              <a:t>What does it mean?</a:t>
            </a:r>
            <a:endParaRPr lang="en-US" sz="2400" dirty="0">
              <a:solidFill>
                <a:schemeClr val="bg1"/>
              </a:solidFill>
            </a:endParaRPr>
          </a:p>
          <a:p>
            <a:pPr algn="ctr"/>
            <a:endParaRPr lang="en-US" sz="2400" b="1" dirty="0">
              <a:solidFill>
                <a:schemeClr val="bg1"/>
              </a:solidFill>
              <a:latin typeface="Sailec" pitchFamily="2" charset="77"/>
            </a:endParaRPr>
          </a:p>
        </p:txBody>
      </p:sp>
    </p:spTree>
    <p:extLst>
      <p:ext uri="{BB962C8B-B14F-4D97-AF65-F5344CB8AC3E}">
        <p14:creationId xmlns:p14="http://schemas.microsoft.com/office/powerpoint/2010/main" val="1141041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118B213-9413-4A11-9E48-4223F248AE51}"/>
              </a:ext>
            </a:extLst>
          </p:cNvPr>
          <p:cNvSpPr txBox="1">
            <a:spLocks/>
          </p:cNvSpPr>
          <p:nvPr/>
        </p:nvSpPr>
        <p:spPr bwMode="auto">
          <a:xfrm>
            <a:off x="1019908" y="1568782"/>
            <a:ext cx="10515600" cy="56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t"/>
          <a:lstStyle>
            <a:lvl1pPr marL="457200" indent="-3429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028674" indent="-493382" eaLnBrk="1" hangingPunct="1">
              <a:lnSpc>
                <a:spcPct val="150000"/>
              </a:lnSpc>
              <a:buClr>
                <a:srgbClr val="38B39F"/>
              </a:buClr>
              <a:buSzPct val="150000"/>
              <a:buFont typeface="+mj-lt"/>
              <a:buAutoNum type="arabicPeriod"/>
            </a:pPr>
            <a:r>
              <a:rPr lang="en-US" altLang="en-US" sz="2400" b="1" dirty="0" smtClean="0">
                <a:latin typeface="Source Sans Pro" panose="020B0503030403020204" pitchFamily="34" charset="0"/>
                <a:ea typeface="Source Sans Pro" panose="020B0503030403020204" pitchFamily="34" charset="0"/>
              </a:rPr>
              <a:t>Understand the importance of core beliefs.</a:t>
            </a:r>
          </a:p>
          <a:p>
            <a:pPr marL="1314424" lvl="1" indent="-493382" eaLnBrk="1" hangingPunct="1">
              <a:buClr>
                <a:srgbClr val="38B39F"/>
              </a:buClr>
              <a:buSzPct val="150000"/>
              <a:buFont typeface="Arial" charset="0"/>
              <a:buChar char="•"/>
            </a:pPr>
            <a:endParaRPr lang="en-US" altLang="en-US" sz="2400" dirty="0" smtClean="0">
              <a:latin typeface="Source Sans Pro" panose="020B0503030403020204" pitchFamily="34" charset="0"/>
              <a:ea typeface="Source Sans Pro" panose="020B0503030403020204" pitchFamily="34" charset="0"/>
            </a:endParaRPr>
          </a:p>
          <a:p>
            <a:pPr marL="1314424" lvl="1" indent="-493382" eaLnBrk="1" hangingPunct="1">
              <a:lnSpc>
                <a:spcPct val="200000"/>
              </a:lnSpc>
              <a:buClr>
                <a:srgbClr val="38B39F"/>
              </a:buClr>
              <a:buSzPct val="150000"/>
              <a:buFont typeface="+mj-lt"/>
              <a:buAutoNum type="arabicPeriod"/>
            </a:pPr>
            <a:endParaRPr lang="en-US" altLang="en-US" sz="2400" b="1" dirty="0" smtClean="0">
              <a:latin typeface="Source Sans Pro" panose="020B0503030403020204" pitchFamily="34" charset="0"/>
              <a:ea typeface="Source Sans Pro" panose="020B0503030403020204" pitchFamily="34" charset="0"/>
            </a:endParaRPr>
          </a:p>
          <a:p>
            <a:pPr marL="342891" indent="0" eaLnBrk="1" hangingPunct="1">
              <a:buClr>
                <a:srgbClr val="159851"/>
              </a:buClr>
              <a:buSzPct val="150000"/>
            </a:pPr>
            <a:endParaRPr lang="en-US" altLang="en-US" sz="2000" dirty="0">
              <a:latin typeface="Source Sans Pro" panose="020B0503030403020204" pitchFamily="34" charset="0"/>
              <a:ea typeface="Source Sans Pro" panose="020B0503030403020204" pitchFamily="34" charset="0"/>
            </a:endParaRPr>
          </a:p>
        </p:txBody>
      </p:sp>
      <p:sp>
        <p:nvSpPr>
          <p:cNvPr id="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fr-FR" sz="3200" b="1" dirty="0" smtClean="0">
                <a:solidFill>
                  <a:srgbClr val="224486"/>
                </a:solidFill>
                <a:latin typeface="Source Sans Pro" panose="020B0503030403020204" pitchFamily="34" charset="0"/>
                <a:ea typeface="Source Sans Pro" panose="020B0503030403020204" pitchFamily="34" charset="0"/>
                <a:sym typeface="Source Serif Pro"/>
              </a:rPr>
              <a:t>Implications</a:t>
            </a:r>
            <a:endParaRPr lang="fr-FR" sz="32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a:extLst>
              <a:ext uri="{FF2B5EF4-FFF2-40B4-BE49-F238E27FC236}">
                <a16:creationId xmlns:a16="http://schemas.microsoft.com/office/drawing/2014/main" xmlns="" id="{CB70E6D5-B64F-8146-A477-F50FF7775A01}"/>
              </a:ext>
            </a:extLst>
          </p:cNvPr>
          <p:cNvPicPr>
            <a:picLocks noChangeAspect="1"/>
          </p:cNvPicPr>
          <p:nvPr/>
        </p:nvPicPr>
        <p:blipFill rotWithShape="1">
          <a:blip r:embed="rId3"/>
          <a:srcRect t="-2339" r="67910"/>
          <a:stretch/>
        </p:blipFill>
        <p:spPr>
          <a:xfrm>
            <a:off x="314722" y="218122"/>
            <a:ext cx="705186" cy="701842"/>
          </a:xfrm>
          <a:prstGeom prst="rect">
            <a:avLst/>
          </a:prstGeom>
        </p:spPr>
      </p:pic>
    </p:spTree>
    <p:extLst>
      <p:ext uri="{BB962C8B-B14F-4D97-AF65-F5344CB8AC3E}">
        <p14:creationId xmlns:p14="http://schemas.microsoft.com/office/powerpoint/2010/main" val="1774141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118B213-9413-4A11-9E48-4223F248AE51}"/>
              </a:ext>
            </a:extLst>
          </p:cNvPr>
          <p:cNvSpPr txBox="1">
            <a:spLocks/>
          </p:cNvSpPr>
          <p:nvPr/>
        </p:nvSpPr>
        <p:spPr bwMode="auto">
          <a:xfrm>
            <a:off x="1019908" y="1568782"/>
            <a:ext cx="10515600" cy="56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t"/>
          <a:lstStyle>
            <a:lvl1pPr marL="457200" indent="-3429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028674" indent="-493382" eaLnBrk="1" hangingPunct="1">
              <a:lnSpc>
                <a:spcPct val="150000"/>
              </a:lnSpc>
              <a:buClr>
                <a:srgbClr val="38B39F"/>
              </a:buClr>
              <a:buSzPct val="150000"/>
              <a:buFont typeface="+mj-lt"/>
              <a:buAutoNum type="arabicPeriod"/>
            </a:pPr>
            <a:r>
              <a:rPr lang="en-US" altLang="en-US" sz="2400" b="1" dirty="0" smtClean="0">
                <a:latin typeface="Source Sans Pro" panose="020B0503030403020204" pitchFamily="34" charset="0"/>
                <a:ea typeface="Source Sans Pro" panose="020B0503030403020204" pitchFamily="34" charset="0"/>
              </a:rPr>
              <a:t>Understand the importance of core beliefs.</a:t>
            </a:r>
          </a:p>
          <a:p>
            <a:pPr marL="1028674" indent="-493382" eaLnBrk="1" hangingPunct="1">
              <a:lnSpc>
                <a:spcPct val="150000"/>
              </a:lnSpc>
              <a:buClr>
                <a:srgbClr val="38B39F"/>
              </a:buClr>
              <a:buSzPct val="150000"/>
              <a:buFont typeface="+mj-lt"/>
              <a:buAutoNum type="arabicPeriod"/>
            </a:pPr>
            <a:endParaRPr lang="en-US" altLang="en-US" sz="2400" b="1" dirty="0" smtClean="0">
              <a:latin typeface="Source Sans Pro" panose="020B0503030403020204" pitchFamily="34" charset="0"/>
              <a:ea typeface="Source Sans Pro" panose="020B0503030403020204" pitchFamily="34" charset="0"/>
            </a:endParaRPr>
          </a:p>
          <a:p>
            <a:pPr marL="1028674" indent="-493382" eaLnBrk="1" hangingPunct="1">
              <a:lnSpc>
                <a:spcPct val="200000"/>
              </a:lnSpc>
              <a:buClr>
                <a:srgbClr val="38B39F"/>
              </a:buClr>
              <a:buSzPct val="150000"/>
              <a:buFont typeface="+mj-lt"/>
              <a:buAutoNum type="arabicPeriod"/>
            </a:pPr>
            <a:r>
              <a:rPr lang="en-US" altLang="en-US" sz="2400" b="1" dirty="0" smtClean="0">
                <a:latin typeface="Source Sans Pro" panose="020B0503030403020204" pitchFamily="34" charset="0"/>
                <a:ea typeface="Source Sans Pro" panose="020B0503030403020204" pitchFamily="34" charset="0"/>
              </a:rPr>
              <a:t>Recognize the Exhausted Majority.</a:t>
            </a:r>
          </a:p>
          <a:p>
            <a:pPr marL="1314424" lvl="1" indent="-493382" eaLnBrk="1" hangingPunct="1">
              <a:buClr>
                <a:srgbClr val="38B39F"/>
              </a:buClr>
              <a:buSzPct val="150000"/>
              <a:buFont typeface="Arial" charset="0"/>
              <a:buChar char="•"/>
            </a:pPr>
            <a:endParaRPr lang="en-US" altLang="en-US" sz="2400" dirty="0" smtClean="0">
              <a:latin typeface="Source Sans Pro" panose="020B0503030403020204" pitchFamily="34" charset="0"/>
              <a:ea typeface="Source Sans Pro" panose="020B0503030403020204" pitchFamily="34" charset="0"/>
            </a:endParaRPr>
          </a:p>
          <a:p>
            <a:pPr marL="1314424" lvl="1" indent="-493382" eaLnBrk="1" hangingPunct="1">
              <a:lnSpc>
                <a:spcPct val="200000"/>
              </a:lnSpc>
              <a:buClr>
                <a:srgbClr val="38B39F"/>
              </a:buClr>
              <a:buSzPct val="150000"/>
              <a:buFont typeface="+mj-lt"/>
              <a:buAutoNum type="arabicPeriod"/>
            </a:pPr>
            <a:endParaRPr lang="en-US" altLang="en-US" sz="2400" b="1" dirty="0" smtClean="0">
              <a:latin typeface="Source Sans Pro" panose="020B0503030403020204" pitchFamily="34" charset="0"/>
              <a:ea typeface="Source Sans Pro" panose="020B0503030403020204" pitchFamily="34" charset="0"/>
            </a:endParaRPr>
          </a:p>
          <a:p>
            <a:pPr marL="342891" indent="0" eaLnBrk="1" hangingPunct="1">
              <a:buClr>
                <a:srgbClr val="159851"/>
              </a:buClr>
              <a:buSzPct val="150000"/>
            </a:pPr>
            <a:endParaRPr lang="en-US" altLang="en-US" sz="2000" dirty="0">
              <a:latin typeface="Source Sans Pro" panose="020B0503030403020204" pitchFamily="34" charset="0"/>
              <a:ea typeface="Source Sans Pro" panose="020B0503030403020204" pitchFamily="34" charset="0"/>
            </a:endParaRPr>
          </a:p>
        </p:txBody>
      </p:sp>
      <p:sp>
        <p:nvSpPr>
          <p:cNvPr id="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fr-FR" sz="3200" b="1" dirty="0" smtClean="0">
                <a:solidFill>
                  <a:srgbClr val="224486"/>
                </a:solidFill>
                <a:latin typeface="Source Sans Pro" panose="020B0503030403020204" pitchFamily="34" charset="0"/>
                <a:ea typeface="Source Sans Pro" panose="020B0503030403020204" pitchFamily="34" charset="0"/>
                <a:sym typeface="Source Serif Pro"/>
              </a:rPr>
              <a:t>Implications</a:t>
            </a:r>
            <a:endParaRPr lang="fr-FR" sz="32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a:extLst>
              <a:ext uri="{FF2B5EF4-FFF2-40B4-BE49-F238E27FC236}">
                <a16:creationId xmlns:a16="http://schemas.microsoft.com/office/drawing/2014/main" xmlns="" id="{CB70E6D5-B64F-8146-A477-F50FF7775A01}"/>
              </a:ext>
            </a:extLst>
          </p:cNvPr>
          <p:cNvPicPr>
            <a:picLocks noChangeAspect="1"/>
          </p:cNvPicPr>
          <p:nvPr/>
        </p:nvPicPr>
        <p:blipFill rotWithShape="1">
          <a:blip r:embed="rId3"/>
          <a:srcRect t="-2339" r="67910"/>
          <a:stretch/>
        </p:blipFill>
        <p:spPr>
          <a:xfrm>
            <a:off x="314722" y="218122"/>
            <a:ext cx="705186" cy="701842"/>
          </a:xfrm>
          <a:prstGeom prst="rect">
            <a:avLst/>
          </a:prstGeom>
        </p:spPr>
      </p:pic>
    </p:spTree>
    <p:extLst>
      <p:ext uri="{BB962C8B-B14F-4D97-AF65-F5344CB8AC3E}">
        <p14:creationId xmlns:p14="http://schemas.microsoft.com/office/powerpoint/2010/main" val="2055494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118B213-9413-4A11-9E48-4223F248AE51}"/>
              </a:ext>
            </a:extLst>
          </p:cNvPr>
          <p:cNvSpPr txBox="1">
            <a:spLocks/>
          </p:cNvSpPr>
          <p:nvPr/>
        </p:nvSpPr>
        <p:spPr bwMode="auto">
          <a:xfrm>
            <a:off x="1019908" y="1568782"/>
            <a:ext cx="10515600" cy="56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t"/>
          <a:lstStyle>
            <a:lvl1pPr marL="457200" indent="-3429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028674" indent="-493382" eaLnBrk="1" hangingPunct="1">
              <a:lnSpc>
                <a:spcPct val="150000"/>
              </a:lnSpc>
              <a:buClr>
                <a:srgbClr val="38B39F"/>
              </a:buClr>
              <a:buSzPct val="150000"/>
              <a:buFont typeface="+mj-lt"/>
              <a:buAutoNum type="arabicPeriod"/>
            </a:pPr>
            <a:r>
              <a:rPr lang="en-US" altLang="en-US" sz="2400" b="1" dirty="0" smtClean="0">
                <a:latin typeface="Source Sans Pro" panose="020B0503030403020204" pitchFamily="34" charset="0"/>
                <a:ea typeface="Source Sans Pro" panose="020B0503030403020204" pitchFamily="34" charset="0"/>
              </a:rPr>
              <a:t>Understand the importance of core beliefs.</a:t>
            </a:r>
          </a:p>
          <a:p>
            <a:pPr marL="1314424" lvl="1" indent="-493382" eaLnBrk="1" hangingPunct="1">
              <a:buClr>
                <a:srgbClr val="38B39F"/>
              </a:buClr>
              <a:buSzPct val="150000"/>
              <a:buFont typeface="Arial" charset="0"/>
              <a:buChar char="•"/>
            </a:pPr>
            <a:endParaRPr lang="en-US" altLang="en-US" sz="2400" dirty="0" smtClean="0">
              <a:latin typeface="Source Sans Pro" panose="020B0503030403020204" pitchFamily="34" charset="0"/>
              <a:ea typeface="Source Sans Pro" panose="020B0503030403020204" pitchFamily="34" charset="0"/>
            </a:endParaRPr>
          </a:p>
          <a:p>
            <a:pPr marL="1314424" lvl="1" indent="-493382" eaLnBrk="1" hangingPunct="1">
              <a:buClr>
                <a:srgbClr val="38B39F"/>
              </a:buClr>
              <a:buSzPct val="150000"/>
              <a:buFont typeface="Arial" charset="0"/>
              <a:buChar char="•"/>
            </a:pPr>
            <a:endParaRPr lang="en-US" altLang="en-US" sz="2400" dirty="0" smtClean="0">
              <a:latin typeface="Source Sans Pro" panose="020B0503030403020204" pitchFamily="34" charset="0"/>
              <a:ea typeface="Source Sans Pro" panose="020B0503030403020204" pitchFamily="34" charset="0"/>
            </a:endParaRPr>
          </a:p>
          <a:p>
            <a:pPr marL="1028674" indent="-493382" eaLnBrk="1" hangingPunct="1">
              <a:lnSpc>
                <a:spcPct val="200000"/>
              </a:lnSpc>
              <a:buClr>
                <a:srgbClr val="38B39F"/>
              </a:buClr>
              <a:buSzPct val="150000"/>
              <a:buFont typeface="+mj-lt"/>
              <a:buAutoNum type="arabicPeriod"/>
            </a:pPr>
            <a:r>
              <a:rPr lang="en-US" altLang="en-US" sz="2400" b="1" dirty="0" smtClean="0">
                <a:latin typeface="Source Sans Pro" panose="020B0503030403020204" pitchFamily="34" charset="0"/>
                <a:ea typeface="Source Sans Pro" panose="020B0503030403020204" pitchFamily="34" charset="0"/>
              </a:rPr>
              <a:t>Recognize the Exhausted Majority.</a:t>
            </a:r>
          </a:p>
          <a:p>
            <a:pPr marL="1028674" indent="-493382" eaLnBrk="1" hangingPunct="1">
              <a:lnSpc>
                <a:spcPct val="200000"/>
              </a:lnSpc>
              <a:buClr>
                <a:srgbClr val="38B39F"/>
              </a:buClr>
              <a:buSzPct val="150000"/>
              <a:buFont typeface="+mj-lt"/>
              <a:buAutoNum type="arabicPeriod"/>
            </a:pPr>
            <a:endParaRPr lang="en-US" altLang="en-US" sz="2400" b="1" dirty="0" smtClean="0">
              <a:latin typeface="Source Sans Pro" panose="020B0503030403020204" pitchFamily="34" charset="0"/>
              <a:ea typeface="Source Sans Pro" panose="020B0503030403020204" pitchFamily="34" charset="0"/>
            </a:endParaRPr>
          </a:p>
          <a:p>
            <a:pPr marL="1028674" indent="-493382" eaLnBrk="1" hangingPunct="1">
              <a:lnSpc>
                <a:spcPct val="200000"/>
              </a:lnSpc>
              <a:buClr>
                <a:srgbClr val="38B39F"/>
              </a:buClr>
              <a:buSzPct val="150000"/>
              <a:buFont typeface="+mj-lt"/>
              <a:buAutoNum type="arabicPeriod"/>
            </a:pPr>
            <a:r>
              <a:rPr lang="en-US" altLang="en-US" sz="2400" b="1" dirty="0" smtClean="0">
                <a:latin typeface="Source Sans Pro" panose="020B0503030403020204" pitchFamily="34" charset="0"/>
                <a:ea typeface="Source Sans Pro" panose="020B0503030403020204" pitchFamily="34" charset="0"/>
              </a:rPr>
              <a:t>Adopt inclusive language.</a:t>
            </a:r>
          </a:p>
          <a:p>
            <a:pPr marL="1314424" lvl="1" indent="-493382" eaLnBrk="1" hangingPunct="1">
              <a:lnSpc>
                <a:spcPct val="200000"/>
              </a:lnSpc>
              <a:buClr>
                <a:srgbClr val="38B39F"/>
              </a:buClr>
              <a:buSzPct val="150000"/>
              <a:buFont typeface="+mj-lt"/>
              <a:buAutoNum type="arabicPeriod"/>
            </a:pPr>
            <a:endParaRPr lang="en-US" altLang="en-US" sz="2400" b="1" dirty="0" smtClean="0">
              <a:latin typeface="Source Sans Pro" panose="020B0503030403020204" pitchFamily="34" charset="0"/>
              <a:ea typeface="Source Sans Pro" panose="020B0503030403020204" pitchFamily="34" charset="0"/>
            </a:endParaRPr>
          </a:p>
          <a:p>
            <a:pPr marL="1314424" lvl="1" indent="-493382" eaLnBrk="1" hangingPunct="1">
              <a:buClr>
                <a:srgbClr val="38B39F"/>
              </a:buClr>
              <a:buSzPct val="150000"/>
              <a:buFont typeface="Arial" charset="0"/>
              <a:buChar char="•"/>
            </a:pPr>
            <a:endParaRPr lang="en-US" altLang="en-US" sz="2400" dirty="0" smtClean="0">
              <a:latin typeface="Source Sans Pro" panose="020B0503030403020204" pitchFamily="34" charset="0"/>
              <a:ea typeface="Source Sans Pro" panose="020B0503030403020204" pitchFamily="34" charset="0"/>
            </a:endParaRPr>
          </a:p>
          <a:p>
            <a:pPr marL="1314424" lvl="1" indent="-493382" eaLnBrk="1" hangingPunct="1">
              <a:lnSpc>
                <a:spcPct val="200000"/>
              </a:lnSpc>
              <a:buClr>
                <a:srgbClr val="38B39F"/>
              </a:buClr>
              <a:buSzPct val="150000"/>
              <a:buFont typeface="+mj-lt"/>
              <a:buAutoNum type="arabicPeriod"/>
            </a:pPr>
            <a:endParaRPr lang="en-US" altLang="en-US" sz="2400" b="1" dirty="0" smtClean="0">
              <a:latin typeface="Source Sans Pro" panose="020B0503030403020204" pitchFamily="34" charset="0"/>
              <a:ea typeface="Source Sans Pro" panose="020B0503030403020204" pitchFamily="34" charset="0"/>
            </a:endParaRPr>
          </a:p>
          <a:p>
            <a:pPr marL="342891" indent="0" eaLnBrk="1" hangingPunct="1">
              <a:buClr>
                <a:srgbClr val="159851"/>
              </a:buClr>
              <a:buSzPct val="150000"/>
            </a:pPr>
            <a:endParaRPr lang="en-US" altLang="en-US" sz="2000" dirty="0">
              <a:latin typeface="Source Sans Pro" panose="020B0503030403020204" pitchFamily="34" charset="0"/>
              <a:ea typeface="Source Sans Pro" panose="020B0503030403020204" pitchFamily="34" charset="0"/>
            </a:endParaRPr>
          </a:p>
        </p:txBody>
      </p:sp>
      <p:sp>
        <p:nvSpPr>
          <p:cNvPr id="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fr-FR" sz="3200" b="1" dirty="0" smtClean="0">
                <a:solidFill>
                  <a:srgbClr val="224486"/>
                </a:solidFill>
                <a:latin typeface="Source Sans Pro" panose="020B0503030403020204" pitchFamily="34" charset="0"/>
                <a:ea typeface="Source Sans Pro" panose="020B0503030403020204" pitchFamily="34" charset="0"/>
                <a:sym typeface="Source Serif Pro"/>
              </a:rPr>
              <a:t>Implications</a:t>
            </a:r>
            <a:endParaRPr lang="fr-FR" sz="32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a:extLst>
              <a:ext uri="{FF2B5EF4-FFF2-40B4-BE49-F238E27FC236}">
                <a16:creationId xmlns:a16="http://schemas.microsoft.com/office/drawing/2014/main" xmlns="" id="{CB70E6D5-B64F-8146-A477-F50FF7775A01}"/>
              </a:ext>
            </a:extLst>
          </p:cNvPr>
          <p:cNvPicPr>
            <a:picLocks noChangeAspect="1"/>
          </p:cNvPicPr>
          <p:nvPr/>
        </p:nvPicPr>
        <p:blipFill rotWithShape="1">
          <a:blip r:embed="rId3"/>
          <a:srcRect t="-2339" r="67910"/>
          <a:stretch/>
        </p:blipFill>
        <p:spPr>
          <a:xfrm>
            <a:off x="314722" y="218122"/>
            <a:ext cx="705186" cy="701842"/>
          </a:xfrm>
          <a:prstGeom prst="rect">
            <a:avLst/>
          </a:prstGeom>
        </p:spPr>
      </p:pic>
    </p:spTree>
    <p:extLst>
      <p:ext uri="{BB962C8B-B14F-4D97-AF65-F5344CB8AC3E}">
        <p14:creationId xmlns:p14="http://schemas.microsoft.com/office/powerpoint/2010/main" val="480651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311BBFB-A0DC-544F-A2B7-6829544E1701}"/>
              </a:ext>
            </a:extLst>
          </p:cNvPr>
          <p:cNvSpPr/>
          <p:nvPr/>
        </p:nvSpPr>
        <p:spPr>
          <a:xfrm>
            <a:off x="1712430" y="1843129"/>
            <a:ext cx="10450160" cy="4524315"/>
          </a:xfrm>
          <a:prstGeom prst="rect">
            <a:avLst/>
          </a:prstGeom>
        </p:spPr>
        <p:txBody>
          <a:bodyPr wrap="square" numCol="2">
            <a:spAutoFit/>
          </a:bodyPr>
          <a:lstStyle/>
          <a:p>
            <a:r>
              <a:rPr lang="en-US" sz="2400" u="sng" dirty="0" smtClean="0">
                <a:solidFill>
                  <a:schemeClr val="bg1"/>
                </a:solidFill>
              </a:rPr>
              <a:t>Hidden Tribes Report</a:t>
            </a:r>
          </a:p>
          <a:p>
            <a:pPr marL="342900" indent="-342900">
              <a:buFont typeface="Arial" charset="0"/>
              <a:buChar char="•"/>
            </a:pPr>
            <a:r>
              <a:rPr lang="en-US" sz="2400" dirty="0" smtClean="0">
                <a:solidFill>
                  <a:schemeClr val="bg1"/>
                </a:solidFill>
              </a:rPr>
              <a:t>Website: </a:t>
            </a:r>
            <a:r>
              <a:rPr lang="en-US" sz="2400" dirty="0" err="1" smtClean="0">
                <a:solidFill>
                  <a:schemeClr val="bg1"/>
                </a:solidFill>
              </a:rPr>
              <a:t>HiddenTribes.us</a:t>
            </a:r>
            <a:endParaRPr lang="en-US" sz="2400" dirty="0" smtClean="0">
              <a:solidFill>
                <a:schemeClr val="bg1"/>
              </a:solidFill>
            </a:endParaRPr>
          </a:p>
          <a:p>
            <a:pPr marL="342900" indent="-342900">
              <a:buFont typeface="Arial" charset="0"/>
              <a:buChar char="•"/>
            </a:pPr>
            <a:r>
              <a:rPr lang="en-US" sz="2400" dirty="0" smtClean="0">
                <a:solidFill>
                  <a:schemeClr val="bg1"/>
                </a:solidFill>
              </a:rPr>
              <a:t>Quiz at </a:t>
            </a:r>
            <a:r>
              <a:rPr lang="en-US" sz="2400" dirty="0" err="1" smtClean="0">
                <a:solidFill>
                  <a:schemeClr val="bg1"/>
                </a:solidFill>
              </a:rPr>
              <a:t>HiddenTribes.us</a:t>
            </a:r>
            <a:r>
              <a:rPr lang="en-US" sz="2400" dirty="0" smtClean="0">
                <a:solidFill>
                  <a:schemeClr val="bg1"/>
                </a:solidFill>
              </a:rPr>
              <a:t>/quiz</a:t>
            </a:r>
          </a:p>
          <a:p>
            <a:pPr marL="342900" indent="-342900">
              <a:buFont typeface="Arial" charset="0"/>
              <a:buChar char="•"/>
            </a:pPr>
            <a:r>
              <a:rPr lang="en-US" sz="2400" dirty="0" smtClean="0">
                <a:solidFill>
                  <a:schemeClr val="bg1"/>
                </a:solidFill>
              </a:rPr>
              <a:t>@</a:t>
            </a:r>
            <a:r>
              <a:rPr lang="en-US" sz="2400" dirty="0" err="1" smtClean="0">
                <a:solidFill>
                  <a:schemeClr val="bg1"/>
                </a:solidFill>
              </a:rPr>
              <a:t>HiddenTribes.us</a:t>
            </a:r>
            <a:endParaRPr lang="en-US" sz="2400" dirty="0" smtClean="0">
              <a:solidFill>
                <a:schemeClr val="bg1"/>
              </a:solidFill>
            </a:endParaRPr>
          </a:p>
          <a:p>
            <a:endParaRPr lang="en-US" sz="2400" dirty="0">
              <a:solidFill>
                <a:schemeClr val="bg1"/>
              </a:solidFill>
            </a:endParaRPr>
          </a:p>
          <a:p>
            <a:endParaRPr lang="en-US" sz="2400" u="sng" dirty="0">
              <a:solidFill>
                <a:schemeClr val="bg1"/>
              </a:solidFill>
            </a:endParaRPr>
          </a:p>
          <a:p>
            <a:r>
              <a:rPr lang="en-US" sz="2400" u="sng" dirty="0" smtClean="0">
                <a:solidFill>
                  <a:schemeClr val="bg1"/>
                </a:solidFill>
              </a:rPr>
              <a:t>More in Common</a:t>
            </a:r>
          </a:p>
          <a:p>
            <a:pPr marL="342900" indent="-342900">
              <a:buFont typeface="Arial" charset="0"/>
              <a:buChar char="•"/>
            </a:pPr>
            <a:r>
              <a:rPr lang="en-US" sz="2400" dirty="0" err="1" smtClean="0">
                <a:solidFill>
                  <a:schemeClr val="bg1"/>
                </a:solidFill>
              </a:rPr>
              <a:t>MoreInCommon.org</a:t>
            </a:r>
            <a:endParaRPr lang="en-US" sz="2400" dirty="0" smtClean="0">
              <a:solidFill>
                <a:schemeClr val="bg1"/>
              </a:solidFill>
            </a:endParaRPr>
          </a:p>
          <a:p>
            <a:pPr marL="342900" indent="-342900">
              <a:buFont typeface="Arial" charset="0"/>
              <a:buChar char="•"/>
            </a:pPr>
            <a:r>
              <a:rPr lang="en-US" sz="2400" dirty="0" smtClean="0">
                <a:solidFill>
                  <a:schemeClr val="bg1"/>
                </a:solidFill>
              </a:rPr>
              <a:t>@</a:t>
            </a:r>
            <a:r>
              <a:rPr lang="en-US" sz="2400" dirty="0" err="1" smtClean="0">
                <a:solidFill>
                  <a:schemeClr val="bg1"/>
                </a:solidFill>
              </a:rPr>
              <a:t>MiCGlobal</a:t>
            </a:r>
            <a:endParaRPr lang="en-US" sz="2400" dirty="0" smtClean="0">
              <a:solidFill>
                <a:schemeClr val="bg1"/>
              </a:solidFill>
            </a:endParaRPr>
          </a:p>
          <a:p>
            <a:endParaRPr lang="en-US" sz="2400" u="sng" dirty="0">
              <a:solidFill>
                <a:schemeClr val="bg1"/>
              </a:solidFill>
            </a:endParaRPr>
          </a:p>
          <a:p>
            <a:endParaRPr lang="en-US" sz="2400" u="sng" dirty="0" smtClean="0">
              <a:solidFill>
                <a:schemeClr val="bg1"/>
              </a:solidFill>
            </a:endParaRPr>
          </a:p>
          <a:p>
            <a:endParaRPr lang="en-US" sz="2400" u="sng" dirty="0" smtClean="0">
              <a:solidFill>
                <a:schemeClr val="bg1"/>
              </a:solidFill>
            </a:endParaRPr>
          </a:p>
          <a:p>
            <a:r>
              <a:rPr lang="en-US" sz="2400" u="sng" dirty="0" smtClean="0">
                <a:solidFill>
                  <a:schemeClr val="bg1"/>
                </a:solidFill>
              </a:rPr>
              <a:t>Daniel Yudkin</a:t>
            </a:r>
          </a:p>
          <a:p>
            <a:pPr marL="342900" indent="-342900">
              <a:buFont typeface="Arial" charset="0"/>
              <a:buChar char="•"/>
            </a:pPr>
            <a:r>
              <a:rPr lang="en-US" sz="2400" dirty="0" err="1" smtClean="0">
                <a:solidFill>
                  <a:schemeClr val="bg1"/>
                </a:solidFill>
              </a:rPr>
              <a:t>www.danielyudkin.com</a:t>
            </a:r>
            <a:endParaRPr lang="en-US" sz="2400" dirty="0" smtClean="0">
              <a:solidFill>
                <a:schemeClr val="bg1"/>
              </a:solidFill>
            </a:endParaRPr>
          </a:p>
          <a:p>
            <a:pPr marL="342900" indent="-342900">
              <a:buFont typeface="Arial" charset="0"/>
              <a:buChar char="•"/>
            </a:pPr>
            <a:r>
              <a:rPr lang="en-US" sz="2400" dirty="0" err="1" smtClean="0">
                <a:solidFill>
                  <a:schemeClr val="bg1"/>
                </a:solidFill>
              </a:rPr>
              <a:t>dyudkin@gmail.com</a:t>
            </a:r>
            <a:endParaRPr lang="en-US" sz="2400" dirty="0" smtClean="0">
              <a:solidFill>
                <a:schemeClr val="bg1"/>
              </a:solidFill>
            </a:endParaRPr>
          </a:p>
          <a:p>
            <a:pPr marL="342900" indent="-342900">
              <a:buFont typeface="Arial" charset="0"/>
              <a:buChar char="•"/>
            </a:pPr>
            <a:r>
              <a:rPr lang="en-US" sz="2400" dirty="0" smtClean="0">
                <a:solidFill>
                  <a:schemeClr val="bg1"/>
                </a:solidFill>
              </a:rPr>
              <a:t>@</a:t>
            </a:r>
            <a:r>
              <a:rPr lang="en-US" sz="2400" dirty="0" err="1" smtClean="0">
                <a:solidFill>
                  <a:schemeClr val="bg1"/>
                </a:solidFill>
              </a:rPr>
              <a:t>dyudkin</a:t>
            </a:r>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a:p>
            <a:r>
              <a:rPr lang="en-US" sz="2400" u="sng" dirty="0" smtClean="0">
                <a:solidFill>
                  <a:schemeClr val="bg1"/>
                </a:solidFill>
              </a:rPr>
              <a:t>Thanks to</a:t>
            </a:r>
          </a:p>
          <a:p>
            <a:pPr marL="342900" indent="-342900">
              <a:buFont typeface="Arial" charset="0"/>
              <a:buChar char="•"/>
            </a:pPr>
            <a:r>
              <a:rPr lang="en-US" sz="2400" dirty="0" smtClean="0">
                <a:solidFill>
                  <a:schemeClr val="bg1"/>
                </a:solidFill>
              </a:rPr>
              <a:t>Stephen Hawkins</a:t>
            </a:r>
          </a:p>
          <a:p>
            <a:pPr marL="342900" indent="-342900">
              <a:buFont typeface="Arial" charset="0"/>
              <a:buChar char="•"/>
            </a:pPr>
            <a:r>
              <a:rPr lang="en-US" sz="2400" dirty="0" smtClean="0">
                <a:solidFill>
                  <a:schemeClr val="bg1"/>
                </a:solidFill>
              </a:rPr>
              <a:t>Miriam Juan-Torres</a:t>
            </a:r>
          </a:p>
          <a:p>
            <a:pPr marL="342900" indent="-342900">
              <a:buFont typeface="Arial" charset="0"/>
              <a:buChar char="•"/>
            </a:pPr>
            <a:r>
              <a:rPr lang="en-US" sz="2400" dirty="0" smtClean="0">
                <a:solidFill>
                  <a:schemeClr val="bg1"/>
                </a:solidFill>
              </a:rPr>
              <a:t>Tim Dixon</a:t>
            </a:r>
          </a:p>
          <a:p>
            <a:pPr marL="342900" indent="-342900">
              <a:buFont typeface="Arial" charset="0"/>
              <a:buChar char="•"/>
            </a:pPr>
            <a:r>
              <a:rPr lang="en-US" sz="2400" dirty="0" err="1" smtClean="0">
                <a:solidFill>
                  <a:schemeClr val="bg1"/>
                </a:solidFill>
              </a:rPr>
              <a:t>Carwina</a:t>
            </a:r>
            <a:r>
              <a:rPr lang="en-US" sz="2400" dirty="0" smtClean="0">
                <a:solidFill>
                  <a:schemeClr val="bg1"/>
                </a:solidFill>
              </a:rPr>
              <a:t> </a:t>
            </a:r>
            <a:r>
              <a:rPr lang="en-US" sz="2400" dirty="0" err="1" smtClean="0">
                <a:solidFill>
                  <a:schemeClr val="bg1"/>
                </a:solidFill>
              </a:rPr>
              <a:t>Weng</a:t>
            </a:r>
            <a:endParaRPr lang="en-US" sz="2400" dirty="0">
              <a:solidFill>
                <a:schemeClr val="bg1"/>
              </a:solidFill>
            </a:endParaRPr>
          </a:p>
          <a:p>
            <a:pPr marL="342900" indent="-342900">
              <a:buFont typeface="Arial" charset="0"/>
              <a:buChar char="•"/>
            </a:pPr>
            <a:r>
              <a:rPr lang="en-US" sz="2400" dirty="0" smtClean="0">
                <a:solidFill>
                  <a:schemeClr val="bg1"/>
                </a:solidFill>
              </a:rPr>
              <a:t>AALS</a:t>
            </a:r>
          </a:p>
        </p:txBody>
      </p:sp>
      <p:sp>
        <p:nvSpPr>
          <p:cNvPr id="6"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3200" b="1" dirty="0" smtClean="0">
                <a:solidFill>
                  <a:schemeClr val="bg1"/>
                </a:solidFill>
                <a:latin typeface="Source Sans Pro" panose="020B0503030403020204" pitchFamily="34" charset="0"/>
                <a:ea typeface="Source Sans Pro" panose="020B0503030403020204" pitchFamily="34" charset="0"/>
                <a:sym typeface="Source Serif Pro"/>
              </a:rPr>
              <a:t>Thank you!</a:t>
            </a:r>
            <a:endParaRPr lang="en-US" sz="3200" dirty="0">
              <a:solidFill>
                <a:schemeClr val="bg1"/>
              </a:solidFill>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91" t="21575" r="4337" b="33507"/>
          <a:stretch/>
        </p:blipFill>
        <p:spPr>
          <a:xfrm>
            <a:off x="10334780" y="262855"/>
            <a:ext cx="1648128" cy="80405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06363"/>
            <a:ext cx="2184115" cy="2060273"/>
          </a:xfrm>
          <a:prstGeom prst="rect">
            <a:avLst/>
          </a:prstGeom>
        </p:spPr>
      </p:pic>
    </p:spTree>
    <p:extLst>
      <p:ext uri="{BB962C8B-B14F-4D97-AF65-F5344CB8AC3E}">
        <p14:creationId xmlns:p14="http://schemas.microsoft.com/office/powerpoint/2010/main" val="1135014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118B213-9413-4A11-9E48-4223F248AE51}"/>
              </a:ext>
            </a:extLst>
          </p:cNvPr>
          <p:cNvSpPr txBox="1">
            <a:spLocks/>
          </p:cNvSpPr>
          <p:nvPr/>
        </p:nvSpPr>
        <p:spPr bwMode="auto">
          <a:xfrm>
            <a:off x="1019908" y="1802244"/>
            <a:ext cx="10515600" cy="56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t"/>
          <a:lstStyle>
            <a:lvl1pPr marL="457200" indent="-3429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028674" indent="-493382" eaLnBrk="1" hangingPunct="1">
              <a:lnSpc>
                <a:spcPct val="150000"/>
              </a:lnSpc>
              <a:buClr>
                <a:srgbClr val="38B39F"/>
              </a:buClr>
              <a:buSzPct val="150000"/>
              <a:buFont typeface="+mj-lt"/>
              <a:buAutoNum type="arabicPeriod"/>
            </a:pPr>
            <a:r>
              <a:rPr lang="en-US" altLang="en-US" sz="2400" b="1" dirty="0">
                <a:latin typeface="Source Sans Pro" panose="020B0503030403020204" pitchFamily="34" charset="0"/>
                <a:ea typeface="Source Sans Pro" panose="020B0503030403020204" pitchFamily="34" charset="0"/>
              </a:rPr>
              <a:t>Emotion – How are Americans </a:t>
            </a:r>
            <a:r>
              <a:rPr lang="en-US" altLang="en-US" sz="2400" b="1" dirty="0" smtClean="0">
                <a:latin typeface="Source Sans Pro" panose="020B0503030403020204" pitchFamily="34" charset="0"/>
                <a:ea typeface="Source Sans Pro" panose="020B0503030403020204" pitchFamily="34" charset="0"/>
              </a:rPr>
              <a:t>feeling today?</a:t>
            </a:r>
          </a:p>
          <a:p>
            <a:pPr marL="1028674" indent="-493382" eaLnBrk="1" hangingPunct="1">
              <a:lnSpc>
                <a:spcPct val="150000"/>
              </a:lnSpc>
              <a:buClr>
                <a:srgbClr val="38B39F"/>
              </a:buClr>
              <a:buSzPct val="150000"/>
              <a:buFont typeface="+mj-lt"/>
              <a:buAutoNum type="arabicPeriod"/>
            </a:pPr>
            <a:r>
              <a:rPr lang="en-US" altLang="en-US" sz="2400" b="1" dirty="0">
                <a:latin typeface="Source Sans Pro" panose="020B0503030403020204" pitchFamily="34" charset="0"/>
                <a:ea typeface="Source Sans Pro" panose="020B0503030403020204" pitchFamily="34" charset="0"/>
              </a:rPr>
              <a:t>Research – The </a:t>
            </a:r>
            <a:r>
              <a:rPr lang="en-US" altLang="en-US" sz="2400" b="1" dirty="0" smtClean="0">
                <a:latin typeface="Source Sans Pro" panose="020B0503030403020204" pitchFamily="34" charset="0"/>
                <a:ea typeface="Source Sans Pro" panose="020B0503030403020204" pitchFamily="34" charset="0"/>
              </a:rPr>
              <a:t>Hidden Tribes of America</a:t>
            </a:r>
          </a:p>
          <a:p>
            <a:pPr marL="1028674" indent="-493382" eaLnBrk="1" hangingPunct="1">
              <a:lnSpc>
                <a:spcPct val="150000"/>
              </a:lnSpc>
              <a:buClr>
                <a:srgbClr val="38B39F"/>
              </a:buClr>
              <a:buSzPct val="150000"/>
              <a:buFont typeface="+mj-lt"/>
              <a:buAutoNum type="arabicPeriod"/>
            </a:pPr>
            <a:r>
              <a:rPr lang="en-US" altLang="en-US" sz="2400" b="1" dirty="0" smtClean="0">
                <a:latin typeface="Source Sans Pro" panose="020B0503030403020204" pitchFamily="34" charset="0"/>
                <a:ea typeface="Source Sans Pro" panose="020B0503030403020204" pitchFamily="34" charset="0"/>
              </a:rPr>
              <a:t>Lessons </a:t>
            </a:r>
            <a:r>
              <a:rPr lang="en-US" altLang="en-US" sz="2400" b="1" dirty="0">
                <a:latin typeface="Source Sans Pro" panose="020B0503030403020204" pitchFamily="34" charset="0"/>
                <a:ea typeface="Source Sans Pro" panose="020B0503030403020204" pitchFamily="34" charset="0"/>
              </a:rPr>
              <a:t>– What </a:t>
            </a:r>
            <a:r>
              <a:rPr lang="en-US" altLang="en-US" sz="2400" b="1" dirty="0" smtClean="0">
                <a:latin typeface="Source Sans Pro" panose="020B0503030403020204" pitchFamily="34" charset="0"/>
                <a:ea typeface="Source Sans Pro" panose="020B0503030403020204" pitchFamily="34" charset="0"/>
              </a:rPr>
              <a:t>it means for you</a:t>
            </a:r>
            <a:endParaRPr lang="en-US" altLang="en-US" sz="2400" b="1" dirty="0">
              <a:latin typeface="Source Sans Pro" panose="020B0503030403020204" pitchFamily="34" charset="0"/>
              <a:ea typeface="Source Sans Pro" panose="020B0503030403020204" pitchFamily="34" charset="0"/>
            </a:endParaRPr>
          </a:p>
          <a:p>
            <a:pPr marL="342891" indent="0" eaLnBrk="1" hangingPunct="1">
              <a:buClr>
                <a:srgbClr val="159851"/>
              </a:buClr>
              <a:buSzPct val="150000"/>
            </a:pPr>
            <a:endParaRPr lang="en-US" altLang="en-US" sz="2000" dirty="0">
              <a:latin typeface="Source Sans Pro" panose="020B0503030403020204" pitchFamily="34" charset="0"/>
              <a:ea typeface="Source Sans Pro" panose="020B0503030403020204" pitchFamily="34" charset="0"/>
            </a:endParaRPr>
          </a:p>
        </p:txBody>
      </p:sp>
      <p:sp>
        <p:nvSpPr>
          <p:cNvPr id="4" name="Shape 141">
            <a:extLst>
              <a:ext uri="{FF2B5EF4-FFF2-40B4-BE49-F238E27FC236}">
                <a16:creationId xmlns:a16="http://schemas.microsoft.com/office/drawing/2014/main" xmlns="" id="{4CA180D1-0A70-3D4B-87E6-E6D9D5D8F4FD}"/>
              </a:ext>
            </a:extLst>
          </p:cNvPr>
          <p:cNvSpPr txBox="1">
            <a:spLocks/>
          </p:cNvSpPr>
          <p:nvPr/>
        </p:nvSpPr>
        <p:spPr>
          <a:xfrm>
            <a:off x="2650514" y="218122"/>
            <a:ext cx="9541487" cy="7508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fr-FR" sz="3200" b="1" dirty="0">
                <a:solidFill>
                  <a:srgbClr val="224486"/>
                </a:solidFill>
                <a:latin typeface="Source Sans Pro" panose="020B0503030403020204" pitchFamily="34" charset="0"/>
                <a:ea typeface="Source Sans Pro" panose="020B0503030403020204" pitchFamily="34" charset="0"/>
                <a:sym typeface="Source Serif Pro"/>
              </a:rPr>
              <a:t>Agenda</a:t>
            </a:r>
            <a:endParaRPr lang="fr-FR" sz="32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xmlns="" id="{6C1702A3-4B4D-854C-A4AA-E3C56B4D2B4B}"/>
              </a:ext>
            </a:extLst>
          </p:cNvPr>
          <p:cNvSpPr/>
          <p:nvPr/>
        </p:nvSpPr>
        <p:spPr>
          <a:xfrm>
            <a:off x="2359213" y="245035"/>
            <a:ext cx="107577" cy="839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a:extLst>
              <a:ext uri="{FF2B5EF4-FFF2-40B4-BE49-F238E27FC236}">
                <a16:creationId xmlns:a16="http://schemas.microsoft.com/office/drawing/2014/main" xmlns="" id="{CB70E6D5-B64F-8146-A477-F50FF7775A01}"/>
              </a:ext>
            </a:extLst>
          </p:cNvPr>
          <p:cNvPicPr>
            <a:picLocks noChangeAspect="1"/>
          </p:cNvPicPr>
          <p:nvPr/>
        </p:nvPicPr>
        <p:blipFill rotWithShape="1">
          <a:blip r:embed="rId3"/>
          <a:srcRect t="-2339" r="67910"/>
          <a:stretch/>
        </p:blipFill>
        <p:spPr>
          <a:xfrm>
            <a:off x="314722" y="218122"/>
            <a:ext cx="705186" cy="701842"/>
          </a:xfrm>
          <a:prstGeom prst="rect">
            <a:avLst/>
          </a:prstGeom>
        </p:spPr>
      </p:pic>
    </p:spTree>
    <p:extLst>
      <p:ext uri="{BB962C8B-B14F-4D97-AF65-F5344CB8AC3E}">
        <p14:creationId xmlns:p14="http://schemas.microsoft.com/office/powerpoint/2010/main" val="67762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p:nvPr/>
        </p:nvSpPr>
        <p:spPr>
          <a:xfrm>
            <a:off x="2961515" y="2313235"/>
            <a:ext cx="6271645" cy="213117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500" dirty="0">
                <a:solidFill>
                  <a:schemeClr val="lt1"/>
                </a:solidFill>
                <a:latin typeface="American Typewriter" charset="0"/>
                <a:ea typeface="American Typewriter" charset="0"/>
                <a:cs typeface="American Typewriter" charset="0"/>
              </a:rPr>
              <a:t>How are Americans feeling </a:t>
            </a:r>
            <a:r>
              <a:rPr lang="en-GB" sz="4500" dirty="0" smtClean="0">
                <a:solidFill>
                  <a:schemeClr val="lt1"/>
                </a:solidFill>
                <a:latin typeface="American Typewriter" charset="0"/>
                <a:ea typeface="American Typewriter" charset="0"/>
                <a:cs typeface="American Typewriter" charset="0"/>
              </a:rPr>
              <a:t>today?</a:t>
            </a:r>
            <a:endParaRPr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98486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itting posing for the camera&#10;&#10;Description automatically generated">
            <a:extLst>
              <a:ext uri="{FF2B5EF4-FFF2-40B4-BE49-F238E27FC236}">
                <a16:creationId xmlns:a16="http://schemas.microsoft.com/office/drawing/2014/main" xmlns="" id="{2571EB3B-6F7B-934D-8D6C-EDEAA5C51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16" y="-4810807"/>
            <a:ext cx="12350916" cy="18162898"/>
          </a:xfrm>
          <a:prstGeom prst="rect">
            <a:avLst/>
          </a:prstGeom>
        </p:spPr>
      </p:pic>
      <p:sp>
        <p:nvSpPr>
          <p:cNvPr id="4" name="TextBox 3">
            <a:extLst>
              <a:ext uri="{FF2B5EF4-FFF2-40B4-BE49-F238E27FC236}">
                <a16:creationId xmlns:a16="http://schemas.microsoft.com/office/drawing/2014/main" xmlns="" id="{769EE648-B0C2-B14E-B79B-37D1F7BEE0F4}"/>
              </a:ext>
            </a:extLst>
          </p:cNvPr>
          <p:cNvSpPr txBox="1"/>
          <p:nvPr/>
        </p:nvSpPr>
        <p:spPr>
          <a:xfrm>
            <a:off x="9450295" y="5968348"/>
            <a:ext cx="3478896" cy="523220"/>
          </a:xfrm>
          <a:prstGeom prst="rect">
            <a:avLst/>
          </a:prstGeom>
          <a:noFill/>
        </p:spPr>
        <p:txBody>
          <a:bodyPr wrap="square" rtlCol="0">
            <a:spAutoFit/>
          </a:bodyPr>
          <a:lstStyle/>
          <a:p>
            <a:r>
              <a:rPr lang="en-US" sz="1400" dirty="0">
                <a:solidFill>
                  <a:schemeClr val="bg1"/>
                </a:solidFill>
              </a:rPr>
              <a:t>William and Jeanette Baltimore</a:t>
            </a:r>
            <a:endParaRPr lang="en-US" sz="1400" b="1" dirty="0" smtClean="0">
              <a:solidFill>
                <a:schemeClr val="bg1"/>
              </a:solidFill>
            </a:endParaRPr>
          </a:p>
          <a:p>
            <a:r>
              <a:rPr lang="en-US" sz="1400" b="1" dirty="0" smtClean="0">
                <a:solidFill>
                  <a:schemeClr val="bg1"/>
                </a:solidFill>
              </a:rPr>
              <a:t>Photo</a:t>
            </a:r>
            <a:r>
              <a:rPr lang="en-US" sz="1400" b="1" dirty="0">
                <a:solidFill>
                  <a:schemeClr val="bg1"/>
                </a:solidFill>
              </a:rPr>
              <a:t>: New York Times</a:t>
            </a:r>
          </a:p>
        </p:txBody>
      </p:sp>
      <p:grpSp>
        <p:nvGrpSpPr>
          <p:cNvPr id="6" name="Group 5"/>
          <p:cNvGrpSpPr/>
          <p:nvPr/>
        </p:nvGrpSpPr>
        <p:grpSpPr>
          <a:xfrm>
            <a:off x="5805830" y="386410"/>
            <a:ext cx="4319765" cy="646331"/>
            <a:chOff x="654571" y="817749"/>
            <a:chExt cx="3660010" cy="646331"/>
          </a:xfrm>
        </p:grpSpPr>
        <p:sp>
          <p:nvSpPr>
            <p:cNvPr id="7" name="Rectangle 6"/>
            <p:cNvSpPr/>
            <p:nvPr/>
          </p:nvSpPr>
          <p:spPr>
            <a:xfrm>
              <a:off x="654571" y="817749"/>
              <a:ext cx="3660010" cy="646331"/>
            </a:xfrm>
            <a:prstGeom prst="rect">
              <a:avLst/>
            </a:prstGeom>
            <a:noFill/>
          </p:spPr>
          <p:txBody>
            <a:bodyPr wrap="square">
              <a:spAutoFit/>
            </a:bodyPr>
            <a:lstStyle/>
            <a:p>
              <a:pPr algn="ctr"/>
              <a:r>
                <a:rPr lang="en-US" sz="3600" b="1" spc="300" dirty="0" smtClean="0">
                  <a:solidFill>
                    <a:schemeClr val="bg1"/>
                  </a:solidFill>
                  <a:latin typeface="American Typewriter" charset="0"/>
                  <a:ea typeface="American Typewriter" charset="0"/>
                  <a:cs typeface="American Typewriter" charset="0"/>
                </a:rPr>
                <a:t>Disillusioned.</a:t>
              </a:r>
              <a:endParaRPr lang="en-US" sz="3600" b="1" spc="300" dirty="0">
                <a:solidFill>
                  <a:schemeClr val="bg1"/>
                </a:solidFill>
                <a:latin typeface="American Typewriter" charset="0"/>
                <a:ea typeface="American Typewriter" charset="0"/>
                <a:cs typeface="American Typewriter" charset="0"/>
              </a:endParaRPr>
            </a:p>
          </p:txBody>
        </p:sp>
        <p:cxnSp>
          <p:nvCxnSpPr>
            <p:cNvPr id="8" name="Straight Connector 7"/>
            <p:cNvCxnSpPr/>
            <p:nvPr/>
          </p:nvCxnSpPr>
          <p:spPr>
            <a:xfrm>
              <a:off x="1349515" y="1464080"/>
              <a:ext cx="196061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 xmlns:a16="http://schemas.microsoft.com/office/drawing/2014/main" id="{84807FEC-C0FF-8047-9426-660A86A156FB}"/>
              </a:ext>
            </a:extLst>
          </p:cNvPr>
          <p:cNvSpPr/>
          <p:nvPr/>
        </p:nvSpPr>
        <p:spPr>
          <a:xfrm>
            <a:off x="912914" y="5254528"/>
            <a:ext cx="5713131" cy="1200329"/>
          </a:xfrm>
          <a:prstGeom prst="rect">
            <a:avLst/>
          </a:prstGeom>
          <a:ln w="28575">
            <a:solidFill>
              <a:schemeClr val="bg1"/>
            </a:solidFill>
          </a:ln>
        </p:spPr>
        <p:txBody>
          <a:bodyPr wrap="square" anchor="ctr">
            <a:spAutoFit/>
          </a:bodyPr>
          <a:lstStyle/>
          <a:p>
            <a:pPr lvl="1" algn="ctr" fontAlgn="base"/>
            <a:r>
              <a:rPr lang="en-US" sz="2400" b="1" dirty="0">
                <a:solidFill>
                  <a:schemeClr val="bg1"/>
                </a:solidFill>
                <a:latin typeface="American Typewriter" panose="02090604020004020304" pitchFamily="18" charset="77"/>
                <a:cs typeface="Calibri" panose="020F0502020204030204" pitchFamily="34" charset="0"/>
              </a:rPr>
              <a:t>80% of Americans </a:t>
            </a:r>
            <a:r>
              <a:rPr lang="en-US" sz="2400" b="1" dirty="0">
                <a:solidFill>
                  <a:schemeClr val="bg1"/>
                </a:solidFill>
                <a:latin typeface="American Typewriter" panose="02090604020004020304" pitchFamily="18" charset="77"/>
              </a:rPr>
              <a:t>think that the government is </a:t>
            </a:r>
            <a:r>
              <a:rPr lang="en-US" sz="2400" b="1" dirty="0" smtClean="0">
                <a:solidFill>
                  <a:schemeClr val="bg1"/>
                </a:solidFill>
                <a:latin typeface="American Typewriter" panose="02090604020004020304" pitchFamily="18" charset="77"/>
              </a:rPr>
              <a:t>rigged </a:t>
            </a:r>
            <a:r>
              <a:rPr lang="en-US" sz="2400" b="1" dirty="0">
                <a:solidFill>
                  <a:schemeClr val="bg1"/>
                </a:solidFill>
                <a:latin typeface="American Typewriter" panose="02090604020004020304" pitchFamily="18" charset="77"/>
              </a:rPr>
              <a:t>to serve the rich and </a:t>
            </a:r>
            <a:r>
              <a:rPr lang="en-US" sz="2400" b="1" dirty="0" smtClean="0">
                <a:solidFill>
                  <a:schemeClr val="bg1"/>
                </a:solidFill>
                <a:latin typeface="American Typewriter" panose="02090604020004020304" pitchFamily="18" charset="77"/>
              </a:rPr>
              <a:t>powerful</a:t>
            </a:r>
          </a:p>
        </p:txBody>
      </p:sp>
    </p:spTree>
    <p:extLst>
      <p:ext uri="{BB962C8B-B14F-4D97-AF65-F5344CB8AC3E}">
        <p14:creationId xmlns:p14="http://schemas.microsoft.com/office/powerpoint/2010/main" val="9186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loor, wall, person&#10;&#10;Description automatically generated">
            <a:extLst>
              <a:ext uri="{FF2B5EF4-FFF2-40B4-BE49-F238E27FC236}">
                <a16:creationId xmlns:a16="http://schemas.microsoft.com/office/drawing/2014/main" xmlns="" id="{7B4066AE-7FC4-DA45-AC22-A976B362B351}"/>
              </a:ext>
            </a:extLst>
          </p:cNvPr>
          <p:cNvPicPr>
            <a:picLocks noChangeAspect="1"/>
          </p:cNvPicPr>
          <p:nvPr/>
        </p:nvPicPr>
        <p:blipFill rotWithShape="1">
          <a:blip r:embed="rId3">
            <a:extLst>
              <a:ext uri="{28A0092B-C50C-407E-A947-70E740481C1C}">
                <a14:useLocalDpi xmlns:a14="http://schemas.microsoft.com/office/drawing/2010/main" val="0"/>
              </a:ext>
            </a:extLst>
          </a:blip>
          <a:srcRect t="10224" b="50963"/>
          <a:stretch/>
        </p:blipFill>
        <p:spPr>
          <a:xfrm>
            <a:off x="20" y="10"/>
            <a:ext cx="12191980" cy="6857990"/>
          </a:xfrm>
          <a:prstGeom prst="rect">
            <a:avLst/>
          </a:prstGeom>
        </p:spPr>
      </p:pic>
      <p:sp>
        <p:nvSpPr>
          <p:cNvPr id="7" name="Rectangle 6">
            <a:extLst>
              <a:ext uri="{FF2B5EF4-FFF2-40B4-BE49-F238E27FC236}">
                <a16:creationId xmlns:a16="http://schemas.microsoft.com/office/drawing/2014/main" xmlns="" id="{ADC6F8F7-ADC8-9141-98DF-DA811CFBEAB6}"/>
              </a:ext>
            </a:extLst>
          </p:cNvPr>
          <p:cNvSpPr/>
          <p:nvPr/>
        </p:nvSpPr>
        <p:spPr>
          <a:xfrm>
            <a:off x="292054" y="2263185"/>
            <a:ext cx="4823956" cy="1077218"/>
          </a:xfrm>
          <a:prstGeom prst="rect">
            <a:avLst/>
          </a:prstGeom>
          <a:noFill/>
        </p:spPr>
        <p:txBody>
          <a:bodyPr wrap="square" anchor="ctr">
            <a:spAutoFit/>
          </a:bodyPr>
          <a:lstStyle/>
          <a:p>
            <a:pPr fontAlgn="base"/>
            <a:r>
              <a:rPr lang="en-US" sz="3200" dirty="0">
                <a:highlight>
                  <a:srgbClr val="C0C0C0"/>
                </a:highlight>
                <a:latin typeface="American Typewriter" panose="02090604020004020304" pitchFamily="18" charset="77"/>
              </a:rPr>
              <a:t>​</a:t>
            </a:r>
            <a:r>
              <a:rPr lang="en-US" sz="3200" dirty="0">
                <a:highlight>
                  <a:srgbClr val="C0C0C0"/>
                </a:highlight>
                <a:latin typeface="American Typewriter" panose="02090604020004020304" pitchFamily="18" charset="77"/>
                <a:cs typeface="Calibri"/>
              </a:rPr>
              <a:t> </a:t>
            </a:r>
            <a:endParaRPr lang="en-US" sz="3200" dirty="0">
              <a:highlight>
                <a:srgbClr val="C0C0C0"/>
              </a:highlight>
              <a:latin typeface="American Typewriter" panose="02090604020004020304" pitchFamily="18" charset="77"/>
            </a:endParaRPr>
          </a:p>
          <a:p>
            <a:pPr fontAlgn="base"/>
            <a:endParaRPr lang="en-US" sz="3200" dirty="0">
              <a:cs typeface="Calibri"/>
            </a:endParaRPr>
          </a:p>
        </p:txBody>
      </p:sp>
      <p:sp>
        <p:nvSpPr>
          <p:cNvPr id="4" name="TextBox 3">
            <a:extLst>
              <a:ext uri="{FF2B5EF4-FFF2-40B4-BE49-F238E27FC236}">
                <a16:creationId xmlns:a16="http://schemas.microsoft.com/office/drawing/2014/main" xmlns="" id="{C8D9AEA6-4E5C-FE40-A31D-ACAC9C25651B}"/>
              </a:ext>
            </a:extLst>
          </p:cNvPr>
          <p:cNvSpPr txBox="1"/>
          <p:nvPr/>
        </p:nvSpPr>
        <p:spPr>
          <a:xfrm>
            <a:off x="10418415" y="6188895"/>
            <a:ext cx="2277979" cy="461665"/>
          </a:xfrm>
          <a:prstGeom prst="rect">
            <a:avLst/>
          </a:prstGeom>
          <a:noFill/>
        </p:spPr>
        <p:txBody>
          <a:bodyPr wrap="square" rtlCol="0">
            <a:spAutoFit/>
          </a:bodyPr>
          <a:lstStyle/>
          <a:p>
            <a:r>
              <a:rPr lang="en-US" sz="1200" dirty="0">
                <a:solidFill>
                  <a:schemeClr val="bg1"/>
                </a:solidFill>
              </a:rPr>
              <a:t>Bruce Bell, </a:t>
            </a:r>
            <a:r>
              <a:rPr lang="en-US" sz="1200" dirty="0" smtClean="0">
                <a:solidFill>
                  <a:schemeClr val="bg1"/>
                </a:solidFill>
              </a:rPr>
              <a:t>Michigan</a:t>
            </a:r>
            <a:endParaRPr lang="en-US" sz="1200" b="1" dirty="0" smtClean="0">
              <a:solidFill>
                <a:schemeClr val="bg1"/>
              </a:solidFill>
            </a:endParaRPr>
          </a:p>
          <a:p>
            <a:r>
              <a:rPr lang="en-US" sz="1200" b="1" dirty="0" smtClean="0">
                <a:solidFill>
                  <a:schemeClr val="bg1"/>
                </a:solidFill>
              </a:rPr>
              <a:t>Photo</a:t>
            </a:r>
            <a:r>
              <a:rPr lang="en-US" sz="1200" b="1" dirty="0">
                <a:solidFill>
                  <a:schemeClr val="bg1"/>
                </a:solidFill>
              </a:rPr>
              <a:t>: New York Times</a:t>
            </a:r>
          </a:p>
        </p:txBody>
      </p:sp>
      <p:sp>
        <p:nvSpPr>
          <p:cNvPr id="5" name="Rectangle 4"/>
          <p:cNvSpPr/>
          <p:nvPr/>
        </p:nvSpPr>
        <p:spPr>
          <a:xfrm>
            <a:off x="1349515" y="4957247"/>
            <a:ext cx="3919910" cy="646331"/>
          </a:xfrm>
          <a:prstGeom prst="rect">
            <a:avLst/>
          </a:prstGeom>
          <a:solidFill>
            <a:schemeClr val="bg1"/>
          </a:solidFill>
        </p:spPr>
        <p:txBody>
          <a:bodyPr wrap="square">
            <a:spAutoFit/>
          </a:bodyPr>
          <a:lstStyle/>
          <a:p>
            <a:pPr algn="ctr"/>
            <a:r>
              <a:rPr lang="en-US" dirty="0" smtClean="0">
                <a:latin typeface="American Typewriter" charset="0"/>
                <a:ea typeface="American Typewriter" charset="0"/>
                <a:cs typeface="American Typewriter" charset="0"/>
              </a:rPr>
              <a:t>“We are...at </a:t>
            </a:r>
            <a:r>
              <a:rPr lang="en-US" dirty="0">
                <a:latin typeface="American Typewriter" charset="0"/>
                <a:ea typeface="American Typewriter" charset="0"/>
                <a:cs typeface="American Typewriter" charset="0"/>
              </a:rPr>
              <a:t>each other’s throats, calling each other evil</a:t>
            </a:r>
            <a:r>
              <a:rPr lang="en-US" dirty="0" smtClean="0">
                <a:latin typeface="American Typewriter" charset="0"/>
                <a:ea typeface="American Typewriter" charset="0"/>
                <a:cs typeface="American Typewriter" charset="0"/>
              </a:rPr>
              <a:t>.”</a:t>
            </a:r>
            <a:endParaRPr lang="en-US" dirty="0">
              <a:latin typeface="American Typewriter" charset="0"/>
              <a:ea typeface="American Typewriter" charset="0"/>
              <a:cs typeface="American Typewriter" charset="0"/>
            </a:endParaRPr>
          </a:p>
        </p:txBody>
      </p:sp>
      <p:grpSp>
        <p:nvGrpSpPr>
          <p:cNvPr id="10" name="Group 9"/>
          <p:cNvGrpSpPr/>
          <p:nvPr/>
        </p:nvGrpSpPr>
        <p:grpSpPr>
          <a:xfrm>
            <a:off x="874027" y="817749"/>
            <a:ext cx="3660010" cy="646331"/>
            <a:chOff x="874027" y="817749"/>
            <a:chExt cx="3660010" cy="646331"/>
          </a:xfrm>
        </p:grpSpPr>
        <p:sp>
          <p:nvSpPr>
            <p:cNvPr id="8" name="Rectangle 7"/>
            <p:cNvSpPr/>
            <p:nvPr/>
          </p:nvSpPr>
          <p:spPr>
            <a:xfrm>
              <a:off x="874027" y="817749"/>
              <a:ext cx="3660010" cy="646331"/>
            </a:xfrm>
            <a:prstGeom prst="rect">
              <a:avLst/>
            </a:prstGeom>
            <a:noFill/>
          </p:spPr>
          <p:txBody>
            <a:bodyPr wrap="square">
              <a:spAutoFit/>
            </a:bodyPr>
            <a:lstStyle/>
            <a:p>
              <a:r>
                <a:rPr lang="en-US" sz="3600" b="1" spc="300" dirty="0" smtClean="0">
                  <a:latin typeface="American Typewriter" charset="0"/>
                  <a:ea typeface="American Typewriter" charset="0"/>
                  <a:cs typeface="American Typewriter" charset="0"/>
                </a:rPr>
                <a:t>Frustrated.</a:t>
              </a:r>
              <a:endParaRPr lang="en-US" sz="3600" b="1" spc="300" dirty="0">
                <a:latin typeface="American Typewriter" charset="0"/>
                <a:ea typeface="American Typewriter" charset="0"/>
                <a:cs typeface="American Typewriter" charset="0"/>
              </a:endParaRPr>
            </a:p>
          </p:txBody>
        </p:sp>
        <p:cxnSp>
          <p:nvCxnSpPr>
            <p:cNvPr id="9" name="Straight Connector 8"/>
            <p:cNvCxnSpPr/>
            <p:nvPr/>
          </p:nvCxnSpPr>
          <p:spPr>
            <a:xfrm>
              <a:off x="1349515" y="1464080"/>
              <a:ext cx="196061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 xmlns:a16="http://schemas.microsoft.com/office/drawing/2014/main" id="{84807FEC-C0FF-8047-9426-660A86A156FB}"/>
              </a:ext>
            </a:extLst>
          </p:cNvPr>
          <p:cNvSpPr/>
          <p:nvPr/>
        </p:nvSpPr>
        <p:spPr>
          <a:xfrm>
            <a:off x="7933974" y="1109294"/>
            <a:ext cx="3868166" cy="1323439"/>
          </a:xfrm>
          <a:prstGeom prst="rect">
            <a:avLst/>
          </a:prstGeom>
          <a:ln w="28575">
            <a:solidFill>
              <a:schemeClr val="bg1"/>
            </a:solidFill>
          </a:ln>
        </p:spPr>
        <p:txBody>
          <a:bodyPr wrap="square" anchor="ctr">
            <a:spAutoFit/>
          </a:bodyPr>
          <a:lstStyle/>
          <a:p>
            <a:pPr algn="ctr"/>
            <a:r>
              <a:rPr lang="en-US" sz="2000" b="1" dirty="0" smtClean="0">
                <a:solidFill>
                  <a:schemeClr val="bg1"/>
                </a:solidFill>
                <a:latin typeface="American Typewriter" charset="0"/>
                <a:ea typeface="American Typewriter" charset="0"/>
                <a:cs typeface="American Typewriter" charset="0"/>
              </a:rPr>
              <a:t>Two thirds of Americans believe people should be more willing </a:t>
            </a:r>
            <a:r>
              <a:rPr lang="en-US" sz="2000" b="1" dirty="0">
                <a:solidFill>
                  <a:schemeClr val="bg1"/>
                </a:solidFill>
                <a:latin typeface="American Typewriter" charset="0"/>
                <a:ea typeface="American Typewriter" charset="0"/>
                <a:cs typeface="American Typewriter" charset="0"/>
              </a:rPr>
              <a:t>to listen to </a:t>
            </a:r>
            <a:r>
              <a:rPr lang="en-US" sz="2000" b="1" dirty="0" smtClean="0">
                <a:solidFill>
                  <a:schemeClr val="bg1"/>
                </a:solidFill>
                <a:latin typeface="American Typewriter" charset="0"/>
                <a:ea typeface="American Typewriter" charset="0"/>
                <a:cs typeface="American Typewriter" charset="0"/>
              </a:rPr>
              <a:t>others and find compromise</a:t>
            </a:r>
            <a:endParaRPr lang="en-US" sz="2000" b="1" dirty="0">
              <a:solidFill>
                <a:schemeClr val="bg1"/>
              </a:solidFill>
              <a:effectLst/>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4486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in front of a fence&#10;&#10;Description automatically generated">
            <a:extLst>
              <a:ext uri="{FF2B5EF4-FFF2-40B4-BE49-F238E27FC236}">
                <a16:creationId xmlns="" xmlns:a16="http://schemas.microsoft.com/office/drawing/2014/main" id="{6703D6D0-67EC-384D-8812-C1729F4C8C83}"/>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grpSp>
        <p:nvGrpSpPr>
          <p:cNvPr id="4" name="Group 3"/>
          <p:cNvGrpSpPr/>
          <p:nvPr/>
        </p:nvGrpSpPr>
        <p:grpSpPr>
          <a:xfrm>
            <a:off x="0" y="1086340"/>
            <a:ext cx="4319765" cy="646331"/>
            <a:chOff x="654571" y="817749"/>
            <a:chExt cx="3660010" cy="646331"/>
          </a:xfrm>
        </p:grpSpPr>
        <p:sp>
          <p:nvSpPr>
            <p:cNvPr id="5" name="Rectangle 4"/>
            <p:cNvSpPr/>
            <p:nvPr/>
          </p:nvSpPr>
          <p:spPr>
            <a:xfrm>
              <a:off x="654571" y="817749"/>
              <a:ext cx="3660010" cy="646331"/>
            </a:xfrm>
            <a:prstGeom prst="rect">
              <a:avLst/>
            </a:prstGeom>
            <a:noFill/>
          </p:spPr>
          <p:txBody>
            <a:bodyPr wrap="square">
              <a:spAutoFit/>
            </a:bodyPr>
            <a:lstStyle/>
            <a:p>
              <a:pPr algn="ctr"/>
              <a:r>
                <a:rPr lang="en-US" sz="3600" b="1" spc="300" dirty="0" smtClean="0">
                  <a:solidFill>
                    <a:schemeClr val="bg1"/>
                  </a:solidFill>
                  <a:latin typeface="American Typewriter" charset="0"/>
                  <a:ea typeface="American Typewriter" charset="0"/>
                  <a:cs typeface="American Typewriter" charset="0"/>
                </a:rPr>
                <a:t>Exhausted.</a:t>
              </a:r>
              <a:endParaRPr lang="en-US" sz="3600" b="1" spc="300" dirty="0">
                <a:solidFill>
                  <a:schemeClr val="bg1"/>
                </a:solidFill>
                <a:latin typeface="American Typewriter" charset="0"/>
                <a:ea typeface="American Typewriter" charset="0"/>
                <a:cs typeface="American Typewriter" charset="0"/>
              </a:endParaRPr>
            </a:p>
          </p:txBody>
        </p:sp>
        <p:cxnSp>
          <p:nvCxnSpPr>
            <p:cNvPr id="6" name="Straight Connector 5"/>
            <p:cNvCxnSpPr/>
            <p:nvPr/>
          </p:nvCxnSpPr>
          <p:spPr>
            <a:xfrm>
              <a:off x="1349515" y="1464080"/>
              <a:ext cx="196061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7728317" y="2771287"/>
            <a:ext cx="3569222" cy="646331"/>
          </a:xfrm>
          <a:prstGeom prst="rect">
            <a:avLst/>
          </a:prstGeom>
          <a:solidFill>
            <a:schemeClr val="bg1"/>
          </a:solidFill>
        </p:spPr>
        <p:txBody>
          <a:bodyPr wrap="square">
            <a:spAutoFit/>
          </a:bodyPr>
          <a:lstStyle/>
          <a:p>
            <a:pPr algn="ctr"/>
            <a:r>
              <a:rPr lang="en-US" smtClean="0">
                <a:latin typeface="American Typewriter" charset="0"/>
                <a:ea typeface="American Typewriter" charset="0"/>
                <a:cs typeface="American Typewriter" charset="0"/>
              </a:rPr>
              <a:t>“More </a:t>
            </a:r>
            <a:r>
              <a:rPr lang="en-US" dirty="0">
                <a:latin typeface="American Typewriter" charset="0"/>
                <a:ea typeface="American Typewriter" charset="0"/>
                <a:cs typeface="American Typewriter" charset="0"/>
              </a:rPr>
              <a:t>than anything, </a:t>
            </a:r>
            <a:r>
              <a:rPr lang="en-US" dirty="0" smtClean="0">
                <a:latin typeface="American Typewriter" charset="0"/>
                <a:ea typeface="American Typewriter" charset="0"/>
                <a:cs typeface="American Typewriter" charset="0"/>
              </a:rPr>
              <a:t>[people] just </a:t>
            </a:r>
            <a:r>
              <a:rPr lang="en-US" dirty="0">
                <a:latin typeface="American Typewriter" charset="0"/>
                <a:ea typeface="American Typewriter" charset="0"/>
                <a:cs typeface="American Typewriter" charset="0"/>
              </a:rPr>
              <a:t>want to </a:t>
            </a:r>
            <a:r>
              <a:rPr lang="en-US">
                <a:latin typeface="American Typewriter" charset="0"/>
                <a:ea typeface="American Typewriter" charset="0"/>
                <a:cs typeface="American Typewriter" charset="0"/>
              </a:rPr>
              <a:t>pick </a:t>
            </a:r>
            <a:r>
              <a:rPr lang="en-US" smtClean="0">
                <a:latin typeface="American Typewriter" charset="0"/>
                <a:ea typeface="American Typewriter" charset="0"/>
                <a:cs typeface="American Typewriter" charset="0"/>
              </a:rPr>
              <a:t>fights.”</a:t>
            </a:r>
            <a:endParaRPr lang="en-US" dirty="0">
              <a:latin typeface="American Typewriter" charset="0"/>
              <a:ea typeface="American Typewriter" charset="0"/>
              <a:cs typeface="American Typewriter" charset="0"/>
            </a:endParaRPr>
          </a:p>
        </p:txBody>
      </p:sp>
      <p:sp>
        <p:nvSpPr>
          <p:cNvPr id="8" name="TextBox 7">
            <a:extLst>
              <a:ext uri="{FF2B5EF4-FFF2-40B4-BE49-F238E27FC236}">
                <a16:creationId xmlns:a16="http://schemas.microsoft.com/office/drawing/2014/main" xmlns="" id="{C8D9AEA6-4E5C-FE40-A31D-ACAC9C25651B}"/>
              </a:ext>
            </a:extLst>
          </p:cNvPr>
          <p:cNvSpPr txBox="1"/>
          <p:nvPr/>
        </p:nvSpPr>
        <p:spPr>
          <a:xfrm>
            <a:off x="10418415" y="6188895"/>
            <a:ext cx="2277979" cy="461665"/>
          </a:xfrm>
          <a:prstGeom prst="rect">
            <a:avLst/>
          </a:prstGeom>
          <a:noFill/>
        </p:spPr>
        <p:txBody>
          <a:bodyPr wrap="square" rtlCol="0">
            <a:spAutoFit/>
          </a:bodyPr>
          <a:lstStyle/>
          <a:p>
            <a:r>
              <a:rPr lang="en-US" sz="1200" dirty="0" smtClean="0">
                <a:solidFill>
                  <a:schemeClr val="bg1"/>
                </a:solidFill>
              </a:rPr>
              <a:t>Elizabeth Damon, Oregon</a:t>
            </a:r>
            <a:endParaRPr lang="en-US" sz="1200" b="1" dirty="0" smtClean="0">
              <a:solidFill>
                <a:schemeClr val="bg1"/>
              </a:solidFill>
            </a:endParaRPr>
          </a:p>
          <a:p>
            <a:r>
              <a:rPr lang="en-US" sz="1200" b="1" dirty="0" smtClean="0">
                <a:solidFill>
                  <a:schemeClr val="bg1"/>
                </a:solidFill>
              </a:rPr>
              <a:t>Photo</a:t>
            </a:r>
            <a:r>
              <a:rPr lang="en-US" sz="1200" b="1" dirty="0">
                <a:solidFill>
                  <a:schemeClr val="bg1"/>
                </a:solidFill>
              </a:rPr>
              <a:t>: New York Times</a:t>
            </a:r>
          </a:p>
        </p:txBody>
      </p:sp>
      <p:sp>
        <p:nvSpPr>
          <p:cNvPr id="9" name="Rectangle 8">
            <a:extLst>
              <a:ext uri="{FF2B5EF4-FFF2-40B4-BE49-F238E27FC236}">
                <a16:creationId xmlns="" xmlns:a16="http://schemas.microsoft.com/office/drawing/2014/main" id="{84807FEC-C0FF-8047-9426-660A86A156FB}"/>
              </a:ext>
            </a:extLst>
          </p:cNvPr>
          <p:cNvSpPr/>
          <p:nvPr/>
        </p:nvSpPr>
        <p:spPr>
          <a:xfrm>
            <a:off x="1105322" y="5002657"/>
            <a:ext cx="4057893" cy="1015663"/>
          </a:xfrm>
          <a:prstGeom prst="rect">
            <a:avLst/>
          </a:prstGeom>
          <a:ln w="28575">
            <a:solidFill>
              <a:schemeClr val="bg1"/>
            </a:solidFill>
          </a:ln>
        </p:spPr>
        <p:txBody>
          <a:bodyPr wrap="square" anchor="ctr">
            <a:spAutoFit/>
          </a:bodyPr>
          <a:lstStyle/>
          <a:p>
            <a:pPr algn="ctr"/>
            <a:r>
              <a:rPr lang="en-US" sz="2000" b="1" dirty="0" smtClean="0">
                <a:solidFill>
                  <a:schemeClr val="bg1"/>
                </a:solidFill>
                <a:latin typeface="American Typewriter" charset="0"/>
                <a:ea typeface="American Typewriter" charset="0"/>
                <a:cs typeface="American Typewriter" charset="0"/>
              </a:rPr>
              <a:t>Two thirds of Americans say they are “exhausted” by politics today. </a:t>
            </a:r>
            <a:endParaRPr lang="en-US" sz="2000" b="1" dirty="0">
              <a:solidFill>
                <a:schemeClr val="bg1"/>
              </a:solidFill>
              <a:effectLst/>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61865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6034" y="-1499186"/>
            <a:ext cx="12548034" cy="8357186"/>
          </a:xfrm>
          <a:prstGeom prst="rect">
            <a:avLst/>
          </a:prstGeom>
        </p:spPr>
      </p:pic>
    </p:spTree>
    <p:extLst>
      <p:ext uri="{BB962C8B-B14F-4D97-AF65-F5344CB8AC3E}">
        <p14:creationId xmlns:p14="http://schemas.microsoft.com/office/powerpoint/2010/main" val="1517425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311BBFB-A0DC-544F-A2B7-6829544E1701}"/>
              </a:ext>
            </a:extLst>
          </p:cNvPr>
          <p:cNvSpPr/>
          <p:nvPr/>
        </p:nvSpPr>
        <p:spPr>
          <a:xfrm>
            <a:off x="742950" y="2433507"/>
            <a:ext cx="10801350" cy="2862322"/>
          </a:xfrm>
          <a:prstGeom prst="rect">
            <a:avLst/>
          </a:prstGeom>
        </p:spPr>
        <p:txBody>
          <a:bodyPr wrap="square">
            <a:spAutoFit/>
          </a:bodyPr>
          <a:lstStyle/>
          <a:p>
            <a:pPr algn="ctr"/>
            <a:r>
              <a:rPr lang="en-GB" sz="4400" dirty="0" smtClean="0">
                <a:solidFill>
                  <a:schemeClr val="bg1"/>
                </a:solidFill>
                <a:latin typeface="American Typewriter" charset="0"/>
                <a:ea typeface="American Typewriter" charset="0"/>
                <a:cs typeface="American Typewriter" charset="0"/>
                <a:sym typeface="Arial"/>
              </a:rPr>
              <a:t>How do we navigate legal </a:t>
            </a:r>
          </a:p>
          <a:p>
            <a:pPr algn="ctr"/>
            <a:r>
              <a:rPr lang="en-GB" sz="4400" dirty="0" smtClean="0">
                <a:solidFill>
                  <a:schemeClr val="bg1"/>
                </a:solidFill>
                <a:latin typeface="American Typewriter" charset="0"/>
                <a:ea typeface="American Typewriter" charset="0"/>
                <a:cs typeface="American Typewriter" charset="0"/>
                <a:sym typeface="Arial"/>
              </a:rPr>
              <a:t>and </a:t>
            </a:r>
            <a:r>
              <a:rPr lang="en-GB" sz="4400" dirty="0">
                <a:solidFill>
                  <a:schemeClr val="bg1"/>
                </a:solidFill>
                <a:latin typeface="American Typewriter" charset="0"/>
                <a:ea typeface="American Typewriter" charset="0"/>
                <a:cs typeface="American Typewriter" charset="0"/>
                <a:sym typeface="Arial"/>
              </a:rPr>
              <a:t>educational settings </a:t>
            </a:r>
            <a:endParaRPr lang="en-US" sz="4400" dirty="0"/>
          </a:p>
          <a:p>
            <a:pPr lvl="0" algn="ctr"/>
            <a:r>
              <a:rPr lang="en-GB" sz="4400" dirty="0" smtClean="0">
                <a:solidFill>
                  <a:schemeClr val="bg1"/>
                </a:solidFill>
                <a:latin typeface="American Typewriter" charset="0"/>
                <a:ea typeface="American Typewriter" charset="0"/>
                <a:cs typeface="American Typewriter" charset="0"/>
                <a:sym typeface="Arial"/>
              </a:rPr>
              <a:t>in a polarized era? </a:t>
            </a:r>
            <a:endParaRPr lang="en-GB" sz="4400" dirty="0">
              <a:solidFill>
                <a:schemeClr val="bg1"/>
              </a:solidFill>
              <a:latin typeface="American Typewriter" charset="0"/>
              <a:ea typeface="American Typewriter" charset="0"/>
              <a:cs typeface="American Typewriter" charset="0"/>
              <a:sym typeface="Arial"/>
            </a:endParaRPr>
          </a:p>
          <a:p>
            <a:pPr algn="ctr"/>
            <a:endParaRPr lang="en-US" sz="2400" dirty="0">
              <a:solidFill>
                <a:schemeClr val="bg1"/>
              </a:solidFill>
            </a:endParaRPr>
          </a:p>
          <a:p>
            <a:pPr algn="ctr"/>
            <a:endParaRPr lang="en-US" sz="2400" b="1" dirty="0">
              <a:solidFill>
                <a:schemeClr val="bg1"/>
              </a:solidFill>
              <a:latin typeface="Sailec" pitchFamily="2" charset="77"/>
            </a:endParaRPr>
          </a:p>
        </p:txBody>
      </p:sp>
    </p:spTree>
    <p:extLst>
      <p:ext uri="{BB962C8B-B14F-4D97-AF65-F5344CB8AC3E}">
        <p14:creationId xmlns:p14="http://schemas.microsoft.com/office/powerpoint/2010/main" val="1437450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3024</TotalTime>
  <Words>1182</Words>
  <Application>Microsoft Macintosh PowerPoint</Application>
  <PresentationFormat>Widescreen</PresentationFormat>
  <Paragraphs>185</Paragraphs>
  <Slides>27</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Al Bayan Plain</vt:lpstr>
      <vt:lpstr>American Typewriter</vt:lpstr>
      <vt:lpstr>Arial</vt:lpstr>
      <vt:lpstr>Calibri</vt:lpstr>
      <vt:lpstr>Calibri Light</vt:lpstr>
      <vt:lpstr>Sailec</vt:lpstr>
      <vt:lpstr>Source Sans Pro</vt:lpstr>
      <vt:lpstr>Source Serif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Mohammed Naeem</dc:creator>
  <cp:lastModifiedBy>Daniel Yudkin</cp:lastModifiedBy>
  <cp:revision>99</cp:revision>
  <cp:lastPrinted>2019-03-18T19:39:22Z</cp:lastPrinted>
  <dcterms:created xsi:type="dcterms:W3CDTF">2019-03-07T16:52:20Z</dcterms:created>
  <dcterms:modified xsi:type="dcterms:W3CDTF">2019-05-17T20:06:28Z</dcterms:modified>
</cp:coreProperties>
</file>