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7" r:id="rId2"/>
  </p:sldMasterIdLst>
  <p:notesMasterIdLst>
    <p:notesMasterId r:id="rId25"/>
  </p:notesMasterIdLst>
  <p:sldIdLst>
    <p:sldId id="256" r:id="rId3"/>
    <p:sldId id="266" r:id="rId4"/>
    <p:sldId id="265" r:id="rId5"/>
    <p:sldId id="267" r:id="rId6"/>
    <p:sldId id="257" r:id="rId7"/>
    <p:sldId id="268" r:id="rId8"/>
    <p:sldId id="269" r:id="rId9"/>
    <p:sldId id="270" r:id="rId10"/>
    <p:sldId id="271" r:id="rId11"/>
    <p:sldId id="272" r:id="rId12"/>
    <p:sldId id="385" r:id="rId13"/>
    <p:sldId id="386" r:id="rId14"/>
    <p:sldId id="387" r:id="rId15"/>
    <p:sldId id="388" r:id="rId16"/>
    <p:sldId id="389" r:id="rId17"/>
    <p:sldId id="390" r:id="rId18"/>
    <p:sldId id="258" r:id="rId19"/>
    <p:sldId id="259" r:id="rId20"/>
    <p:sldId id="264" r:id="rId21"/>
    <p:sldId id="261" r:id="rId22"/>
    <p:sldId id="262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FC399-4E1D-1643-9F36-18C47B97D1D5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8C753-B3E3-3F48-B59F-EB9372EDA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8963" indent="-28037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481" indent="-22429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074" indent="-22429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667" indent="-22429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259" indent="-224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5851" indent="-224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444" indent="-224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036" indent="-2242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00672-F5E8-46D8-B305-D96B8A590FDF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be77163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be77163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be77163d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be77163d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9ae67bc2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69ae67bc2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C753-B3E3-3F48-B59F-EB9372EDA1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9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1A13-FDAC-2248-BEF7-B88823802E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 snippet as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C753-B3E3-3F48-B59F-EB9372EDA1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9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48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8C753-B3E3-3F48-B59F-EB9372EDA13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0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6accbdd4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6accbdd4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6cad47c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6cad47c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6d8dd1c3d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6d8dd1c3d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771833"/>
            <a:ext cx="37743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771833"/>
            <a:ext cx="37743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0883-069C-5345-A3D4-111DFACFD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C3162-F030-8740-8233-77947E45F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A888A-1394-B54A-B9AC-960C70A2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6603A-1D5E-B844-BC57-ADD9CBBB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62B93-28E6-D542-A5EA-E064D256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72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273E-A391-0942-A9C8-D79137C9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B2A3-C9E6-5044-972E-AEEF29EB8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DF152-B6E3-F644-A8C4-CF7133FC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D3867-6E41-904C-AB0A-118DE842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0521B-BB8F-A14A-8955-F2C67BE2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99DC-76B2-254F-B73B-215FE92A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0721E-9259-4645-A5E7-E8E63403F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972BC-AE10-0443-8F78-2158027F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8C23E-2825-F247-8EDE-1430A06F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5EA06-B0E5-0245-BB63-0070FAB6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E8FD-1CCD-7D47-BABD-D80E3443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43302-A538-734D-804B-7F13C9687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C86C3-1F59-884C-AB11-A3AAD0E2B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F1EBE-08F4-3544-8A71-98D3B5E3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1941-E010-8043-8923-333AD12C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421FE-F857-524D-B44E-3DA87F7C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6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B47B-08F1-034B-8AB9-1DBEDBFA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1980C-2BDC-BB40-84E7-5212A5C8F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DAD74-CC76-3440-9D2B-08FD4AB66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192A8-1AFD-834E-A4E9-45E2D1BAA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EB013-F986-E945-8BD6-14A062E27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AEEDD-50A4-4345-A96D-B7964097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2920C-1E91-FA4E-B8B3-1FE2E107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23D24-DE43-7441-8428-51065C5C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8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BA74-364D-654A-9FBB-B34DB546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27143-E52E-A641-9D38-F5975D81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1EB7C-CF7F-EE4C-A37B-870B459E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FA476-D919-9548-8996-3B57080D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4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28A44-4E35-AD45-A937-4E020E1A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CFB84-B3C5-F04E-B138-79FEAD89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A843E-CF94-9E45-89FD-0AC696C4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8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E5F9-FFA2-5940-9A02-A55FEA28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1EE3-0427-E243-AEDA-690FE3410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221D3-5060-8142-8D7F-A02C99297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BB7D1-8558-D14F-9B19-49A696FB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98FDA-DF52-1040-BB16-711B43AD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DC042-AB7C-2D45-AA5D-A97F4488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48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793D-60B6-3644-8D45-14869D80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D102B-1FCC-2645-B229-614FD1CBA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64114-2FEE-A544-9388-5913B5237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4E261-6A75-8345-98AE-10D30F52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F1E10-17FD-E445-BC09-25E1068B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72055-586E-B846-9D4F-8D3027A7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27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1B10-EFA2-F24A-A7E8-2243B39F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0351D-0D29-9742-B854-E9EA44027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BEE0E-681D-854E-B2A8-417B3B48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B3A6C-EBE8-CB4A-9A30-B7FF48DA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BD2B9-7F85-EA4E-93A4-E0C3BB2D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32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12A35F-7329-C645-B6A4-8D2D17C6B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2C6ED-EFB8-8F4A-9BE7-DF42695AF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B5E20-C044-E44C-AC06-634A0242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08276-043B-8A44-85FC-CF9CD068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C9DBF-08E0-8340-924C-AF5AC6B3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1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639500" y="2655767"/>
            <a:ext cx="38649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37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771833"/>
            <a:ext cx="37743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771833"/>
            <a:ext cx="37743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91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F91EE3-83D9-7B49-A7DD-AD938C8B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4847C-9BBB-5949-A34C-3D5CB31C7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858C2-BDC1-2245-BA18-D80459DED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1BC9-0AEA-F147-84B6-B075C5EC839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899E9-8A21-E541-AFA2-111EDFFDE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A93E6-2D57-8640-A745-4A96DDC93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996C9-F550-F543-8EC7-E76E98B3D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lawyer/cl/scott/advanced-planning-with-parents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gif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761" y="3154202"/>
            <a:ext cx="7403341" cy="3243222"/>
          </a:xfrm>
        </p:spPr>
        <p:txBody>
          <a:bodyPr>
            <a:normAutofit/>
          </a:bodyPr>
          <a:lstStyle/>
          <a:p>
            <a:r>
              <a:rPr lang="en-US" dirty="0"/>
              <a:t>Conrad Johnson, Columbia</a:t>
            </a:r>
          </a:p>
          <a:p>
            <a:endParaRPr lang="en-US" dirty="0"/>
          </a:p>
          <a:p>
            <a:r>
              <a:rPr lang="en-US" dirty="0"/>
              <a:t>Ann </a:t>
            </a:r>
            <a:r>
              <a:rPr lang="en-US" dirty="0" err="1"/>
              <a:t>Juergens</a:t>
            </a:r>
            <a:r>
              <a:rPr lang="en-US" dirty="0"/>
              <a:t>, Mitchell Hamline</a:t>
            </a:r>
          </a:p>
          <a:p>
            <a:endParaRPr lang="en-US" dirty="0"/>
          </a:p>
          <a:p>
            <a:r>
              <a:rPr lang="en-US" dirty="0"/>
              <a:t>Joe Rosenberg, </a:t>
            </a:r>
            <a:r>
              <a:rPr lang="en-US" dirty="0" err="1"/>
              <a:t>Cuny</a:t>
            </a:r>
            <a:endParaRPr lang="en-US" dirty="0"/>
          </a:p>
          <a:p>
            <a:endParaRPr lang="en-US" dirty="0"/>
          </a:p>
          <a:p>
            <a:r>
              <a:rPr lang="en-US" dirty="0"/>
              <a:t>Takao Yamada, </a:t>
            </a:r>
            <a:r>
              <a:rPr lang="en-US" dirty="0" err="1"/>
              <a:t>Airportlawyer.org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863" y="381000"/>
            <a:ext cx="8379078" cy="1752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Lawyering</a:t>
            </a:r>
            <a:r>
              <a:rPr lang="en-US" dirty="0"/>
              <a:t> with Technology: Skills and Habits of Mind for Teaching How to Lawyer Effectively for Change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C8842-6686-324F-90D6-B8879654A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872"/>
            <a:ext cx="9144000" cy="64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9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0" y="935071"/>
            <a:ext cx="9144000" cy="486383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rmAutofit fontScale="90000"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CUNY Law Planning With Parents Project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Emergency Advance Planning for Parents at Risk of Deportation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Evolution of a Guided Interview App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Prof. Joe Rosenberg, CUNY Law School</a:t>
            </a:r>
            <a:r>
              <a:rPr lang="en-US" sz="3600" dirty="0">
                <a:solidFill>
                  <a:srgbClr val="0070C0"/>
                </a:solidFill>
              </a:rPr>
              <a:t/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endParaRPr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3740-C3D4-4744-B48B-4EC2F857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00" y="1063226"/>
            <a:ext cx="7363500" cy="99417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Advance Planning=Power &amp; Control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Legal Clinics: Face to face interviews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35DDA-A663-184C-AA3C-337EEE3D7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00" y="2057400"/>
            <a:ext cx="7384456" cy="3160200"/>
          </a:xfrm>
        </p:spPr>
        <p:txBody>
          <a:bodyPr/>
          <a:lstStyle/>
          <a:p>
            <a:r>
              <a:rPr lang="es-ES_tradnl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9F3D5-60FA-444A-ADB9-08938DA88C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CF8694-0FC6-BD46-B407-A2533E76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2167467"/>
            <a:ext cx="4906907" cy="29456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01AF00-236D-8542-85EE-31A919C47B01}"/>
              </a:ext>
            </a:extLst>
          </p:cNvPr>
          <p:cNvSpPr txBox="1"/>
          <p:nvPr/>
        </p:nvSpPr>
        <p:spPr>
          <a:xfrm>
            <a:off x="5806648" y="1625489"/>
            <a:ext cx="30705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F0C3A3"/>
              </a:buClr>
              <a:buSzPts val="2000"/>
              <a:buFont typeface="Muli Light"/>
              <a:buChar char="‐"/>
            </a:pPr>
            <a:endParaRPr lang="en-US" sz="2000" dirty="0">
              <a:latin typeface="Muli Light"/>
              <a:sym typeface="Muli Light"/>
            </a:endParaRPr>
          </a:p>
          <a:p>
            <a:pPr marL="342900" indent="-342900">
              <a:spcBef>
                <a:spcPts val="600"/>
              </a:spcBef>
              <a:buClr>
                <a:srgbClr val="F0C3A3"/>
              </a:buClr>
              <a:buSzPts val="2000"/>
              <a:buFont typeface="Muli Light"/>
              <a:buChar char="‐"/>
            </a:pPr>
            <a:r>
              <a:rPr lang="en-US" sz="2000" dirty="0">
                <a:latin typeface="Muli Light"/>
                <a:sym typeface="Muli Light"/>
              </a:rPr>
              <a:t>Allowed us to develop and modify interview approach</a:t>
            </a:r>
          </a:p>
          <a:p>
            <a:pPr marL="342900" indent="-342900">
              <a:spcBef>
                <a:spcPts val="600"/>
              </a:spcBef>
              <a:buClr>
                <a:srgbClr val="F0C3A3"/>
              </a:buClr>
              <a:buSzPts val="2000"/>
              <a:buFont typeface="Muli Light"/>
              <a:buChar char="‐"/>
            </a:pPr>
            <a:endParaRPr lang="en-US" sz="800" dirty="0">
              <a:latin typeface="Muli Light"/>
              <a:sym typeface="Muli Light"/>
            </a:endParaRPr>
          </a:p>
          <a:p>
            <a:pPr marL="342900" indent="-342900">
              <a:spcBef>
                <a:spcPts val="600"/>
              </a:spcBef>
              <a:buClr>
                <a:srgbClr val="F0C3A3"/>
              </a:buClr>
              <a:buSzPts val="2000"/>
              <a:buFont typeface="Muli Light"/>
              <a:buChar char="‐"/>
            </a:pPr>
            <a:r>
              <a:rPr lang="en-US" sz="2000" dirty="0">
                <a:latin typeface="Muli Light"/>
                <a:sym typeface="Muli Light"/>
              </a:rPr>
              <a:t>Trial &amp; error</a:t>
            </a:r>
          </a:p>
          <a:p>
            <a:pPr marL="342900" indent="-342900">
              <a:spcBef>
                <a:spcPts val="600"/>
              </a:spcBef>
              <a:buClr>
                <a:srgbClr val="F0C3A3"/>
              </a:buClr>
              <a:buSzPts val="2000"/>
              <a:buFont typeface="Muli Light"/>
              <a:buChar char="‐"/>
            </a:pPr>
            <a:endParaRPr lang="en-US" sz="800" dirty="0">
              <a:latin typeface="Muli Light"/>
              <a:sym typeface="Muli Light"/>
            </a:endParaRPr>
          </a:p>
          <a:p>
            <a:pPr marL="342900" indent="-342900">
              <a:spcBef>
                <a:spcPts val="600"/>
              </a:spcBef>
              <a:buClr>
                <a:srgbClr val="F0C3A3"/>
              </a:buClr>
              <a:buSzPts val="2000"/>
              <a:buFont typeface="Muli Light"/>
              <a:buChar char="‐"/>
            </a:pPr>
            <a:r>
              <a:rPr lang="en-US" sz="2000" dirty="0">
                <a:latin typeface="Muli Light"/>
                <a:sym typeface="Muli Light"/>
              </a:rPr>
              <a:t>Importance of language</a:t>
            </a:r>
          </a:p>
          <a:p>
            <a:pPr marL="342900" indent="-342900">
              <a:spcBef>
                <a:spcPts val="600"/>
              </a:spcBef>
              <a:buClr>
                <a:srgbClr val="F0C3A3"/>
              </a:buClr>
              <a:buSzPts val="2000"/>
              <a:buFont typeface="Muli Light"/>
              <a:buChar char="‐"/>
            </a:pPr>
            <a:endParaRPr lang="en-US" sz="800" dirty="0">
              <a:latin typeface="Muli Light"/>
              <a:sym typeface="Muli Light"/>
            </a:endParaRPr>
          </a:p>
          <a:p>
            <a:pPr marL="342900" lvl="3" indent="-342900">
              <a:spcBef>
                <a:spcPts val="600"/>
              </a:spcBef>
              <a:buClr>
                <a:srgbClr val="F0C3A3"/>
              </a:buClr>
              <a:buSzPts val="2000"/>
              <a:buFont typeface="Muli Light"/>
              <a:buChar char="‐"/>
            </a:pPr>
            <a:r>
              <a:rPr lang="en-US" sz="2000" dirty="0">
                <a:latin typeface="Muli Light"/>
                <a:sym typeface="Muli Light"/>
              </a:rPr>
              <a:t>What works, and what doesn’t</a:t>
            </a:r>
          </a:p>
          <a:p>
            <a:pPr marL="342900" indent="-342900">
              <a:spcBef>
                <a:spcPts val="600"/>
              </a:spcBef>
              <a:buClr>
                <a:srgbClr val="F0C3A3"/>
              </a:buClr>
              <a:buSzPts val="2000"/>
              <a:buFont typeface="Muli Light"/>
              <a:buChar char="‐"/>
            </a:pPr>
            <a:endParaRPr lang="es-ES_tradnl" sz="2000" dirty="0">
              <a:latin typeface="Muli Light"/>
              <a:sym typeface="Mul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10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91905C-DC8E-FB40-8955-EB3F6F138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04" y="3250495"/>
            <a:ext cx="1924189" cy="2501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02DDE2-D9C9-8149-905D-D56C384F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452" y="3745091"/>
            <a:ext cx="1961348" cy="18760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F5433D-410E-754D-A53C-22872CC3A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755" y="1286229"/>
            <a:ext cx="1806141" cy="2337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9C2C2A-39BA-334F-8BA1-5759C6F06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56" y="1455563"/>
            <a:ext cx="2157371" cy="16143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1ABEDC-E638-5A4F-87D4-5E0D075B1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296" y="1223434"/>
            <a:ext cx="1898180" cy="17899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EEEB3C-29C9-8342-AA22-9E2DF18B63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11" t="1130" r="13801" b="-1130"/>
          <a:stretch/>
        </p:blipFill>
        <p:spPr>
          <a:xfrm>
            <a:off x="541868" y="3476978"/>
            <a:ext cx="2381955" cy="1997428"/>
          </a:xfrm>
          <a:prstGeom prst="rect">
            <a:avLst/>
          </a:prstGeom>
        </p:spPr>
      </p:pic>
      <p:sp>
        <p:nvSpPr>
          <p:cNvPr id="30" name="Striped Right Arrow 29">
            <a:extLst>
              <a:ext uri="{FF2B5EF4-FFF2-40B4-BE49-F238E27FC236}">
                <a16:creationId xmlns:a16="http://schemas.microsoft.com/office/drawing/2014/main" id="{DDC89B68-5F79-9146-8BE8-26A94305D542}"/>
              </a:ext>
            </a:extLst>
          </p:cNvPr>
          <p:cNvSpPr/>
          <p:nvPr/>
        </p:nvSpPr>
        <p:spPr>
          <a:xfrm>
            <a:off x="2991556" y="3231446"/>
            <a:ext cx="711200" cy="3951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Striped Right Arrow 30">
            <a:extLst>
              <a:ext uri="{FF2B5EF4-FFF2-40B4-BE49-F238E27FC236}">
                <a16:creationId xmlns:a16="http://schemas.microsoft.com/office/drawing/2014/main" id="{51424EA6-5164-6F46-8711-890FF41CBD5B}"/>
              </a:ext>
            </a:extLst>
          </p:cNvPr>
          <p:cNvSpPr/>
          <p:nvPr/>
        </p:nvSpPr>
        <p:spPr>
          <a:xfrm>
            <a:off x="5695245" y="3231446"/>
            <a:ext cx="711200" cy="3951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52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4438-1330-754B-BD93-0116C412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00" y="857251"/>
            <a:ext cx="7363500" cy="8073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Planning with Undocumented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Parents Guided Interview App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AE9A2-3F93-7941-A662-1FAF52B1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BE762-E28B-8B40-B1D8-F5DE3EDFD7F9}"/>
              </a:ext>
            </a:extLst>
          </p:cNvPr>
          <p:cNvSpPr txBox="1"/>
          <p:nvPr/>
        </p:nvSpPr>
        <p:spPr>
          <a:xfrm>
            <a:off x="291831" y="1843291"/>
            <a:ext cx="858952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uli Light"/>
                <a:sym typeface="Muli Light"/>
              </a:rPr>
              <a:t>Collaboration with developer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uli Light"/>
              <a:sym typeface="Mul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uli Light"/>
                <a:sym typeface="Muli Light"/>
              </a:rPr>
              <a:t>Much wider reach &amp;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uli Light"/>
              <a:sym typeface="Mul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uli Light"/>
                <a:sym typeface="Muli Light"/>
              </a:rPr>
              <a:t>Advocates can assist with Advance Planning</a:t>
            </a:r>
          </a:p>
          <a:p>
            <a:pPr lvl="5"/>
            <a:endParaRPr lang="en-US" sz="2400" dirty="0">
              <a:latin typeface="Muli Light"/>
              <a:sym typeface="Muli Light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uli Light"/>
                <a:sym typeface="Muli Light"/>
              </a:rPr>
              <a:t>Families can create &amp; execute documents at “last minute in “emergencies” (e.g. ICE ”check-in”)</a:t>
            </a:r>
          </a:p>
          <a:p>
            <a:pPr lvl="6" algn="ctr"/>
            <a:endParaRPr lang="en-US" sz="2400" dirty="0">
              <a:latin typeface="Muli Light"/>
              <a:sym typeface="Muli Light"/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uli Light"/>
                <a:sym typeface="Muli Light"/>
              </a:rPr>
              <a:t>App can be customized/modified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2"/>
              </a:rPr>
              <a:t>https://community.lawyer/cl/scott/advanced-planning-with-parents</a:t>
            </a:r>
            <a:endParaRPr lang="en-US" sz="2000" dirty="0"/>
          </a:p>
          <a:p>
            <a:pPr lvl="5"/>
            <a:endParaRPr lang="en-US" sz="2000" dirty="0">
              <a:latin typeface="Muli Light"/>
              <a:sym typeface="Muli Light"/>
            </a:endParaRPr>
          </a:p>
          <a:p>
            <a:pPr marL="285750" lvl="5" indent="-285750">
              <a:buFont typeface="Arial" panose="020B0604020202020204" pitchFamily="34" charset="0"/>
              <a:buChar char="•"/>
            </a:pPr>
            <a:endParaRPr lang="en-US" sz="2000" dirty="0">
              <a:latin typeface="Muli Light"/>
              <a:sym typeface="Muli Light"/>
            </a:endParaRPr>
          </a:p>
          <a:p>
            <a:pPr marL="285750" lvl="5" indent="-285750">
              <a:buFont typeface="Arial" panose="020B0604020202020204" pitchFamily="34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024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EF832-6B85-7142-9FEE-F733D9C9C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726"/>
            <a:ext cx="9144000" cy="43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4438-1330-754B-BD93-0116C412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42" y="388020"/>
            <a:ext cx="7363500" cy="80739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Your Ideas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AE9A2-3F93-7941-A662-1FAF52B1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BE762-E28B-8B40-B1D8-F5DE3EDFD7F9}"/>
              </a:ext>
            </a:extLst>
          </p:cNvPr>
          <p:cNvSpPr txBox="1"/>
          <p:nvPr/>
        </p:nvSpPr>
        <p:spPr>
          <a:xfrm>
            <a:off x="291831" y="1843291"/>
            <a:ext cx="858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5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5568F-8681-1A40-A56C-E8C9C000F4B5}"/>
              </a:ext>
            </a:extLst>
          </p:cNvPr>
          <p:cNvSpPr txBox="1"/>
          <p:nvPr/>
        </p:nvSpPr>
        <p:spPr>
          <a:xfrm>
            <a:off x="0" y="1519083"/>
            <a:ext cx="906748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WRC to reunite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Defendants need to know to assert inability to pay court penalty fees</a:t>
            </a:r>
          </a:p>
          <a:p>
            <a:r>
              <a:rPr lang="en-US" sz="2400" dirty="0"/>
              <a:t>&amp;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Cut off medical assistance; appeal adverse hearings within 10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I have a civil rights problem? Referrals to legal assistance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Referrals from health care providers to legal clinic instead of social </a:t>
            </a:r>
          </a:p>
          <a:p>
            <a:r>
              <a:rPr lang="en-US" sz="2400" dirty="0"/>
              <a:t>service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How to get info to clients about relative complexity of their case </a:t>
            </a:r>
          </a:p>
          <a:p>
            <a:r>
              <a:rPr lang="en-US" sz="2400" dirty="0"/>
              <a:t>&amp; potential ease of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IP context, work flow, case </a:t>
            </a:r>
            <a:r>
              <a:rPr lang="en-US" sz="2400" dirty="0" err="1"/>
              <a:t>mgmgt</a:t>
            </a:r>
            <a:r>
              <a:rPr lang="en-US" sz="2400" dirty="0"/>
              <a:t> systems to link &amp; </a:t>
            </a:r>
          </a:p>
          <a:p>
            <a:r>
              <a:rPr lang="en-US" sz="2400" dirty="0"/>
              <a:t>make efficient client needs &amp; clinical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Text reminder systems for clients to get to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 thruBlk="1"/>
      </p:transition>
    </mc:Choice>
    <mc:Fallback xmlns="">
      <p:transition advClick="0"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13700" y="1758200"/>
            <a:ext cx="80043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5"/>
          <p:cNvSpPr txBox="1"/>
          <p:nvPr/>
        </p:nvSpPr>
        <p:spPr>
          <a:xfrm>
            <a:off x="6234725" y="5211267"/>
            <a:ext cx="17655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6896" y="435627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Problem</a:t>
            </a:r>
          </a:p>
        </p:txBody>
      </p:sp>
      <p:pic>
        <p:nvPicPr>
          <p:cNvPr id="6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287" y="1758200"/>
            <a:ext cx="5674022" cy="4227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659425" y="280423"/>
            <a:ext cx="76884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Sample Nonpayment Answer Template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29325" y="2045441"/>
            <a:ext cx="37743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Each clause of answer is annotated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Table of Contents hyperlinked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Digital format has increased functionality</a:t>
            </a:r>
            <a:endParaRPr dirty="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626" y="1517585"/>
            <a:ext cx="4089878" cy="4536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296897" y="379396"/>
            <a:ext cx="8609998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Free Document Assembly: </a:t>
            </a:r>
            <a:r>
              <a:rPr lang="en" dirty="0"/>
              <a:t>Google Suite - Google Forms</a:t>
            </a:r>
            <a:endParaRPr dirty="0"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573475" y="1732026"/>
            <a:ext cx="37743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Google Form</a:t>
            </a:r>
            <a:r>
              <a:rPr lang="en" dirty="0"/>
              <a:t>: A master answer in google form. Attorneys input relevant clauses by simply checking the relevant boxes.</a:t>
            </a:r>
            <a:endParaRPr dirty="0"/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1732026"/>
            <a:ext cx="3403725" cy="375983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2442775" y="4914684"/>
            <a:ext cx="1905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“It’s like ordering  lunch--just less filling.”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451" y="4771133"/>
            <a:ext cx="1362675" cy="121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/>
              <a:t>Basic concepts</a:t>
            </a:r>
          </a:p>
          <a:p>
            <a:pPr lvl="1">
              <a:buNone/>
            </a:pPr>
            <a:endParaRPr lang="en-US" sz="2800" dirty="0"/>
          </a:p>
          <a:p>
            <a:pPr lvl="1"/>
            <a:r>
              <a:rPr lang="en-US" sz="2800" dirty="0"/>
              <a:t>Examples of how technology can be used in clinics to facilitate progressive change and access to justice.</a:t>
            </a:r>
          </a:p>
          <a:p>
            <a:pPr lvl="1">
              <a:buNone/>
            </a:pPr>
            <a:endParaRPr lang="en-US" sz="2800" dirty="0"/>
          </a:p>
          <a:p>
            <a:pPr lvl="1"/>
            <a:r>
              <a:rPr lang="en-US" sz="2800" dirty="0"/>
              <a:t>Exercise:  how you might use technology to assist your clients and integrate contemporary </a:t>
            </a:r>
            <a:r>
              <a:rPr lang="en-US" sz="2400" dirty="0"/>
              <a:t>practice.</a:t>
            </a:r>
          </a:p>
          <a:p>
            <a:pPr lvl="1"/>
            <a:endParaRPr lang="en-US" sz="2400" dirty="0"/>
          </a:p>
          <a:p>
            <a:pPr lvl="1"/>
            <a:r>
              <a:rPr lang="en-US" sz="2800" dirty="0"/>
              <a:t>How to make time for this</a:t>
            </a:r>
          </a:p>
          <a:p>
            <a:pPr lvl="1">
              <a:buFont typeface="Wingdings" charset="2"/>
              <a:buChar char=""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557575" y="379396"/>
            <a:ext cx="76884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557575" y="1946468"/>
            <a:ext cx="37743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/>
              <a:t>Google Sheet</a:t>
            </a:r>
            <a:r>
              <a:rPr lang="en" dirty="0"/>
              <a:t>: Records and organizes the data inputs. Sort and search through extensive data entries.</a:t>
            </a:r>
            <a:endParaRPr dirty="0"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701" y="1748522"/>
            <a:ext cx="3968247" cy="39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31048" y="268459"/>
            <a:ext cx="64329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Free KM /Document Management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59425" y="313414"/>
            <a:ext cx="76884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Efficiency, Quality, Convenience, Flexibility</a:t>
            </a:r>
            <a:endParaRPr b="1"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659425" y="1863990"/>
            <a:ext cx="37743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/>
              <a:t>Google Doc:</a:t>
            </a:r>
            <a:r>
              <a:rPr lang="en" dirty="0"/>
              <a:t> Document Studio function converts the data from the google sheet into a complete and personalized court document.</a:t>
            </a:r>
            <a:endParaRPr dirty="0"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147" y="1863990"/>
            <a:ext cx="3563678" cy="397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799404" y="313414"/>
            <a:ext cx="76884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Even Lower Tech</a:t>
            </a:r>
            <a:r>
              <a:rPr lang="en" dirty="0"/>
              <a:t>: </a:t>
            </a:r>
            <a:r>
              <a:rPr lang="en-US" dirty="0"/>
              <a:t>Word </a:t>
            </a:r>
            <a:r>
              <a:rPr lang="en" dirty="0"/>
              <a:t>Quick Parts</a:t>
            </a:r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729325" y="1682540"/>
            <a:ext cx="3774300" cy="3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dirty="0"/>
              <a:t>Quick Parts: Function in Microsoft Word that converts complete clauses into shortcut phrases. 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346" y="1682540"/>
            <a:ext cx="3573550" cy="3499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Basic Concepts: Law Runs on Information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438400"/>
            <a:ext cx="5715000" cy="19812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en-US" sz="3600" dirty="0"/>
              <a:t>Gather</a:t>
            </a:r>
          </a:p>
          <a:p>
            <a:pPr algn="ctr" eaLnBrk="1" hangingPunct="1"/>
            <a:r>
              <a:rPr lang="en-US" altLang="en-US" sz="3600" dirty="0"/>
              <a:t>Manage</a:t>
            </a:r>
          </a:p>
          <a:p>
            <a:pPr algn="ctr" eaLnBrk="1" hangingPunct="1"/>
            <a:r>
              <a:rPr lang="en-US" altLang="en-US" sz="3600" dirty="0"/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1744776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Why incorporate law practice technology?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/>
              <a:t>Competence</a:t>
            </a:r>
          </a:p>
          <a:p>
            <a:pPr lvl="1">
              <a:buNone/>
            </a:pPr>
            <a:endParaRPr lang="en-US" sz="2400" dirty="0"/>
          </a:p>
          <a:p>
            <a:pPr lvl="1"/>
            <a:r>
              <a:rPr lang="en-US" sz="2400" dirty="0"/>
              <a:t>Engagement</a:t>
            </a:r>
          </a:p>
          <a:p>
            <a:pPr lvl="1">
              <a:buNone/>
            </a:pPr>
            <a:endParaRPr lang="en-US" sz="2400" dirty="0"/>
          </a:p>
          <a:p>
            <a:pPr lvl="1"/>
            <a:r>
              <a:rPr lang="en-US" sz="2400" dirty="0"/>
              <a:t>Expanded possibilities for access to justice, presentation, collaboration, empowering students and clients.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Employment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Social justice… Here are some examples.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9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b="1" dirty="0"/>
              <a:t>Why does the shift from analog to digital matter to lawyers?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1186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Communication options</a:t>
            </a:r>
          </a:p>
          <a:p>
            <a:r>
              <a:rPr lang="en-US" dirty="0"/>
              <a:t>Collaboration</a:t>
            </a:r>
          </a:p>
          <a:p>
            <a:r>
              <a:rPr lang="en-US" dirty="0"/>
              <a:t>Best practices, AI</a:t>
            </a:r>
          </a:p>
          <a:p>
            <a:r>
              <a:rPr lang="en-US" dirty="0"/>
              <a:t>Employment, </a:t>
            </a:r>
          </a:p>
          <a:p>
            <a:r>
              <a:rPr lang="en-US" dirty="0"/>
              <a:t>Confidentiality, security, privacy</a:t>
            </a:r>
          </a:p>
          <a:p>
            <a:r>
              <a:rPr lang="en-US" dirty="0"/>
              <a:t>Discovery</a:t>
            </a:r>
          </a:p>
          <a:p>
            <a:r>
              <a:rPr lang="en-US" dirty="0"/>
              <a:t>Virtual </a:t>
            </a:r>
            <a:r>
              <a:rPr lang="en-US" dirty="0" err="1"/>
              <a:t>lawyering</a:t>
            </a:r>
            <a:endParaRPr lang="en-US" dirty="0"/>
          </a:p>
          <a:p>
            <a:r>
              <a:rPr lang="en-US" dirty="0"/>
              <a:t>Presentation, advocacy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18" y="646546"/>
            <a:ext cx="8439039" cy="148356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Housing Justice </a:t>
            </a:r>
            <a:r>
              <a:rPr lang="en-US" sz="3600" dirty="0" err="1"/>
              <a:t>Chatbot</a:t>
            </a:r>
            <a:r>
              <a:rPr lang="en-US" sz="3600" dirty="0"/>
              <a:t> Building Clinic</a:t>
            </a:r>
            <a:br>
              <a:rPr lang="en-US" sz="3600" dirty="0"/>
            </a:br>
            <a:r>
              <a:rPr lang="en-US" sz="3600" dirty="0"/>
              <a:t>Prof. Ann </a:t>
            </a:r>
            <a:r>
              <a:rPr lang="en-US" sz="3600" dirty="0" err="1"/>
              <a:t>Juergens</a:t>
            </a:r>
            <a:r>
              <a:rPr lang="en-US" sz="3600" dirty="0"/>
              <a:t>, Mitchell Hamline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608" y="3004002"/>
            <a:ext cx="6423660" cy="2805671"/>
          </a:xfrm>
        </p:spPr>
        <p:txBody>
          <a:bodyPr>
            <a:normAutofit fontScale="85000" lnSpcReduction="10000"/>
          </a:bodyPr>
          <a:lstStyle/>
          <a:p>
            <a:r>
              <a:rPr lang="en-US" sz="3100" b="1" dirty="0"/>
              <a:t>Lawyering with Technology:  Skills and Habits of Mind for Teaching How to Lawyer for Change Effectively</a:t>
            </a:r>
          </a:p>
          <a:p>
            <a:r>
              <a:rPr lang="en-US" sz="2400" dirty="0"/>
              <a:t>AALS Clinical Conference, San Francisco, May 2019</a:t>
            </a:r>
          </a:p>
        </p:txBody>
      </p:sp>
    </p:spTree>
    <p:extLst>
      <p:ext uri="{BB962C8B-B14F-4D97-AF65-F5344CB8AC3E}">
        <p14:creationId xmlns:p14="http://schemas.microsoft.com/office/powerpoint/2010/main" val="136013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ON EVANS: Why Are You Moving To Texas?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64" y="1580670"/>
            <a:ext cx="1676291" cy="2235055"/>
          </a:xfrm>
          <a:prstGeom prst="rect">
            <a:avLst/>
          </a:prstGeom>
        </p:spPr>
      </p:pic>
      <p:pic>
        <p:nvPicPr>
          <p:cNvPr id="3" name="Picture 2" descr="University of Wisconsin System - Wikipedia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19" y="39718"/>
            <a:ext cx="1655708" cy="2391579"/>
          </a:xfrm>
          <a:prstGeom prst="rect">
            <a:avLst/>
          </a:prstGeom>
        </p:spPr>
      </p:pic>
      <p:pic>
        <p:nvPicPr>
          <p:cNvPr id="4" name="Picture 3" descr="File:FLMap-outline-green.svg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14" y="3105120"/>
            <a:ext cx="2158049" cy="3011291"/>
          </a:xfrm>
          <a:prstGeom prst="rect">
            <a:avLst/>
          </a:prstGeom>
        </p:spPr>
      </p:pic>
      <p:pic>
        <p:nvPicPr>
          <p:cNvPr id="5" name="Picture 4" descr="Delmarva Peninsula – Less Beaten Paths of America Travel Blo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50" y="51215"/>
            <a:ext cx="1682084" cy="2451123"/>
          </a:xfrm>
          <a:prstGeom prst="rect">
            <a:avLst/>
          </a:prstGeom>
        </p:spPr>
      </p:pic>
      <p:pic>
        <p:nvPicPr>
          <p:cNvPr id="6" name="Picture 5" descr="Socialist Party of North Carolina - Wikipedi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" y="4034340"/>
            <a:ext cx="2336277" cy="2082071"/>
          </a:xfrm>
          <a:prstGeom prst="rect">
            <a:avLst/>
          </a:prstGeom>
        </p:spPr>
      </p:pic>
      <p:pic>
        <p:nvPicPr>
          <p:cNvPr id="8" name="Picture 7" descr="File:Map of Utah highlighting Utah County.svg - Wikimedia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15" y="4034339"/>
            <a:ext cx="1251986" cy="2084606"/>
          </a:xfrm>
          <a:prstGeom prst="rect">
            <a:avLst/>
          </a:prstGeom>
        </p:spPr>
      </p:pic>
      <p:pic>
        <p:nvPicPr>
          <p:cNvPr id="11" name="Picture 10" descr="File:Map of Illinois blue.svg - Wikipedi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49" y="248324"/>
            <a:ext cx="1121358" cy="2664691"/>
          </a:xfrm>
          <a:prstGeom prst="rect">
            <a:avLst/>
          </a:prstGeom>
        </p:spPr>
      </p:pic>
      <p:pic>
        <p:nvPicPr>
          <p:cNvPr id="12" name="Picture 11" descr="Iowa, United States Genealogy Genealogy - FamilySearch Wiki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" y="1274619"/>
            <a:ext cx="1923365" cy="1839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28413" y="2431296"/>
            <a:ext cx="3355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Clinic students: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live in 8 different states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are enrolled in MHSL’s “hybrid” program.</a:t>
            </a:r>
          </a:p>
        </p:txBody>
      </p:sp>
    </p:spTree>
    <p:extLst>
      <p:ext uri="{BB962C8B-B14F-4D97-AF65-F5344CB8AC3E}">
        <p14:creationId xmlns:p14="http://schemas.microsoft.com/office/powerpoint/2010/main" val="3766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3352800"/>
            <a:ext cx="114300" cy="15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0713" y="2371719"/>
            <a:ext cx="1813560" cy="3416320"/>
          </a:xfrm>
          <a:prstGeom prst="rect">
            <a:avLst/>
          </a:prstGeom>
          <a:solidFill>
            <a:srgbClr val="05FF7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Work with the org. on a housing question amenable to answer with </a:t>
            </a:r>
            <a:r>
              <a:rPr lang="en-US" sz="2400" b="1" dirty="0" err="1"/>
              <a:t>chatbot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39886" y="1583085"/>
            <a:ext cx="1549631" cy="3477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Research law &amp; </a:t>
            </a:r>
            <a:r>
              <a:rPr lang="en-US" sz="2200" b="1" dirty="0" err="1"/>
              <a:t>commun-ity</a:t>
            </a:r>
            <a:r>
              <a:rPr lang="en-US" sz="2200" b="1" dirty="0"/>
              <a:t> resources &amp; Outline answer to question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5806" y="2802606"/>
            <a:ext cx="1664701" cy="3539431"/>
          </a:xfrm>
          <a:prstGeom prst="rect">
            <a:avLst/>
          </a:prstGeom>
          <a:solidFill>
            <a:srgbClr val="FF7C8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Put answer into flowchart form &amp; vet with org.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0508" y="1356145"/>
            <a:ext cx="1569720" cy="4401205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Build </a:t>
            </a:r>
            <a:r>
              <a:rPr lang="en-US" sz="2800" b="1" dirty="0" err="1"/>
              <a:t>chatbot</a:t>
            </a:r>
            <a:r>
              <a:rPr lang="en-US" sz="2800" b="1" dirty="0"/>
              <a:t>  with community resources woven throughout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303" y="1491881"/>
            <a:ext cx="1645919" cy="3046988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Connect with housing justice org. in your community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403" y="-44673"/>
            <a:ext cx="885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Process steps leading to connection with local housing activists &amp; (hopefully) useful </a:t>
            </a:r>
            <a:r>
              <a:rPr lang="en-US" sz="2800" b="1" dirty="0" err="1"/>
              <a:t>chatbot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62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627886"/>
              </p:ext>
            </p:extLst>
          </p:nvPr>
        </p:nvGraphicFramePr>
        <p:xfrm>
          <a:off x="-36794" y="1"/>
          <a:ext cx="9180794" cy="636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Acrobat Document" r:id="rId3" imgW="5562600" imgH="2743200" progId="">
                  <p:embed/>
                </p:oleObj>
              </mc:Choice>
              <mc:Fallback>
                <p:oleObj name="Acrobat Document" r:id="rId3" imgW="5562600" imgH="274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794" y="1"/>
                        <a:ext cx="9180794" cy="636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949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1206</TotalTime>
  <Words>579</Words>
  <Application>Microsoft Office PowerPoint</Application>
  <PresentationFormat>On-screen Show (4:3)</PresentationFormat>
  <Paragraphs>114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Lato</vt:lpstr>
      <vt:lpstr>Muli Light</vt:lpstr>
      <vt:lpstr>Wingdings</vt:lpstr>
      <vt:lpstr>Wingdings 2</vt:lpstr>
      <vt:lpstr>Civic</vt:lpstr>
      <vt:lpstr>Office Theme</vt:lpstr>
      <vt:lpstr>Acrobat Document</vt:lpstr>
      <vt:lpstr>Lawyering with Technology: Skills and Habits of Mind for Teaching How to Lawyer Effectively for Change</vt:lpstr>
      <vt:lpstr>Roadmap</vt:lpstr>
      <vt:lpstr>Basic Concepts: Law Runs on Information</vt:lpstr>
      <vt:lpstr>   Why incorporate law practice technology?</vt:lpstr>
      <vt:lpstr>Why does the shift from analog to digital matter to lawyers?</vt:lpstr>
      <vt:lpstr>Housing Justice Chatbot Building Clinic Prof. Ann Juergens, Mitchell Hamline</vt:lpstr>
      <vt:lpstr>PowerPoint Presentation</vt:lpstr>
      <vt:lpstr>PowerPoint Presentation</vt:lpstr>
      <vt:lpstr>PowerPoint Presentation</vt:lpstr>
      <vt:lpstr>PowerPoint Presentation</vt:lpstr>
      <vt:lpstr>    CUNY Law Planning With Parents Project  Emergency Advance Planning for Parents at Risk of Deportation  Evolution of a Guided Interview App Prof. Joe Rosenberg, CUNY Law School  </vt:lpstr>
      <vt:lpstr>Advance Planning=Power &amp; Control Legal Clinics: Face to face interviews</vt:lpstr>
      <vt:lpstr>PowerPoint Presentation</vt:lpstr>
      <vt:lpstr>Planning with Undocumented  Parents Guided Interview App</vt:lpstr>
      <vt:lpstr>PowerPoint Presentation</vt:lpstr>
      <vt:lpstr>Your Ideas</vt:lpstr>
      <vt:lpstr>PowerPoint Presentation</vt:lpstr>
      <vt:lpstr>Sample Nonpayment Answer Template</vt:lpstr>
      <vt:lpstr>Free Document Assembly: Google Suite - Google Forms</vt:lpstr>
      <vt:lpstr> </vt:lpstr>
      <vt:lpstr>Efficiency, Quality, Convenience, Flexibility</vt:lpstr>
      <vt:lpstr>Even Lower Tech: Word Quick Parts</vt:lpstr>
    </vt:vector>
  </TitlesOfParts>
  <Manager/>
  <Company>Columbia Law School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Conrad Johnson</dc:creator>
  <cp:keywords/>
  <dc:description/>
  <cp:lastModifiedBy>Juergens, Ann</cp:lastModifiedBy>
  <cp:revision>14</cp:revision>
  <dcterms:created xsi:type="dcterms:W3CDTF">2019-05-05T19:35:48Z</dcterms:created>
  <dcterms:modified xsi:type="dcterms:W3CDTF">2019-05-09T20:52:04Z</dcterms:modified>
  <cp:category/>
</cp:coreProperties>
</file>