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7.jpg" ContentType="image/jp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1"/>
  </p:sldMasterIdLst>
  <p:notesMasterIdLst>
    <p:notesMasterId r:id="rId34"/>
  </p:notesMasterIdLst>
  <p:sldIdLst>
    <p:sldId id="258" r:id="rId2"/>
    <p:sldId id="286" r:id="rId3"/>
    <p:sldId id="275" r:id="rId4"/>
    <p:sldId id="257" r:id="rId5"/>
    <p:sldId id="279" r:id="rId6"/>
    <p:sldId id="293" r:id="rId7"/>
    <p:sldId id="287" r:id="rId8"/>
    <p:sldId id="288" r:id="rId9"/>
    <p:sldId id="259" r:id="rId10"/>
    <p:sldId id="297" r:id="rId11"/>
    <p:sldId id="300" r:id="rId12"/>
    <p:sldId id="280" r:id="rId13"/>
    <p:sldId id="281" r:id="rId14"/>
    <p:sldId id="282" r:id="rId15"/>
    <p:sldId id="260" r:id="rId16"/>
    <p:sldId id="265" r:id="rId17"/>
    <p:sldId id="263" r:id="rId18"/>
    <p:sldId id="264" r:id="rId19"/>
    <p:sldId id="299" r:id="rId20"/>
    <p:sldId id="267" r:id="rId21"/>
    <p:sldId id="284" r:id="rId22"/>
    <p:sldId id="276" r:id="rId23"/>
    <p:sldId id="289" r:id="rId24"/>
    <p:sldId id="290" r:id="rId25"/>
    <p:sldId id="295" r:id="rId26"/>
    <p:sldId id="294" r:id="rId27"/>
    <p:sldId id="278" r:id="rId28"/>
    <p:sldId id="291" r:id="rId29"/>
    <p:sldId id="292" r:id="rId30"/>
    <p:sldId id="296" r:id="rId31"/>
    <p:sldId id="262" r:id="rId32"/>
    <p:sldId id="266" r:id="rId33"/>
  </p:sldIdLst>
  <p:sldSz cx="9144000" cy="6858000" type="screen4x3"/>
  <p:notesSz cx="6881813" cy="9296400"/>
  <p:embeddedFontLst>
    <p:embeddedFont>
      <p:font typeface="Arial Rounded MT Bold" panose="020F0704030504030204" pitchFamily="34" charset="0"/>
      <p:regular r:id="rId35"/>
    </p:embeddedFont>
    <p:embeddedFont>
      <p:font typeface="Calibri" panose="020F0502020204030204" pitchFamily="34" charset="0"/>
      <p:regular r:id="rId36"/>
      <p:bold r:id="rId37"/>
      <p:italic r:id="rId38"/>
      <p:boldItalic r:id="rId39"/>
    </p:embeddedFont>
    <p:embeddedFont>
      <p:font typeface="Myriad Pro" panose="020B0503030403020204" charset="0"/>
      <p:regular r:id="rId40"/>
      <p:bold r:id="rId41"/>
      <p:italic r:id="rId42"/>
      <p:boldItalic r:id="rId43"/>
    </p:embeddedFont>
    <p:embeddedFont>
      <p:font typeface="Minion Pro" panose="02040503050201020203"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9A3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9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AAFE308E-2EFA-42DF-9E8E-7524CEB92401}" type="datetimeFigureOut">
              <a:rPr lang="en-US" smtClean="0"/>
              <a:t>6/8/2018</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B6F9D263-620C-4689-B759-9A9B88BFC26C}" type="slidenum">
              <a:rPr lang="en-US" smtClean="0"/>
              <a:t>‹#›</a:t>
            </a:fld>
            <a:endParaRPr lang="en-US"/>
          </a:p>
        </p:txBody>
      </p:sp>
    </p:spTree>
    <p:extLst>
      <p:ext uri="{BB962C8B-B14F-4D97-AF65-F5344CB8AC3E}">
        <p14:creationId xmlns:p14="http://schemas.microsoft.com/office/powerpoint/2010/main" val="366901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1</a:t>
            </a:fld>
            <a:endParaRPr lang="en-US"/>
          </a:p>
        </p:txBody>
      </p:sp>
    </p:spTree>
    <p:extLst>
      <p:ext uri="{BB962C8B-B14F-4D97-AF65-F5344CB8AC3E}">
        <p14:creationId xmlns:p14="http://schemas.microsoft.com/office/powerpoint/2010/main" val="204469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10</a:t>
            </a:fld>
            <a:endParaRPr lang="en-US"/>
          </a:p>
        </p:txBody>
      </p:sp>
    </p:spTree>
    <p:extLst>
      <p:ext uri="{BB962C8B-B14F-4D97-AF65-F5344CB8AC3E}">
        <p14:creationId xmlns:p14="http://schemas.microsoft.com/office/powerpoint/2010/main" val="319606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11</a:t>
            </a:fld>
            <a:endParaRPr lang="en-US"/>
          </a:p>
        </p:txBody>
      </p:sp>
    </p:spTree>
    <p:extLst>
      <p:ext uri="{BB962C8B-B14F-4D97-AF65-F5344CB8AC3E}">
        <p14:creationId xmlns:p14="http://schemas.microsoft.com/office/powerpoint/2010/main" val="87499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12</a:t>
            </a:fld>
            <a:endParaRPr lang="en-US"/>
          </a:p>
        </p:txBody>
      </p:sp>
    </p:spTree>
    <p:extLst>
      <p:ext uri="{BB962C8B-B14F-4D97-AF65-F5344CB8AC3E}">
        <p14:creationId xmlns:p14="http://schemas.microsoft.com/office/powerpoint/2010/main" val="265608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13</a:t>
            </a:fld>
            <a:endParaRPr lang="en-US"/>
          </a:p>
        </p:txBody>
      </p:sp>
    </p:spTree>
    <p:extLst>
      <p:ext uri="{BB962C8B-B14F-4D97-AF65-F5344CB8AC3E}">
        <p14:creationId xmlns:p14="http://schemas.microsoft.com/office/powerpoint/2010/main" val="414620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14</a:t>
            </a:fld>
            <a:endParaRPr lang="en-US"/>
          </a:p>
        </p:txBody>
      </p:sp>
    </p:spTree>
    <p:extLst>
      <p:ext uri="{BB962C8B-B14F-4D97-AF65-F5344CB8AC3E}">
        <p14:creationId xmlns:p14="http://schemas.microsoft.com/office/powerpoint/2010/main" val="3077752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15</a:t>
            </a:fld>
            <a:endParaRPr lang="en-US"/>
          </a:p>
        </p:txBody>
      </p:sp>
    </p:spTree>
    <p:extLst>
      <p:ext uri="{BB962C8B-B14F-4D97-AF65-F5344CB8AC3E}">
        <p14:creationId xmlns:p14="http://schemas.microsoft.com/office/powerpoint/2010/main" val="3397650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16</a:t>
            </a:fld>
            <a:endParaRPr lang="en-US"/>
          </a:p>
        </p:txBody>
      </p:sp>
    </p:spTree>
    <p:extLst>
      <p:ext uri="{BB962C8B-B14F-4D97-AF65-F5344CB8AC3E}">
        <p14:creationId xmlns:p14="http://schemas.microsoft.com/office/powerpoint/2010/main" val="25238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17</a:t>
            </a:fld>
            <a:endParaRPr lang="en-US"/>
          </a:p>
        </p:txBody>
      </p:sp>
    </p:spTree>
    <p:extLst>
      <p:ext uri="{BB962C8B-B14F-4D97-AF65-F5344CB8AC3E}">
        <p14:creationId xmlns:p14="http://schemas.microsoft.com/office/powerpoint/2010/main" val="3825736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18</a:t>
            </a:fld>
            <a:endParaRPr lang="en-US"/>
          </a:p>
        </p:txBody>
      </p:sp>
    </p:spTree>
    <p:extLst>
      <p:ext uri="{BB962C8B-B14F-4D97-AF65-F5344CB8AC3E}">
        <p14:creationId xmlns:p14="http://schemas.microsoft.com/office/powerpoint/2010/main" val="3285084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19</a:t>
            </a:fld>
            <a:endParaRPr lang="en-US"/>
          </a:p>
        </p:txBody>
      </p:sp>
    </p:spTree>
    <p:extLst>
      <p:ext uri="{BB962C8B-B14F-4D97-AF65-F5344CB8AC3E}">
        <p14:creationId xmlns:p14="http://schemas.microsoft.com/office/powerpoint/2010/main" val="361055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2</a:t>
            </a:fld>
            <a:endParaRPr lang="en-US"/>
          </a:p>
        </p:txBody>
      </p:sp>
    </p:spTree>
    <p:extLst>
      <p:ext uri="{BB962C8B-B14F-4D97-AF65-F5344CB8AC3E}">
        <p14:creationId xmlns:p14="http://schemas.microsoft.com/office/powerpoint/2010/main" val="3965321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20</a:t>
            </a:fld>
            <a:endParaRPr lang="en-US"/>
          </a:p>
        </p:txBody>
      </p:sp>
    </p:spTree>
    <p:extLst>
      <p:ext uri="{BB962C8B-B14F-4D97-AF65-F5344CB8AC3E}">
        <p14:creationId xmlns:p14="http://schemas.microsoft.com/office/powerpoint/2010/main" val="1235293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21</a:t>
            </a:fld>
            <a:endParaRPr lang="en-US"/>
          </a:p>
        </p:txBody>
      </p:sp>
    </p:spTree>
    <p:extLst>
      <p:ext uri="{BB962C8B-B14F-4D97-AF65-F5344CB8AC3E}">
        <p14:creationId xmlns:p14="http://schemas.microsoft.com/office/powerpoint/2010/main" val="2551890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22</a:t>
            </a:fld>
            <a:endParaRPr lang="en-US"/>
          </a:p>
        </p:txBody>
      </p:sp>
    </p:spTree>
    <p:extLst>
      <p:ext uri="{BB962C8B-B14F-4D97-AF65-F5344CB8AC3E}">
        <p14:creationId xmlns:p14="http://schemas.microsoft.com/office/powerpoint/2010/main" val="32222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23</a:t>
            </a:fld>
            <a:endParaRPr lang="en-US"/>
          </a:p>
        </p:txBody>
      </p:sp>
    </p:spTree>
    <p:extLst>
      <p:ext uri="{BB962C8B-B14F-4D97-AF65-F5344CB8AC3E}">
        <p14:creationId xmlns:p14="http://schemas.microsoft.com/office/powerpoint/2010/main" val="503227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mn-lt"/>
              <a:cs typeface="+mn-lt"/>
            </a:endParaRPr>
          </a:p>
        </p:txBody>
      </p:sp>
      <p:sp>
        <p:nvSpPr>
          <p:cNvPr id="4" name="Slide Number Placeholder 3"/>
          <p:cNvSpPr>
            <a:spLocks noGrp="1"/>
          </p:cNvSpPr>
          <p:nvPr>
            <p:ph type="sldNum" sz="quarter" idx="10"/>
          </p:nvPr>
        </p:nvSpPr>
        <p:spPr/>
        <p:txBody>
          <a:bodyPr/>
          <a:lstStyle/>
          <a:p>
            <a:fld id="{B6F9D263-620C-4689-B759-9A9B88BFC26C}" type="slidenum">
              <a:rPr lang="en-US" smtClean="0"/>
              <a:t>24</a:t>
            </a:fld>
            <a:endParaRPr lang="en-US"/>
          </a:p>
        </p:txBody>
      </p:sp>
    </p:spTree>
    <p:extLst>
      <p:ext uri="{BB962C8B-B14F-4D97-AF65-F5344CB8AC3E}">
        <p14:creationId xmlns:p14="http://schemas.microsoft.com/office/powerpoint/2010/main" val="3528568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6F9D263-620C-4689-B759-9A9B88BFC26C}" type="slidenum">
              <a:rPr lang="en-US" smtClean="0"/>
              <a:t>25</a:t>
            </a:fld>
            <a:endParaRPr lang="en-US"/>
          </a:p>
        </p:txBody>
      </p:sp>
    </p:spTree>
    <p:extLst>
      <p:ext uri="{BB962C8B-B14F-4D97-AF65-F5344CB8AC3E}">
        <p14:creationId xmlns:p14="http://schemas.microsoft.com/office/powerpoint/2010/main" val="2481191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26</a:t>
            </a:fld>
            <a:endParaRPr lang="en-US"/>
          </a:p>
        </p:txBody>
      </p:sp>
    </p:spTree>
    <p:extLst>
      <p:ext uri="{BB962C8B-B14F-4D97-AF65-F5344CB8AC3E}">
        <p14:creationId xmlns:p14="http://schemas.microsoft.com/office/powerpoint/2010/main" val="2182325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27</a:t>
            </a:fld>
            <a:endParaRPr lang="en-US"/>
          </a:p>
        </p:txBody>
      </p:sp>
    </p:spTree>
    <p:extLst>
      <p:ext uri="{BB962C8B-B14F-4D97-AF65-F5344CB8AC3E}">
        <p14:creationId xmlns:p14="http://schemas.microsoft.com/office/powerpoint/2010/main" val="4178182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6F9D263-620C-4689-B759-9A9B88BFC26C}" type="slidenum">
              <a:rPr lang="en-US" smtClean="0"/>
              <a:t>28</a:t>
            </a:fld>
            <a:endParaRPr lang="en-US"/>
          </a:p>
        </p:txBody>
      </p:sp>
    </p:spTree>
    <p:extLst>
      <p:ext uri="{BB962C8B-B14F-4D97-AF65-F5344CB8AC3E}">
        <p14:creationId xmlns:p14="http://schemas.microsoft.com/office/powerpoint/2010/main" val="2678189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29</a:t>
            </a:fld>
            <a:endParaRPr lang="en-US"/>
          </a:p>
        </p:txBody>
      </p:sp>
    </p:spTree>
    <p:extLst>
      <p:ext uri="{BB962C8B-B14F-4D97-AF65-F5344CB8AC3E}">
        <p14:creationId xmlns:p14="http://schemas.microsoft.com/office/powerpoint/2010/main" val="263221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3</a:t>
            </a:fld>
            <a:endParaRPr lang="en-US"/>
          </a:p>
        </p:txBody>
      </p:sp>
    </p:spTree>
    <p:extLst>
      <p:ext uri="{BB962C8B-B14F-4D97-AF65-F5344CB8AC3E}">
        <p14:creationId xmlns:p14="http://schemas.microsoft.com/office/powerpoint/2010/main" val="2752190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9D263-620C-4689-B759-9A9B88BFC26C}" type="slidenum">
              <a:rPr lang="en-US" smtClean="0"/>
              <a:t>30</a:t>
            </a:fld>
            <a:endParaRPr lang="en-US"/>
          </a:p>
        </p:txBody>
      </p:sp>
    </p:spTree>
    <p:extLst>
      <p:ext uri="{BB962C8B-B14F-4D97-AF65-F5344CB8AC3E}">
        <p14:creationId xmlns:p14="http://schemas.microsoft.com/office/powerpoint/2010/main" val="597684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31</a:t>
            </a:fld>
            <a:endParaRPr lang="en-US"/>
          </a:p>
        </p:txBody>
      </p:sp>
    </p:spTree>
    <p:extLst>
      <p:ext uri="{BB962C8B-B14F-4D97-AF65-F5344CB8AC3E}">
        <p14:creationId xmlns:p14="http://schemas.microsoft.com/office/powerpoint/2010/main" val="1101125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32</a:t>
            </a:fld>
            <a:endParaRPr lang="en-US"/>
          </a:p>
        </p:txBody>
      </p:sp>
    </p:spTree>
    <p:extLst>
      <p:ext uri="{BB962C8B-B14F-4D97-AF65-F5344CB8AC3E}">
        <p14:creationId xmlns:p14="http://schemas.microsoft.com/office/powerpoint/2010/main" val="146439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4</a:t>
            </a:fld>
            <a:endParaRPr lang="en-US"/>
          </a:p>
        </p:txBody>
      </p:sp>
    </p:spTree>
    <p:extLst>
      <p:ext uri="{BB962C8B-B14F-4D97-AF65-F5344CB8AC3E}">
        <p14:creationId xmlns:p14="http://schemas.microsoft.com/office/powerpoint/2010/main" val="36908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5</a:t>
            </a:fld>
            <a:endParaRPr lang="en-US"/>
          </a:p>
        </p:txBody>
      </p:sp>
    </p:spTree>
    <p:extLst>
      <p:ext uri="{BB962C8B-B14F-4D97-AF65-F5344CB8AC3E}">
        <p14:creationId xmlns:p14="http://schemas.microsoft.com/office/powerpoint/2010/main" val="65378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6</a:t>
            </a:fld>
            <a:endParaRPr lang="en-US"/>
          </a:p>
        </p:txBody>
      </p:sp>
    </p:spTree>
    <p:extLst>
      <p:ext uri="{BB962C8B-B14F-4D97-AF65-F5344CB8AC3E}">
        <p14:creationId xmlns:p14="http://schemas.microsoft.com/office/powerpoint/2010/main" val="836644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7</a:t>
            </a:fld>
            <a:endParaRPr lang="en-US"/>
          </a:p>
        </p:txBody>
      </p:sp>
    </p:spTree>
    <p:extLst>
      <p:ext uri="{BB962C8B-B14F-4D97-AF65-F5344CB8AC3E}">
        <p14:creationId xmlns:p14="http://schemas.microsoft.com/office/powerpoint/2010/main" val="110594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8</a:t>
            </a:fld>
            <a:endParaRPr lang="en-US"/>
          </a:p>
        </p:txBody>
      </p:sp>
    </p:spTree>
    <p:extLst>
      <p:ext uri="{BB962C8B-B14F-4D97-AF65-F5344CB8AC3E}">
        <p14:creationId xmlns:p14="http://schemas.microsoft.com/office/powerpoint/2010/main" val="291672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9D263-620C-4689-B759-9A9B88BFC26C}" type="slidenum">
              <a:rPr lang="en-US" smtClean="0"/>
              <a:t>9</a:t>
            </a:fld>
            <a:endParaRPr lang="en-US"/>
          </a:p>
        </p:txBody>
      </p:sp>
    </p:spTree>
    <p:extLst>
      <p:ext uri="{BB962C8B-B14F-4D97-AF65-F5344CB8AC3E}">
        <p14:creationId xmlns:p14="http://schemas.microsoft.com/office/powerpoint/2010/main" val="1525035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1371600" y="3445793"/>
            <a:ext cx="6400800" cy="1383243"/>
          </a:xfrm>
        </p:spPr>
        <p:txBody>
          <a:bodyPr>
            <a:normAutofit/>
          </a:bodyPr>
          <a:lstStyle>
            <a:lvl1pPr marL="0" indent="0" algn="ctr">
              <a:spcBef>
                <a:spcPts val="0"/>
              </a:spcBef>
              <a:buNone/>
              <a:defRPr sz="2000" i="1" baseline="0">
                <a:solidFill>
                  <a:schemeClr val="bg1"/>
                </a:solidFill>
                <a:latin typeface="Minion Pro" pitchFamily="18" charset="0"/>
                <a:cs typeface="Mini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Support headline goes here. One or two lines.</a:t>
            </a:r>
          </a:p>
        </p:txBody>
      </p:sp>
      <p:sp>
        <p:nvSpPr>
          <p:cNvPr id="9" name="Title 1"/>
          <p:cNvSpPr>
            <a:spLocks noGrp="1"/>
          </p:cNvSpPr>
          <p:nvPr>
            <p:ph type="ctrTitle" hasCustomPrompt="1"/>
          </p:nvPr>
        </p:nvSpPr>
        <p:spPr>
          <a:xfrm>
            <a:off x="685800" y="501947"/>
            <a:ext cx="7772400" cy="1470025"/>
          </a:xfrm>
        </p:spPr>
        <p:txBody>
          <a:bodyPr>
            <a:normAutofit/>
          </a:bodyPr>
          <a:lstStyle>
            <a:lvl1pPr>
              <a:defRPr sz="1800" b="1" cap="all">
                <a:solidFill>
                  <a:srgbClr val="FFCC00"/>
                </a:solidFill>
                <a:latin typeface="Myriad Pro" pitchFamily="34" charset="0"/>
                <a:cs typeface="Myriad Pro" pitchFamily="34" charset="0"/>
              </a:defRPr>
            </a:lvl1pPr>
          </a:lstStyle>
          <a:p>
            <a:r>
              <a:rPr lang="en-US"/>
              <a:t>CLICK TO EDIT DEPARTMENT NAME HERE</a:t>
            </a:r>
          </a:p>
        </p:txBody>
      </p:sp>
      <p:sp>
        <p:nvSpPr>
          <p:cNvPr id="20" name="Text Placeholder 18"/>
          <p:cNvSpPr>
            <a:spLocks noGrp="1"/>
          </p:cNvSpPr>
          <p:nvPr>
            <p:ph type="body" sz="quarter" idx="10" hasCustomPrompt="1"/>
          </p:nvPr>
        </p:nvSpPr>
        <p:spPr>
          <a:xfrm>
            <a:off x="1371600" y="2468052"/>
            <a:ext cx="6400800" cy="860453"/>
          </a:xfrm>
        </p:spPr>
        <p:txBody>
          <a:bodyPr>
            <a:normAutofit/>
          </a:bodyPr>
          <a:lstStyle>
            <a:lvl1pPr marL="0" indent="0" algn="ctr">
              <a:buNone/>
              <a:defRPr sz="5400" b="1" cap="all" baseline="0">
                <a:solidFill>
                  <a:srgbClr val="FFFFFF"/>
                </a:solidFill>
                <a:latin typeface="Myriad Pro" pitchFamily="34" charset="0"/>
                <a:cs typeface="Myriad Pro" pitchFamily="34" charset="0"/>
              </a:defRPr>
            </a:lvl1pPr>
          </a:lstStyle>
          <a:p>
            <a:pPr lvl="0"/>
            <a:r>
              <a:rPr lang="en-US"/>
              <a:t>TITLE GOES HERE</a:t>
            </a:r>
          </a:p>
        </p:txBody>
      </p:sp>
      <p:pic>
        <p:nvPicPr>
          <p:cNvPr id="6" name="Picture 6" descr="LUC_reversed_color_notag.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1775" y="5105400"/>
            <a:ext cx="10604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24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0845" y="2912970"/>
            <a:ext cx="797238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eaLnBrk="1" hangingPunct="1"/>
            <a:r>
              <a:rPr lang="en-US" sz="3000">
                <a:cs typeface="Arial" charset="0"/>
              </a:rPr>
              <a:t>Chapter or point No. 1</a:t>
            </a:r>
          </a:p>
          <a:p>
            <a:pPr eaLnBrk="1" hangingPunct="1"/>
            <a:r>
              <a:rPr lang="en-US" sz="3000">
                <a:cs typeface="Arial" charset="0"/>
              </a:rPr>
              <a:t>Chapter or point No. 2</a:t>
            </a:r>
          </a:p>
          <a:p>
            <a:pPr eaLnBrk="1" hangingPunct="1"/>
            <a:r>
              <a:rPr lang="en-US" sz="3000">
                <a:cs typeface="Arial" charset="0"/>
              </a:rPr>
              <a:t>Chapter or point No. 3</a:t>
            </a:r>
          </a:p>
        </p:txBody>
      </p:sp>
      <p:pic>
        <p:nvPicPr>
          <p:cNvPr id="7" name="Picture 6"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86512"/>
          </a:xfrm>
          <a:prstGeom prst="rect">
            <a:avLst/>
          </a:prstGeom>
        </p:spPr>
      </p:pic>
      <p:sp>
        <p:nvSpPr>
          <p:cNvPr id="9" name="Title 1"/>
          <p:cNvSpPr>
            <a:spLocks noGrp="1"/>
          </p:cNvSpPr>
          <p:nvPr>
            <p:ph type="title" hasCustomPrompt="1"/>
          </p:nvPr>
        </p:nvSpPr>
        <p:spPr>
          <a:xfrm>
            <a:off x="610846" y="1769970"/>
            <a:ext cx="7972378"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a:t>Overview/summary</a:t>
            </a:r>
          </a:p>
        </p:txBody>
      </p:sp>
      <p:sp>
        <p:nvSpPr>
          <p:cNvPr id="6" name="Text Placeholder 21"/>
          <p:cNvSpPr>
            <a:spLocks noGrp="1"/>
          </p:cNvSpPr>
          <p:nvPr>
            <p:ph type="body" sz="quarter" idx="13" hasCustomPrompt="1"/>
          </p:nvPr>
        </p:nvSpPr>
        <p:spPr>
          <a:xfrm>
            <a:off x="533400" y="6411503"/>
            <a:ext cx="3932237"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a:solidFill>
                  <a:srgbClr val="7F7F7F"/>
                </a:solidFill>
              </a:rPr>
              <a:t>Type LOYOLA UNIVERSITY CHICAGO, if needed</a:t>
            </a:r>
          </a:p>
        </p:txBody>
      </p:sp>
    </p:spTree>
    <p:extLst>
      <p:ext uri="{BB962C8B-B14F-4D97-AF65-F5344CB8AC3E}">
        <p14:creationId xmlns:p14="http://schemas.microsoft.com/office/powerpoint/2010/main" val="194837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and Imag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2667000"/>
            <a:ext cx="914400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722313" y="3321284"/>
            <a:ext cx="7772400"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a:t>Headline goes here</a:t>
            </a:r>
          </a:p>
        </p:txBody>
      </p:sp>
      <p:sp>
        <p:nvSpPr>
          <p:cNvPr id="3" name="Text Placeholder 2"/>
          <p:cNvSpPr>
            <a:spLocks noGrp="1"/>
          </p:cNvSpPr>
          <p:nvPr>
            <p:ph type="body" idx="1" hasCustomPrompt="1"/>
          </p:nvPr>
        </p:nvSpPr>
        <p:spPr>
          <a:xfrm>
            <a:off x="722313" y="2826668"/>
            <a:ext cx="7772400"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Chapter 1</a:t>
            </a:r>
          </a:p>
        </p:txBody>
      </p:sp>
      <p:sp>
        <p:nvSpPr>
          <p:cNvPr id="14" name="Footer Placeholder 4"/>
          <p:cNvSpPr>
            <a:spLocks noGrp="1"/>
          </p:cNvSpPr>
          <p:nvPr>
            <p:ph type="ftr" sz="quarter" idx="11"/>
          </p:nvPr>
        </p:nvSpPr>
        <p:spPr>
          <a:xfrm>
            <a:off x="761999" y="5072529"/>
            <a:ext cx="7732713" cy="365125"/>
          </a:xfrm>
        </p:spPr>
        <p:txBody>
          <a:bodyPr lIns="0" tIns="137160" bIns="0"/>
          <a:lstStyle>
            <a:lvl1pPr>
              <a:defRPr sz="1600">
                <a:latin typeface="Myriad Pro" pitchFamily="34" charset="0"/>
                <a:cs typeface="Myriad Pro" pitchFamily="34" charset="0"/>
              </a:defRPr>
            </a:lvl1pPr>
          </a:lstStyle>
          <a:p>
            <a:pPr algn="l"/>
            <a:r>
              <a:rPr lang="en-US" i="1">
                <a:solidFill>
                  <a:srgbClr val="999999"/>
                </a:solidFill>
              </a:rPr>
              <a:t>NOTE: Option1 for chapter slide—over a full-bleed image</a:t>
            </a:r>
          </a:p>
          <a:p>
            <a:endParaRPr lang="en-US"/>
          </a:p>
        </p:txBody>
      </p:sp>
      <p:sp>
        <p:nvSpPr>
          <p:cNvPr id="20" name="Text Placeholder 16"/>
          <p:cNvSpPr>
            <a:spLocks noGrp="1"/>
          </p:cNvSpPr>
          <p:nvPr>
            <p:ph type="body" sz="quarter" idx="12" hasCustomPrompt="1"/>
          </p:nvPr>
        </p:nvSpPr>
        <p:spPr>
          <a:xfrm>
            <a:off x="722313" y="3984112"/>
            <a:ext cx="7772400"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a:t>Support headline goes here, if desired</a:t>
            </a:r>
          </a:p>
        </p:txBody>
      </p:sp>
    </p:spTree>
    <p:extLst>
      <p:ext uri="{BB962C8B-B14F-4D97-AF65-F5344CB8AC3E}">
        <p14:creationId xmlns:p14="http://schemas.microsoft.com/office/powerpoint/2010/main" val="406268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and Text only">
    <p:spTree>
      <p:nvGrpSpPr>
        <p:cNvPr id="1" name=""/>
        <p:cNvGrpSpPr/>
        <p:nvPr/>
      </p:nvGrpSpPr>
      <p:grpSpPr>
        <a:xfrm>
          <a:off x="0" y="0"/>
          <a:ext cx="0" cy="0"/>
          <a:chOff x="0" y="0"/>
          <a:chExt cx="0" cy="0"/>
        </a:xfrm>
      </p:grpSpPr>
      <p:pic>
        <p:nvPicPr>
          <p:cNvPr id="8"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533400" y="459350"/>
            <a:ext cx="8074152"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idx="1" hasCustomPrompt="1"/>
          </p:nvPr>
        </p:nvSpPr>
        <p:spPr>
          <a:xfrm>
            <a:off x="1239343" y="2335052"/>
            <a:ext cx="6647389"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Chapter 1</a:t>
            </a:r>
          </a:p>
        </p:txBody>
      </p:sp>
      <p:sp>
        <p:nvSpPr>
          <p:cNvPr id="16" name="Title 1"/>
          <p:cNvSpPr>
            <a:spLocks noGrp="1"/>
          </p:cNvSpPr>
          <p:nvPr>
            <p:ph type="title" hasCustomPrompt="1"/>
          </p:nvPr>
        </p:nvSpPr>
        <p:spPr>
          <a:xfrm>
            <a:off x="1239343" y="2973056"/>
            <a:ext cx="6647389"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a:t>Headline goes here</a:t>
            </a:r>
          </a:p>
        </p:txBody>
      </p:sp>
      <p:sp>
        <p:nvSpPr>
          <p:cNvPr id="18" name="Text Placeholder 16"/>
          <p:cNvSpPr>
            <a:spLocks noGrp="1"/>
          </p:cNvSpPr>
          <p:nvPr>
            <p:ph type="body" sz="quarter" idx="12" hasCustomPrompt="1"/>
          </p:nvPr>
        </p:nvSpPr>
        <p:spPr>
          <a:xfrm>
            <a:off x="1239343" y="3676852"/>
            <a:ext cx="6647389"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a:t>Support headline goes here, if desired</a:t>
            </a:r>
          </a:p>
        </p:txBody>
      </p:sp>
      <p:sp>
        <p:nvSpPr>
          <p:cNvPr id="20" name="Footer Placeholder 4"/>
          <p:cNvSpPr>
            <a:spLocks noGrp="1"/>
          </p:cNvSpPr>
          <p:nvPr>
            <p:ph type="ftr" sz="quarter" idx="11"/>
          </p:nvPr>
        </p:nvSpPr>
        <p:spPr>
          <a:xfrm>
            <a:off x="1270072" y="5267127"/>
            <a:ext cx="6647389" cy="365125"/>
          </a:xfrm>
        </p:spPr>
        <p:txBody>
          <a:bodyPr lIns="0" tIns="137160" bIns="0"/>
          <a:lstStyle>
            <a:lvl1pPr algn="l" eaLnBrk="1" hangingPunct="1">
              <a:defRPr sz="1600">
                <a:latin typeface="Myriad Pro" pitchFamily="34" charset="0"/>
                <a:cs typeface="Myriad Pro" pitchFamily="34" charset="0"/>
              </a:defRPr>
            </a:lvl1pPr>
          </a:lstStyle>
          <a:p>
            <a:r>
              <a:rPr lang="en-US" i="1">
                <a:solidFill>
                  <a:srgbClr val="999999"/>
                </a:solidFill>
              </a:rPr>
              <a:t>NOTE: Option2 for chapter slide—text only</a:t>
            </a:r>
          </a:p>
          <a:p>
            <a:endParaRPr lang="en-US"/>
          </a:p>
        </p:txBody>
      </p:sp>
      <p:sp>
        <p:nvSpPr>
          <p:cNvPr id="9" name="Text Placeholder 21"/>
          <p:cNvSpPr>
            <a:spLocks noGrp="1"/>
          </p:cNvSpPr>
          <p:nvPr>
            <p:ph type="body" sz="quarter" idx="13" hasCustomPrompt="1"/>
          </p:nvPr>
        </p:nvSpPr>
        <p:spPr>
          <a:xfrm>
            <a:off x="533400" y="6411503"/>
            <a:ext cx="3932237"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a:solidFill>
                  <a:srgbClr val="7F7F7F"/>
                </a:solidFill>
              </a:rPr>
              <a:t>Type LOYOLA UNIVERSITY CHICAGO, if needed</a:t>
            </a:r>
          </a:p>
        </p:txBody>
      </p:sp>
    </p:spTree>
    <p:extLst>
      <p:ext uri="{BB962C8B-B14F-4D97-AF65-F5344CB8AC3E}">
        <p14:creationId xmlns:p14="http://schemas.microsoft.com/office/powerpoint/2010/main" val="233251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86512"/>
          </a:xfrm>
          <a:prstGeom prst="rect">
            <a:avLst/>
          </a:prstGeom>
        </p:spPr>
      </p:pic>
      <p:sp>
        <p:nvSpPr>
          <p:cNvPr id="15" name="Text Placeholder 14"/>
          <p:cNvSpPr>
            <a:spLocks noGrp="1"/>
          </p:cNvSpPr>
          <p:nvPr>
            <p:ph type="body" sz="quarter" idx="10" hasCustomPrompt="1"/>
          </p:nvPr>
        </p:nvSpPr>
        <p:spPr>
          <a:xfrm>
            <a:off x="611188" y="1586990"/>
            <a:ext cx="7972036" cy="317940"/>
          </a:xfrm>
        </p:spPr>
        <p:txBody>
          <a:bodyPr>
            <a:normAutofit/>
          </a:bodyPr>
          <a:lstStyle>
            <a:lvl1pPr marL="0" indent="0">
              <a:buNone/>
              <a:defRPr sz="1600" b="1" i="0" cap="all" baseline="0">
                <a:latin typeface="Myriad Pro" pitchFamily="34" charset="0"/>
                <a:cs typeface="Myriad Pro" pitchFamily="34" charset="0"/>
              </a:defRPr>
            </a:lvl1pPr>
          </a:lstStyle>
          <a:p>
            <a:pPr lvl="0"/>
            <a:r>
              <a:rPr lang="en-US"/>
              <a:t>Label goes here, if needed</a:t>
            </a:r>
          </a:p>
        </p:txBody>
      </p:sp>
      <p:sp>
        <p:nvSpPr>
          <p:cNvPr id="20" name="Text Placeholder 17"/>
          <p:cNvSpPr>
            <a:spLocks noGrp="1"/>
          </p:cNvSpPr>
          <p:nvPr>
            <p:ph type="body" sz="quarter" idx="11" hasCustomPrompt="1"/>
          </p:nvPr>
        </p:nvSpPr>
        <p:spPr>
          <a:xfrm>
            <a:off x="611188" y="2826722"/>
            <a:ext cx="7972036" cy="849312"/>
          </a:xfrm>
        </p:spPr>
        <p:txBody>
          <a:bodyPr>
            <a:normAutofit/>
          </a:bodyPr>
          <a:lstStyle>
            <a:lvl1pPr marL="0" indent="0">
              <a:buNone/>
              <a:defRPr sz="3000" baseline="0">
                <a:latin typeface="Myriad Pro" pitchFamily="34" charset="0"/>
                <a:cs typeface="Myriad Pro" pitchFamily="34" charset="0"/>
              </a:defRPr>
            </a:lvl1pPr>
          </a:lstStyle>
          <a:p>
            <a:pPr lvl="0"/>
            <a:r>
              <a:rPr lang="en-US"/>
              <a:t>Type sample goes here</a:t>
            </a:r>
          </a:p>
        </p:txBody>
      </p:sp>
      <p:sp>
        <p:nvSpPr>
          <p:cNvPr id="24" name="Title 1"/>
          <p:cNvSpPr>
            <a:spLocks noGrp="1"/>
          </p:cNvSpPr>
          <p:nvPr>
            <p:ph type="title" hasCustomPrompt="1"/>
          </p:nvPr>
        </p:nvSpPr>
        <p:spPr>
          <a:xfrm>
            <a:off x="610845" y="1914072"/>
            <a:ext cx="7972379" cy="883924"/>
          </a:xfrm>
        </p:spPr>
        <p:txBody>
          <a:bodyPr tIns="0" bIns="0">
            <a:normAutofit/>
          </a:bodyPr>
          <a:lstStyle>
            <a:lvl1pPr algn="l">
              <a:defRPr sz="3600" b="1" cap="all">
                <a:solidFill>
                  <a:srgbClr val="800000"/>
                </a:solidFill>
                <a:latin typeface="Myriad Pro" pitchFamily="34" charset="0"/>
                <a:cs typeface="Myriad Pro" pitchFamily="34" charset="0"/>
              </a:defRPr>
            </a:lvl1pPr>
          </a:lstStyle>
          <a:p>
            <a:r>
              <a:rPr lang="en-US"/>
              <a:t>Headline/sample</a:t>
            </a:r>
          </a:p>
        </p:txBody>
      </p:sp>
      <p:sp>
        <p:nvSpPr>
          <p:cNvPr id="26" name="Text Placeholder 21"/>
          <p:cNvSpPr>
            <a:spLocks noGrp="1"/>
          </p:cNvSpPr>
          <p:nvPr>
            <p:ph type="body" sz="quarter" idx="12" hasCustomPrompt="1"/>
          </p:nvPr>
        </p:nvSpPr>
        <p:spPr>
          <a:xfrm>
            <a:off x="611188" y="4182272"/>
            <a:ext cx="7972036" cy="507197"/>
          </a:xfrm>
        </p:spPr>
        <p:txBody>
          <a:bodyPr>
            <a:normAutofit/>
          </a:bodyPr>
          <a:lstStyle>
            <a:lvl1pPr marL="0" indent="0">
              <a:buNone/>
              <a:defRPr sz="2000" b="0" i="1" baseline="0">
                <a:latin typeface="Myriad Pro" pitchFamily="34" charset="0"/>
                <a:cs typeface="Myriad Pro" pitchFamily="34" charset="0"/>
              </a:defRPr>
            </a:lvl1pPr>
          </a:lstStyle>
          <a:p>
            <a:pPr lvl="0"/>
            <a:r>
              <a:rPr lang="en-US"/>
              <a:t>Secondary type sample (chart, caption, etc.)</a:t>
            </a:r>
          </a:p>
        </p:txBody>
      </p:sp>
      <p:sp>
        <p:nvSpPr>
          <p:cNvPr id="8" name="Text Placeholder 21"/>
          <p:cNvSpPr>
            <a:spLocks noGrp="1"/>
          </p:cNvSpPr>
          <p:nvPr>
            <p:ph type="body" sz="quarter" idx="13" hasCustomPrompt="1"/>
          </p:nvPr>
        </p:nvSpPr>
        <p:spPr>
          <a:xfrm>
            <a:off x="533400" y="6411503"/>
            <a:ext cx="3932237"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a:solidFill>
                  <a:srgbClr val="7F7F7F"/>
                </a:solidFill>
              </a:rPr>
              <a:t>Type LOYOLA UNIVERSITY CHICAGO, if needed</a:t>
            </a:r>
          </a:p>
        </p:txBody>
      </p:sp>
    </p:spTree>
    <p:extLst>
      <p:ext uri="{BB962C8B-B14F-4D97-AF65-F5344CB8AC3E}">
        <p14:creationId xmlns:p14="http://schemas.microsoft.com/office/powerpoint/2010/main" val="325401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UC_vertical_reverse_color_forPP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61753" y="3810000"/>
            <a:ext cx="3620495" cy="263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43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50" b="1" i="0">
                <a:solidFill>
                  <a:srgbClr val="80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669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28651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72181" y="1359402"/>
            <a:ext cx="78581" cy="78581"/>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140730" y="1296150"/>
            <a:ext cx="7022877" cy="227558"/>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140134" y="1609731"/>
            <a:ext cx="5134387" cy="218628"/>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772181" y="1969002"/>
            <a:ext cx="78581" cy="78581"/>
          </a:xfrm>
          <a:prstGeom prst="rect">
            <a:avLst/>
          </a:prstGeom>
          <a:blipFill>
            <a:blip r:embed="rId3" cstate="print"/>
            <a:stretch>
              <a:fillRect/>
            </a:stretch>
          </a:blipFill>
        </p:spPr>
        <p:txBody>
          <a:bodyPr wrap="square" lIns="0" tIns="0" rIns="0" bIns="0" rtlCol="0"/>
          <a:lstStyle/>
          <a:p>
            <a:endParaRPr/>
          </a:p>
        </p:txBody>
      </p:sp>
      <p:sp>
        <p:nvSpPr>
          <p:cNvPr id="21" name="bk object 21"/>
          <p:cNvSpPr/>
          <p:nvPr/>
        </p:nvSpPr>
        <p:spPr>
          <a:xfrm>
            <a:off x="1140730" y="1914531"/>
            <a:ext cx="3322792" cy="175914"/>
          </a:xfrm>
          <a:prstGeom prst="rect">
            <a:avLst/>
          </a:prstGeom>
          <a:blipFill>
            <a:blip r:embed="rId6" cstate="print"/>
            <a:stretch>
              <a:fillRect/>
            </a:stretch>
          </a:blipFill>
        </p:spPr>
        <p:txBody>
          <a:bodyPr wrap="square" lIns="0" tIns="0" rIns="0" bIns="0" rtlCol="0"/>
          <a:lstStyle/>
          <a:p>
            <a:endParaRPr/>
          </a:p>
        </p:txBody>
      </p:sp>
      <p:sp>
        <p:nvSpPr>
          <p:cNvPr id="22" name="bk object 22"/>
          <p:cNvSpPr/>
          <p:nvPr/>
        </p:nvSpPr>
        <p:spPr>
          <a:xfrm>
            <a:off x="1178829" y="2301137"/>
            <a:ext cx="128905" cy="18415"/>
          </a:xfrm>
          <a:custGeom>
            <a:avLst/>
            <a:gdLst/>
            <a:ahLst/>
            <a:cxnLst/>
            <a:rect l="l" t="t" r="r" b="b"/>
            <a:pathLst>
              <a:path w="128905" h="18414">
                <a:moveTo>
                  <a:pt x="125263" y="17859"/>
                </a:moveTo>
                <a:lnTo>
                  <a:pt x="2976" y="17859"/>
                </a:lnTo>
                <a:lnTo>
                  <a:pt x="1885" y="17164"/>
                </a:lnTo>
                <a:lnTo>
                  <a:pt x="1190" y="15775"/>
                </a:lnTo>
                <a:lnTo>
                  <a:pt x="396" y="14287"/>
                </a:lnTo>
                <a:lnTo>
                  <a:pt x="0" y="12005"/>
                </a:lnTo>
                <a:lnTo>
                  <a:pt x="0" y="5853"/>
                </a:lnTo>
                <a:lnTo>
                  <a:pt x="396" y="3621"/>
                </a:lnTo>
                <a:lnTo>
                  <a:pt x="1190" y="2232"/>
                </a:lnTo>
                <a:lnTo>
                  <a:pt x="1885" y="744"/>
                </a:lnTo>
                <a:lnTo>
                  <a:pt x="2976" y="0"/>
                </a:lnTo>
                <a:lnTo>
                  <a:pt x="124469" y="0"/>
                </a:lnTo>
                <a:lnTo>
                  <a:pt x="125164" y="198"/>
                </a:lnTo>
                <a:lnTo>
                  <a:pt x="125759" y="595"/>
                </a:lnTo>
                <a:lnTo>
                  <a:pt x="126355" y="892"/>
                </a:lnTo>
                <a:lnTo>
                  <a:pt x="128438" y="12005"/>
                </a:lnTo>
                <a:lnTo>
                  <a:pt x="128041" y="14287"/>
                </a:lnTo>
                <a:lnTo>
                  <a:pt x="127248" y="15775"/>
                </a:lnTo>
                <a:lnTo>
                  <a:pt x="126454" y="17164"/>
                </a:lnTo>
                <a:lnTo>
                  <a:pt x="125263" y="17859"/>
                </a:lnTo>
                <a:close/>
              </a:path>
            </a:pathLst>
          </a:custGeom>
          <a:solidFill>
            <a:srgbClr val="000000"/>
          </a:solidFill>
        </p:spPr>
        <p:txBody>
          <a:bodyPr wrap="square" lIns="0" tIns="0" rIns="0" bIns="0" rtlCol="0"/>
          <a:lstStyle/>
          <a:p>
            <a:endParaRPr/>
          </a:p>
        </p:txBody>
      </p:sp>
      <p:sp>
        <p:nvSpPr>
          <p:cNvPr id="23" name="bk object 23"/>
          <p:cNvSpPr/>
          <p:nvPr/>
        </p:nvSpPr>
        <p:spPr>
          <a:xfrm>
            <a:off x="1422117" y="2206631"/>
            <a:ext cx="5216038" cy="218777"/>
          </a:xfrm>
          <a:prstGeom prst="rect">
            <a:avLst/>
          </a:prstGeom>
          <a:blipFill>
            <a:blip r:embed="rId7" cstate="print"/>
            <a:stretch>
              <a:fillRect/>
            </a:stretch>
          </a:blipFill>
        </p:spPr>
        <p:txBody>
          <a:bodyPr wrap="square" lIns="0" tIns="0" rIns="0" bIns="0" rtlCol="0"/>
          <a:lstStyle/>
          <a:p>
            <a:endParaRPr/>
          </a:p>
        </p:txBody>
      </p:sp>
      <p:sp>
        <p:nvSpPr>
          <p:cNvPr id="24" name="bk object 24"/>
          <p:cNvSpPr/>
          <p:nvPr/>
        </p:nvSpPr>
        <p:spPr>
          <a:xfrm>
            <a:off x="1178829" y="2586887"/>
            <a:ext cx="128905" cy="18415"/>
          </a:xfrm>
          <a:custGeom>
            <a:avLst/>
            <a:gdLst/>
            <a:ahLst/>
            <a:cxnLst/>
            <a:rect l="l" t="t" r="r" b="b"/>
            <a:pathLst>
              <a:path w="128905" h="18414">
                <a:moveTo>
                  <a:pt x="125263" y="17859"/>
                </a:moveTo>
                <a:lnTo>
                  <a:pt x="2976" y="17859"/>
                </a:lnTo>
                <a:lnTo>
                  <a:pt x="1885" y="17164"/>
                </a:lnTo>
                <a:lnTo>
                  <a:pt x="1190" y="15775"/>
                </a:lnTo>
                <a:lnTo>
                  <a:pt x="396" y="14287"/>
                </a:lnTo>
                <a:lnTo>
                  <a:pt x="0" y="12005"/>
                </a:lnTo>
                <a:lnTo>
                  <a:pt x="0" y="5853"/>
                </a:lnTo>
                <a:lnTo>
                  <a:pt x="396" y="3621"/>
                </a:lnTo>
                <a:lnTo>
                  <a:pt x="1190" y="2232"/>
                </a:lnTo>
                <a:lnTo>
                  <a:pt x="1885" y="744"/>
                </a:lnTo>
                <a:lnTo>
                  <a:pt x="2976" y="0"/>
                </a:lnTo>
                <a:lnTo>
                  <a:pt x="124469" y="0"/>
                </a:lnTo>
                <a:lnTo>
                  <a:pt x="125164" y="198"/>
                </a:lnTo>
                <a:lnTo>
                  <a:pt x="125759" y="595"/>
                </a:lnTo>
                <a:lnTo>
                  <a:pt x="126355" y="892"/>
                </a:lnTo>
                <a:lnTo>
                  <a:pt x="128438" y="12005"/>
                </a:lnTo>
                <a:lnTo>
                  <a:pt x="128041" y="14287"/>
                </a:lnTo>
                <a:lnTo>
                  <a:pt x="127248" y="15775"/>
                </a:lnTo>
                <a:lnTo>
                  <a:pt x="126454" y="17164"/>
                </a:lnTo>
                <a:lnTo>
                  <a:pt x="125263" y="17859"/>
                </a:lnTo>
                <a:close/>
              </a:path>
            </a:pathLst>
          </a:custGeom>
          <a:solidFill>
            <a:srgbClr val="000000"/>
          </a:solidFill>
        </p:spPr>
        <p:txBody>
          <a:bodyPr wrap="square" lIns="0" tIns="0" rIns="0" bIns="0" rtlCol="0"/>
          <a:lstStyle/>
          <a:p>
            <a:endParaRPr/>
          </a:p>
        </p:txBody>
      </p:sp>
      <p:sp>
        <p:nvSpPr>
          <p:cNvPr id="25" name="bk object 25"/>
          <p:cNvSpPr/>
          <p:nvPr/>
        </p:nvSpPr>
        <p:spPr>
          <a:xfrm>
            <a:off x="1435707" y="2504734"/>
            <a:ext cx="948668" cy="206424"/>
          </a:xfrm>
          <a:prstGeom prst="rect">
            <a:avLst/>
          </a:prstGeom>
          <a:blipFill>
            <a:blip r:embed="rId8" cstate="print"/>
            <a:stretch>
              <a:fillRect/>
            </a:stretch>
          </a:blipFill>
        </p:spPr>
        <p:txBody>
          <a:bodyPr wrap="square" lIns="0" tIns="0" rIns="0" bIns="0" rtlCol="0"/>
          <a:lstStyle/>
          <a:p>
            <a:endParaRPr/>
          </a:p>
        </p:txBody>
      </p:sp>
      <p:sp>
        <p:nvSpPr>
          <p:cNvPr id="26" name="bk object 26"/>
          <p:cNvSpPr/>
          <p:nvPr/>
        </p:nvSpPr>
        <p:spPr>
          <a:xfrm>
            <a:off x="1635781" y="2832602"/>
            <a:ext cx="78581" cy="78581"/>
          </a:xfrm>
          <a:prstGeom prst="rect">
            <a:avLst/>
          </a:prstGeom>
          <a:blipFill>
            <a:blip r:embed="rId9" cstate="print"/>
            <a:stretch>
              <a:fillRect/>
            </a:stretch>
          </a:blipFill>
        </p:spPr>
        <p:txBody>
          <a:bodyPr wrap="square" lIns="0" tIns="0" rIns="0" bIns="0" rtlCol="0"/>
          <a:lstStyle/>
          <a:p>
            <a:endParaRPr/>
          </a:p>
        </p:txBody>
      </p:sp>
      <p:sp>
        <p:nvSpPr>
          <p:cNvPr id="27" name="bk object 27"/>
          <p:cNvSpPr/>
          <p:nvPr/>
        </p:nvSpPr>
        <p:spPr>
          <a:xfrm>
            <a:off x="1835757" y="2779024"/>
            <a:ext cx="2932143" cy="217884"/>
          </a:xfrm>
          <a:prstGeom prst="rect">
            <a:avLst/>
          </a:prstGeom>
          <a:blipFill>
            <a:blip r:embed="rId10" cstate="print"/>
            <a:stretch>
              <a:fillRect/>
            </a:stretch>
          </a:blipFill>
        </p:spPr>
        <p:txBody>
          <a:bodyPr wrap="square" lIns="0" tIns="0" rIns="0" bIns="0" rtlCol="0"/>
          <a:lstStyle/>
          <a:p>
            <a:endParaRPr/>
          </a:p>
        </p:txBody>
      </p:sp>
      <p:sp>
        <p:nvSpPr>
          <p:cNvPr id="28" name="bk object 28"/>
          <p:cNvSpPr/>
          <p:nvPr/>
        </p:nvSpPr>
        <p:spPr>
          <a:xfrm>
            <a:off x="1635781" y="3118352"/>
            <a:ext cx="78581" cy="78581"/>
          </a:xfrm>
          <a:prstGeom prst="rect">
            <a:avLst/>
          </a:prstGeom>
          <a:blipFill>
            <a:blip r:embed="rId9" cstate="print"/>
            <a:stretch>
              <a:fillRect/>
            </a:stretch>
          </a:blipFill>
        </p:spPr>
        <p:txBody>
          <a:bodyPr wrap="square" lIns="0" tIns="0" rIns="0" bIns="0" rtlCol="0"/>
          <a:lstStyle/>
          <a:p>
            <a:endParaRPr/>
          </a:p>
        </p:txBody>
      </p:sp>
      <p:sp>
        <p:nvSpPr>
          <p:cNvPr id="29" name="bk object 29"/>
          <p:cNvSpPr/>
          <p:nvPr/>
        </p:nvSpPr>
        <p:spPr>
          <a:xfrm>
            <a:off x="1835757" y="3063881"/>
            <a:ext cx="2830995" cy="218777"/>
          </a:xfrm>
          <a:prstGeom prst="rect">
            <a:avLst/>
          </a:prstGeom>
          <a:blipFill>
            <a:blip r:embed="rId11" cstate="print"/>
            <a:stretch>
              <a:fillRect/>
            </a:stretch>
          </a:blipFill>
        </p:spPr>
        <p:txBody>
          <a:bodyPr wrap="square" lIns="0" tIns="0" rIns="0" bIns="0" rtlCol="0"/>
          <a:lstStyle/>
          <a:p>
            <a:endParaRPr/>
          </a:p>
        </p:txBody>
      </p:sp>
      <p:sp>
        <p:nvSpPr>
          <p:cNvPr id="30" name="bk object 30"/>
          <p:cNvSpPr/>
          <p:nvPr/>
        </p:nvSpPr>
        <p:spPr>
          <a:xfrm>
            <a:off x="1635781" y="3404102"/>
            <a:ext cx="78581" cy="78581"/>
          </a:xfrm>
          <a:prstGeom prst="rect">
            <a:avLst/>
          </a:prstGeom>
          <a:blipFill>
            <a:blip r:embed="rId9" cstate="print"/>
            <a:stretch>
              <a:fillRect/>
            </a:stretch>
          </a:blipFill>
        </p:spPr>
        <p:txBody>
          <a:bodyPr wrap="square" lIns="0" tIns="0" rIns="0" bIns="0" rtlCol="0"/>
          <a:lstStyle/>
          <a:p>
            <a:endParaRPr/>
          </a:p>
        </p:txBody>
      </p:sp>
      <p:sp>
        <p:nvSpPr>
          <p:cNvPr id="31" name="bk object 31"/>
          <p:cNvSpPr/>
          <p:nvPr/>
        </p:nvSpPr>
        <p:spPr>
          <a:xfrm>
            <a:off x="1835757" y="3340850"/>
            <a:ext cx="3058241" cy="227558"/>
          </a:xfrm>
          <a:prstGeom prst="rect">
            <a:avLst/>
          </a:prstGeom>
          <a:blipFill>
            <a:blip r:embed="rId12" cstate="print"/>
            <a:stretch>
              <a:fillRect/>
            </a:stretch>
          </a:blipFill>
        </p:spPr>
        <p:txBody>
          <a:bodyPr wrap="square" lIns="0" tIns="0" rIns="0" bIns="0" rtlCol="0"/>
          <a:lstStyle/>
          <a:p>
            <a:endParaRPr/>
          </a:p>
        </p:txBody>
      </p:sp>
      <p:sp>
        <p:nvSpPr>
          <p:cNvPr id="32" name="bk object 32"/>
          <p:cNvSpPr/>
          <p:nvPr/>
        </p:nvSpPr>
        <p:spPr>
          <a:xfrm>
            <a:off x="1635781" y="3689852"/>
            <a:ext cx="78581" cy="78581"/>
          </a:xfrm>
          <a:prstGeom prst="rect">
            <a:avLst/>
          </a:prstGeom>
          <a:blipFill>
            <a:blip r:embed="rId9" cstate="print"/>
            <a:stretch>
              <a:fillRect/>
            </a:stretch>
          </a:blipFill>
        </p:spPr>
        <p:txBody>
          <a:bodyPr wrap="square" lIns="0" tIns="0" rIns="0" bIns="0" rtlCol="0"/>
          <a:lstStyle/>
          <a:p>
            <a:endParaRPr/>
          </a:p>
        </p:txBody>
      </p:sp>
      <p:sp>
        <p:nvSpPr>
          <p:cNvPr id="33" name="bk object 33"/>
          <p:cNvSpPr/>
          <p:nvPr/>
        </p:nvSpPr>
        <p:spPr>
          <a:xfrm>
            <a:off x="1833376" y="3633000"/>
            <a:ext cx="5736398" cy="462458"/>
          </a:xfrm>
          <a:prstGeom prst="rect">
            <a:avLst/>
          </a:prstGeom>
          <a:blipFill>
            <a:blip r:embed="rId13" cstate="print"/>
            <a:stretch>
              <a:fillRect/>
            </a:stretch>
          </a:blipFill>
        </p:spPr>
        <p:txBody>
          <a:bodyPr wrap="square" lIns="0" tIns="0" rIns="0" bIns="0" rtlCol="0"/>
          <a:lstStyle/>
          <a:p>
            <a:endParaRPr/>
          </a:p>
        </p:txBody>
      </p:sp>
      <p:sp>
        <p:nvSpPr>
          <p:cNvPr id="34" name="bk object 34"/>
          <p:cNvSpPr/>
          <p:nvPr/>
        </p:nvSpPr>
        <p:spPr>
          <a:xfrm>
            <a:off x="1178829" y="4263287"/>
            <a:ext cx="128905" cy="18415"/>
          </a:xfrm>
          <a:custGeom>
            <a:avLst/>
            <a:gdLst/>
            <a:ahLst/>
            <a:cxnLst/>
            <a:rect l="l" t="t" r="r" b="b"/>
            <a:pathLst>
              <a:path w="128905" h="18414">
                <a:moveTo>
                  <a:pt x="125263" y="17859"/>
                </a:moveTo>
                <a:lnTo>
                  <a:pt x="2976" y="17859"/>
                </a:lnTo>
                <a:lnTo>
                  <a:pt x="1885" y="17164"/>
                </a:lnTo>
                <a:lnTo>
                  <a:pt x="1190" y="15775"/>
                </a:lnTo>
                <a:lnTo>
                  <a:pt x="396" y="14287"/>
                </a:lnTo>
                <a:lnTo>
                  <a:pt x="0" y="12005"/>
                </a:lnTo>
                <a:lnTo>
                  <a:pt x="0" y="5853"/>
                </a:lnTo>
                <a:lnTo>
                  <a:pt x="396" y="3621"/>
                </a:lnTo>
                <a:lnTo>
                  <a:pt x="1190" y="2232"/>
                </a:lnTo>
                <a:lnTo>
                  <a:pt x="1885" y="743"/>
                </a:lnTo>
                <a:lnTo>
                  <a:pt x="2976" y="0"/>
                </a:lnTo>
                <a:lnTo>
                  <a:pt x="124469" y="0"/>
                </a:lnTo>
                <a:lnTo>
                  <a:pt x="125164" y="198"/>
                </a:lnTo>
                <a:lnTo>
                  <a:pt x="125759" y="595"/>
                </a:lnTo>
                <a:lnTo>
                  <a:pt x="126355" y="892"/>
                </a:lnTo>
                <a:lnTo>
                  <a:pt x="128438" y="12005"/>
                </a:lnTo>
                <a:lnTo>
                  <a:pt x="128041" y="14287"/>
                </a:lnTo>
                <a:lnTo>
                  <a:pt x="127248" y="15775"/>
                </a:lnTo>
                <a:lnTo>
                  <a:pt x="126454" y="17164"/>
                </a:lnTo>
                <a:lnTo>
                  <a:pt x="125263" y="17859"/>
                </a:lnTo>
                <a:close/>
              </a:path>
            </a:pathLst>
          </a:custGeom>
          <a:solidFill>
            <a:srgbClr val="000000"/>
          </a:solidFill>
        </p:spPr>
        <p:txBody>
          <a:bodyPr wrap="square" lIns="0" tIns="0" rIns="0" bIns="0" rtlCol="0"/>
          <a:lstStyle/>
          <a:p>
            <a:endParaRPr/>
          </a:p>
        </p:txBody>
      </p:sp>
      <p:sp>
        <p:nvSpPr>
          <p:cNvPr id="35" name="bk object 35"/>
          <p:cNvSpPr/>
          <p:nvPr/>
        </p:nvSpPr>
        <p:spPr>
          <a:xfrm>
            <a:off x="1435707" y="4166399"/>
            <a:ext cx="6928294" cy="221158"/>
          </a:xfrm>
          <a:prstGeom prst="rect">
            <a:avLst/>
          </a:prstGeom>
          <a:blipFill>
            <a:blip r:embed="rId14" cstate="print"/>
            <a:stretch>
              <a:fillRect/>
            </a:stretch>
          </a:blipFill>
        </p:spPr>
        <p:txBody>
          <a:bodyPr wrap="square" lIns="0" tIns="0" rIns="0" bIns="0" rtlCol="0"/>
          <a:lstStyle/>
          <a:p>
            <a:endParaRPr/>
          </a:p>
        </p:txBody>
      </p:sp>
      <p:sp>
        <p:nvSpPr>
          <p:cNvPr id="36" name="bk object 36"/>
          <p:cNvSpPr/>
          <p:nvPr/>
        </p:nvSpPr>
        <p:spPr>
          <a:xfrm>
            <a:off x="1178829" y="4549037"/>
            <a:ext cx="128905" cy="18415"/>
          </a:xfrm>
          <a:custGeom>
            <a:avLst/>
            <a:gdLst/>
            <a:ahLst/>
            <a:cxnLst/>
            <a:rect l="l" t="t" r="r" b="b"/>
            <a:pathLst>
              <a:path w="128905" h="18414">
                <a:moveTo>
                  <a:pt x="125263" y="17859"/>
                </a:moveTo>
                <a:lnTo>
                  <a:pt x="2976" y="17859"/>
                </a:lnTo>
                <a:lnTo>
                  <a:pt x="1885" y="17164"/>
                </a:lnTo>
                <a:lnTo>
                  <a:pt x="1190" y="15775"/>
                </a:lnTo>
                <a:lnTo>
                  <a:pt x="396" y="14287"/>
                </a:lnTo>
                <a:lnTo>
                  <a:pt x="0" y="12005"/>
                </a:lnTo>
                <a:lnTo>
                  <a:pt x="0" y="5853"/>
                </a:lnTo>
                <a:lnTo>
                  <a:pt x="396" y="3621"/>
                </a:lnTo>
                <a:lnTo>
                  <a:pt x="1190" y="2232"/>
                </a:lnTo>
                <a:lnTo>
                  <a:pt x="1885" y="743"/>
                </a:lnTo>
                <a:lnTo>
                  <a:pt x="2976" y="0"/>
                </a:lnTo>
                <a:lnTo>
                  <a:pt x="124469" y="0"/>
                </a:lnTo>
                <a:lnTo>
                  <a:pt x="125164" y="198"/>
                </a:lnTo>
                <a:lnTo>
                  <a:pt x="125759" y="595"/>
                </a:lnTo>
                <a:lnTo>
                  <a:pt x="126355" y="892"/>
                </a:lnTo>
                <a:lnTo>
                  <a:pt x="128438" y="12005"/>
                </a:lnTo>
                <a:lnTo>
                  <a:pt x="128041" y="14287"/>
                </a:lnTo>
                <a:lnTo>
                  <a:pt x="127248" y="15775"/>
                </a:lnTo>
                <a:lnTo>
                  <a:pt x="126454" y="17164"/>
                </a:lnTo>
                <a:lnTo>
                  <a:pt x="125263" y="17859"/>
                </a:lnTo>
                <a:close/>
              </a:path>
            </a:pathLst>
          </a:custGeom>
          <a:solidFill>
            <a:srgbClr val="000000"/>
          </a:solidFill>
        </p:spPr>
        <p:txBody>
          <a:bodyPr wrap="square" lIns="0" tIns="0" rIns="0" bIns="0" rtlCol="0"/>
          <a:lstStyle/>
          <a:p>
            <a:endParaRPr/>
          </a:p>
        </p:txBody>
      </p:sp>
      <p:sp>
        <p:nvSpPr>
          <p:cNvPr id="37" name="bk object 37"/>
          <p:cNvSpPr/>
          <p:nvPr/>
        </p:nvSpPr>
        <p:spPr>
          <a:xfrm>
            <a:off x="1432730" y="4454531"/>
            <a:ext cx="6800647" cy="459928"/>
          </a:xfrm>
          <a:prstGeom prst="rect">
            <a:avLst/>
          </a:prstGeom>
          <a:blipFill>
            <a:blip r:embed="rId15" cstate="print"/>
            <a:stretch>
              <a:fillRect/>
            </a:stretch>
          </a:blipFill>
        </p:spPr>
        <p:txBody>
          <a:bodyPr wrap="square" lIns="0" tIns="0" rIns="0" bIns="0" rtlCol="0"/>
          <a:lstStyle/>
          <a:p>
            <a:endParaRPr/>
          </a:p>
        </p:txBody>
      </p:sp>
      <p:sp>
        <p:nvSpPr>
          <p:cNvPr id="38" name="bk object 38"/>
          <p:cNvSpPr/>
          <p:nvPr/>
        </p:nvSpPr>
        <p:spPr>
          <a:xfrm>
            <a:off x="1178829" y="5082437"/>
            <a:ext cx="128905" cy="18415"/>
          </a:xfrm>
          <a:custGeom>
            <a:avLst/>
            <a:gdLst/>
            <a:ahLst/>
            <a:cxnLst/>
            <a:rect l="l" t="t" r="r" b="b"/>
            <a:pathLst>
              <a:path w="128905" h="18414">
                <a:moveTo>
                  <a:pt x="125263" y="17859"/>
                </a:moveTo>
                <a:lnTo>
                  <a:pt x="2976" y="17859"/>
                </a:lnTo>
                <a:lnTo>
                  <a:pt x="1885" y="17164"/>
                </a:lnTo>
                <a:lnTo>
                  <a:pt x="1190" y="15775"/>
                </a:lnTo>
                <a:lnTo>
                  <a:pt x="396" y="14287"/>
                </a:lnTo>
                <a:lnTo>
                  <a:pt x="0" y="12005"/>
                </a:lnTo>
                <a:lnTo>
                  <a:pt x="0" y="5853"/>
                </a:lnTo>
                <a:lnTo>
                  <a:pt x="396" y="3621"/>
                </a:lnTo>
                <a:lnTo>
                  <a:pt x="1190" y="2232"/>
                </a:lnTo>
                <a:lnTo>
                  <a:pt x="1885" y="743"/>
                </a:lnTo>
                <a:lnTo>
                  <a:pt x="2976" y="0"/>
                </a:lnTo>
                <a:lnTo>
                  <a:pt x="124469" y="0"/>
                </a:lnTo>
                <a:lnTo>
                  <a:pt x="125164" y="198"/>
                </a:lnTo>
                <a:lnTo>
                  <a:pt x="125759" y="595"/>
                </a:lnTo>
                <a:lnTo>
                  <a:pt x="126355" y="892"/>
                </a:lnTo>
                <a:lnTo>
                  <a:pt x="128438" y="12005"/>
                </a:lnTo>
                <a:lnTo>
                  <a:pt x="128041" y="14287"/>
                </a:lnTo>
                <a:lnTo>
                  <a:pt x="127248" y="15775"/>
                </a:lnTo>
                <a:lnTo>
                  <a:pt x="126454" y="17164"/>
                </a:lnTo>
                <a:lnTo>
                  <a:pt x="125263" y="17859"/>
                </a:lnTo>
                <a:close/>
              </a:path>
            </a:pathLst>
          </a:custGeom>
          <a:solidFill>
            <a:srgbClr val="000000"/>
          </a:solidFill>
        </p:spPr>
        <p:txBody>
          <a:bodyPr wrap="square" lIns="0" tIns="0" rIns="0" bIns="0" rtlCol="0"/>
          <a:lstStyle/>
          <a:p>
            <a:endParaRPr/>
          </a:p>
        </p:txBody>
      </p:sp>
      <p:sp>
        <p:nvSpPr>
          <p:cNvPr id="39" name="bk object 39"/>
          <p:cNvSpPr/>
          <p:nvPr/>
        </p:nvSpPr>
        <p:spPr>
          <a:xfrm>
            <a:off x="1421023" y="4987931"/>
            <a:ext cx="6935810" cy="459928"/>
          </a:xfrm>
          <a:prstGeom prst="rect">
            <a:avLst/>
          </a:prstGeom>
          <a:blipFill>
            <a:blip r:embed="rId1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50" b="1" i="0">
                <a:solidFill>
                  <a:srgbClr val="80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101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135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37CAE-0D07-2D4D-B0CF-FB80FDEEB265}" type="datetimeFigureOut">
              <a:rPr lang="en-US" smtClean="0"/>
              <a:t>6/8/2018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02F2-95C5-954C-9F6C-3AA639D116C2}" type="slidenum">
              <a:rPr lang="en-US" smtClean="0"/>
              <a:t>‹#›</a:t>
            </a:fld>
            <a:endParaRPr lang="en-US"/>
          </a:p>
        </p:txBody>
      </p:sp>
    </p:spTree>
    <p:extLst>
      <p:ext uri="{BB962C8B-B14F-4D97-AF65-F5344CB8AC3E}">
        <p14:creationId xmlns:p14="http://schemas.microsoft.com/office/powerpoint/2010/main" val="3528863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4.tmp"/><Relationship Id="rId4" Type="http://schemas.openxmlformats.org/officeDocument/2006/relationships/image" Target="../media/image23.tmp"/></Relationships>
</file>

<file path=ppt/slides/_rels/slide1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tmp"/></Relationships>
</file>

<file path=ppt/slides/_rels/slide1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lawfaculty.utulsa.edu/wp-content/uploads/2016/01/26LawyeringEffectivenessFactors-worksheet.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708031"/>
            <a:ext cx="9144000" cy="1872761"/>
          </a:xfrm>
        </p:spPr>
        <p:txBody>
          <a:bodyPr>
            <a:normAutofit/>
          </a:bodyPr>
          <a:lstStyle/>
          <a:p>
            <a:pPr algn="ctr"/>
            <a:r>
              <a:rPr lang="en-US" sz="2400"/>
              <a:t>Applying the Benefits of</a:t>
            </a:r>
          </a:p>
          <a:p>
            <a:pPr algn="ctr"/>
            <a:r>
              <a:rPr lang="en-US" sz="2400"/>
              <a:t>Reflection, Evaluation, and Assessment </a:t>
            </a:r>
          </a:p>
          <a:p>
            <a:pPr algn="ctr"/>
            <a:r>
              <a:rPr lang="en-US" sz="2400"/>
              <a:t>to Develop Cultural Competence in Clinics and Externships with an International Learning Context</a:t>
            </a:r>
          </a:p>
        </p:txBody>
      </p:sp>
      <p:pic>
        <p:nvPicPr>
          <p:cNvPr id="5" name="Picture 4" descr="photo of law school clinic - Yahoo Search Results Yahoo Image Search Results - Google Chrome"/>
          <p:cNvPicPr>
            <a:picLocks noChangeAspect="1"/>
          </p:cNvPicPr>
          <p:nvPr/>
        </p:nvPicPr>
        <p:blipFill rotWithShape="1">
          <a:blip r:embed="rId3">
            <a:extLst>
              <a:ext uri="{28A0092B-C50C-407E-A947-70E740481C1C}">
                <a14:useLocalDpi xmlns:a14="http://schemas.microsoft.com/office/drawing/2010/main" val="0"/>
              </a:ext>
            </a:extLst>
          </a:blip>
          <a:srcRect l="19682" t="38645" r="37475" b="25828"/>
          <a:stretch/>
        </p:blipFill>
        <p:spPr>
          <a:xfrm>
            <a:off x="513185" y="116706"/>
            <a:ext cx="4021494" cy="2379306"/>
          </a:xfrm>
          <a:prstGeom prst="rect">
            <a:avLst/>
          </a:prstGeom>
        </p:spPr>
      </p:pic>
      <p:pic>
        <p:nvPicPr>
          <p:cNvPr id="6" name="Picture 5" descr="photo of interamerican court for human rights costa rica - Yahoo Search Results Yahoo Image Search Results - Google Chrome"/>
          <p:cNvPicPr>
            <a:picLocks noChangeAspect="1"/>
          </p:cNvPicPr>
          <p:nvPr/>
        </p:nvPicPr>
        <p:blipFill rotWithShape="1">
          <a:blip r:embed="rId4">
            <a:extLst>
              <a:ext uri="{28A0092B-C50C-407E-A947-70E740481C1C}">
                <a14:useLocalDpi xmlns:a14="http://schemas.microsoft.com/office/drawing/2010/main" val="0"/>
              </a:ext>
            </a:extLst>
          </a:blip>
          <a:srcRect l="12245" t="32236" r="31123" b="19279"/>
          <a:stretch/>
        </p:blipFill>
        <p:spPr>
          <a:xfrm>
            <a:off x="4888523" y="119638"/>
            <a:ext cx="3681644" cy="2376374"/>
          </a:xfrm>
          <a:prstGeom prst="rect">
            <a:avLst/>
          </a:prstGeom>
        </p:spPr>
      </p:pic>
      <p:pic>
        <p:nvPicPr>
          <p:cNvPr id="7" name="Picture 6" descr="photo of farmworker in fields - Yahoo Search Results Yahoo Image Search Results - Google Chrome"/>
          <p:cNvPicPr>
            <a:picLocks noChangeAspect="1"/>
          </p:cNvPicPr>
          <p:nvPr/>
        </p:nvPicPr>
        <p:blipFill rotWithShape="1">
          <a:blip r:embed="rId5">
            <a:extLst>
              <a:ext uri="{28A0092B-C50C-407E-A947-70E740481C1C}">
                <a14:useLocalDpi xmlns:a14="http://schemas.microsoft.com/office/drawing/2010/main" val="0"/>
              </a:ext>
            </a:extLst>
          </a:blip>
          <a:srcRect l="21531" t="40875" r="38265" b="26802"/>
          <a:stretch/>
        </p:blipFill>
        <p:spPr>
          <a:xfrm>
            <a:off x="441678" y="4646922"/>
            <a:ext cx="4180924" cy="2127137"/>
          </a:xfrm>
          <a:prstGeom prst="rect">
            <a:avLst/>
          </a:prstGeom>
        </p:spPr>
      </p:pic>
      <p:sp>
        <p:nvSpPr>
          <p:cNvPr id="8" name="TextBox 7"/>
          <p:cNvSpPr txBox="1"/>
          <p:nvPr/>
        </p:nvSpPr>
        <p:spPr>
          <a:xfrm>
            <a:off x="5231424" y="5290937"/>
            <a:ext cx="3613638" cy="1600438"/>
          </a:xfrm>
          <a:prstGeom prst="rect">
            <a:avLst/>
          </a:prstGeom>
          <a:noFill/>
        </p:spPr>
        <p:txBody>
          <a:bodyPr wrap="square" rtlCol="0">
            <a:spAutoFit/>
          </a:bodyPr>
          <a:lstStyle/>
          <a:p>
            <a:r>
              <a:rPr lang="en-US" sz="2000"/>
              <a:t>Briana Beltran - Cornell</a:t>
            </a:r>
          </a:p>
          <a:p>
            <a:r>
              <a:rPr lang="en-US" sz="2000"/>
              <a:t>Gillian Dutton - Seattle</a:t>
            </a:r>
          </a:p>
          <a:p>
            <a:r>
              <a:rPr lang="en-US" sz="2000"/>
              <a:t>Ron Hochbaum – Loyola Chicago</a:t>
            </a:r>
          </a:p>
          <a:p>
            <a:r>
              <a:rPr lang="en-US" sz="2000"/>
              <a:t>Anna Nicol - Michigan</a:t>
            </a:r>
          </a:p>
          <a:p>
            <a:endParaRPr lang="en-US"/>
          </a:p>
        </p:txBody>
      </p:sp>
    </p:spTree>
    <p:extLst>
      <p:ext uri="{BB962C8B-B14F-4D97-AF65-F5344CB8AC3E}">
        <p14:creationId xmlns:p14="http://schemas.microsoft.com/office/powerpoint/2010/main" val="4028110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536504-C242-41F8-A4F0-B777518C01FE}"/>
              </a:ext>
            </a:extLst>
          </p:cNvPr>
          <p:cNvSpPr>
            <a:spLocks noGrp="1"/>
          </p:cNvSpPr>
          <p:nvPr>
            <p:ph type="body" sz="quarter" idx="10"/>
          </p:nvPr>
        </p:nvSpPr>
        <p:spPr/>
        <p:txBody>
          <a:bodyPr>
            <a:normAutofit lnSpcReduction="10000"/>
          </a:bodyPr>
          <a:lstStyle/>
          <a:p>
            <a:endParaRPr lang="en-US"/>
          </a:p>
        </p:txBody>
      </p:sp>
      <p:sp>
        <p:nvSpPr>
          <p:cNvPr id="3" name="Text Placeholder 2">
            <a:extLst>
              <a:ext uri="{FF2B5EF4-FFF2-40B4-BE49-F238E27FC236}">
                <a16:creationId xmlns:a16="http://schemas.microsoft.com/office/drawing/2014/main" id="{2EAEAC65-9E17-4AA0-A6F1-0714DA057644}"/>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D06CCDFB-CB87-4B80-B690-E99E11506AED}"/>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D910BB2D-8422-4D84-B9CF-5F8966C052F5}"/>
              </a:ext>
            </a:extLst>
          </p:cNvPr>
          <p:cNvSpPr>
            <a:spLocks noGrp="1"/>
          </p:cNvSpPr>
          <p:nvPr>
            <p:ph type="body" sz="quarter" idx="12"/>
          </p:nvPr>
        </p:nvSpPr>
        <p:spPr>
          <a:xfrm>
            <a:off x="611188" y="4182272"/>
            <a:ext cx="7986413" cy="1456102"/>
          </a:xfrm>
        </p:spPr>
        <p:txBody>
          <a:bodyPr/>
          <a:lstStyle/>
          <a:p>
            <a:endParaRPr lang="en-US"/>
          </a:p>
        </p:txBody>
      </p:sp>
      <p:pic>
        <p:nvPicPr>
          <p:cNvPr id="12" name="Picture 11" descr="2017-2018 ABA Standards Chapter 3 - Google Chrome">
            <a:extLst>
              <a:ext uri="{FF2B5EF4-FFF2-40B4-BE49-F238E27FC236}">
                <a16:creationId xmlns:a16="http://schemas.microsoft.com/office/drawing/2014/main" id="{CEBB9982-D74A-4692-BEA7-CB9CB2159668}"/>
              </a:ext>
            </a:extLst>
          </p:cNvPr>
          <p:cNvPicPr>
            <a:picLocks noChangeAspect="1"/>
          </p:cNvPicPr>
          <p:nvPr/>
        </p:nvPicPr>
        <p:blipFill rotWithShape="1">
          <a:blip r:embed="rId3">
            <a:extLst>
              <a:ext uri="{28A0092B-C50C-407E-A947-70E740481C1C}">
                <a14:useLocalDpi xmlns:a14="http://schemas.microsoft.com/office/drawing/2010/main" val="0"/>
              </a:ext>
            </a:extLst>
          </a:blip>
          <a:srcRect l="11592" t="19051" r="17519" b="8571"/>
          <a:stretch/>
        </p:blipFill>
        <p:spPr>
          <a:xfrm>
            <a:off x="122949" y="1144614"/>
            <a:ext cx="8361350" cy="4849046"/>
          </a:xfrm>
          <a:prstGeom prst="rect">
            <a:avLst/>
          </a:prstGeom>
        </p:spPr>
      </p:pic>
      <p:sp>
        <p:nvSpPr>
          <p:cNvPr id="8" name="TextBox 7">
            <a:extLst>
              <a:ext uri="{FF2B5EF4-FFF2-40B4-BE49-F238E27FC236}">
                <a16:creationId xmlns:a16="http://schemas.microsoft.com/office/drawing/2014/main" id="{99AABFBC-7F14-41A9-9A7F-832C95C68769}"/>
              </a:ext>
            </a:extLst>
          </p:cNvPr>
          <p:cNvSpPr txBox="1"/>
          <p:nvPr/>
        </p:nvSpPr>
        <p:spPr>
          <a:xfrm>
            <a:off x="741872" y="691550"/>
            <a:ext cx="3634596"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C00000"/>
                </a:solidFill>
                <a:cs typeface="Calibri"/>
              </a:rPr>
              <a:t>LEARNING OUTCOMES</a:t>
            </a:r>
            <a:r>
              <a:rPr lang="en-US" dirty="0">
                <a:cs typeface="Calibri"/>
              </a:rPr>
              <a:t> </a:t>
            </a:r>
            <a:endParaRPr lang="en-US">
              <a:cs typeface="Calibri"/>
            </a:endParaRPr>
          </a:p>
        </p:txBody>
      </p:sp>
    </p:spTree>
    <p:extLst>
      <p:ext uri="{BB962C8B-B14F-4D97-AF65-F5344CB8AC3E}">
        <p14:creationId xmlns:p14="http://schemas.microsoft.com/office/powerpoint/2010/main" val="162283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E905E1-F155-4EA1-9E29-BCEB0E844106}"/>
              </a:ext>
            </a:extLst>
          </p:cNvPr>
          <p:cNvSpPr>
            <a:spLocks noGrp="1"/>
          </p:cNvSpPr>
          <p:nvPr>
            <p:ph type="body" sz="quarter" idx="10"/>
          </p:nvPr>
        </p:nvSpPr>
        <p:spPr/>
        <p:txBody>
          <a:bodyPr vert="horz" lIns="91440" tIns="45720" rIns="91440" bIns="45720" rtlCol="0" anchor="t">
            <a:normAutofit lnSpcReduction="10000"/>
          </a:bodyPr>
          <a:lstStyle/>
          <a:p>
            <a:r>
              <a:rPr lang="en-US" dirty="0"/>
              <a:t>LEARNING OUTCOMES</a:t>
            </a:r>
          </a:p>
        </p:txBody>
      </p:sp>
      <p:sp>
        <p:nvSpPr>
          <p:cNvPr id="3" name="Text Placeholder 2">
            <a:extLst>
              <a:ext uri="{FF2B5EF4-FFF2-40B4-BE49-F238E27FC236}">
                <a16:creationId xmlns:a16="http://schemas.microsoft.com/office/drawing/2014/main" id="{BF9AFCB4-68FD-4042-BACE-71D5ED17FF4F}"/>
              </a:ext>
            </a:extLst>
          </p:cNvPr>
          <p:cNvSpPr>
            <a:spLocks noGrp="1"/>
          </p:cNvSpPr>
          <p:nvPr>
            <p:ph type="body" sz="quarter" idx="11"/>
          </p:nvPr>
        </p:nvSpPr>
        <p:spPr>
          <a:xfrm>
            <a:off x="611188" y="2812345"/>
            <a:ext cx="7986413" cy="3135311"/>
          </a:xfrm>
        </p:spPr>
        <p:txBody>
          <a:bodyPr vert="horz" lIns="91440" tIns="45720" rIns="91440" bIns="45720" rtlCol="0" anchor="t">
            <a:normAutofit fontScale="92500" lnSpcReduction="20000"/>
          </a:bodyPr>
          <a:lstStyle/>
          <a:p>
            <a:r>
              <a:rPr lang="en-US" dirty="0"/>
              <a:t>For the purposes of Standard 302(d), other professional skills are determined by the law school and may include skills such as, interviewing, counseling, negotiation, fact development and analysis, trial practice, document drafting, conflict resolution, organization and management of legal work, collaboration, cultural competency, and self-evaluation.</a:t>
            </a:r>
          </a:p>
        </p:txBody>
      </p:sp>
      <p:sp>
        <p:nvSpPr>
          <p:cNvPr id="4" name="Title 3">
            <a:extLst>
              <a:ext uri="{FF2B5EF4-FFF2-40B4-BE49-F238E27FC236}">
                <a16:creationId xmlns:a16="http://schemas.microsoft.com/office/drawing/2014/main" id="{44CD8633-7118-41C4-B3B4-FF36D4FD316E}"/>
              </a:ext>
            </a:extLst>
          </p:cNvPr>
          <p:cNvSpPr>
            <a:spLocks noGrp="1"/>
          </p:cNvSpPr>
          <p:nvPr>
            <p:ph type="title"/>
          </p:nvPr>
        </p:nvSpPr>
        <p:spPr/>
        <p:txBody>
          <a:bodyPr/>
          <a:lstStyle/>
          <a:p>
            <a:pPr algn="ctr"/>
            <a:r>
              <a:rPr lang="en-US" b="0" dirty="0"/>
              <a:t>Interpretation 302-1</a:t>
            </a:r>
            <a:endParaRPr lang="en-US" dirty="0">
              <a:solidFill>
                <a:schemeClr val="tx1"/>
              </a:solidFill>
            </a:endParaRPr>
          </a:p>
        </p:txBody>
      </p:sp>
    </p:spTree>
    <p:extLst>
      <p:ext uri="{BB962C8B-B14F-4D97-AF65-F5344CB8AC3E}">
        <p14:creationId xmlns:p14="http://schemas.microsoft.com/office/powerpoint/2010/main" val="96531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496" y="880230"/>
            <a:ext cx="7972379" cy="883924"/>
          </a:xfrm>
        </p:spPr>
        <p:txBody>
          <a:bodyPr>
            <a:normAutofit fontScale="90000"/>
          </a:bodyPr>
          <a:lstStyle/>
          <a:p>
            <a:r>
              <a:rPr lang="en-US" dirty="0"/>
              <a:t>Learning Outcomes</a:t>
            </a:r>
            <a:br>
              <a:rPr lang="en-US" dirty="0"/>
            </a:br>
            <a:r>
              <a:rPr lang="en-US" dirty="0"/>
              <a:t>The Need – Part I</a:t>
            </a:r>
          </a:p>
        </p:txBody>
      </p:sp>
      <p:sp>
        <p:nvSpPr>
          <p:cNvPr id="5" name="Text Placeholder 4"/>
          <p:cNvSpPr>
            <a:spLocks noGrp="1"/>
          </p:cNvSpPr>
          <p:nvPr>
            <p:ph type="body" sz="quarter" idx="12"/>
          </p:nvPr>
        </p:nvSpPr>
        <p:spPr>
          <a:xfrm>
            <a:off x="784712" y="2064321"/>
            <a:ext cx="7972036" cy="4671582"/>
          </a:xfrm>
        </p:spPr>
        <p:txBody>
          <a:bodyPr>
            <a:normAutofit/>
          </a:bodyPr>
          <a:lstStyle/>
          <a:p>
            <a:pPr marL="342900" indent="-342900">
              <a:buFont typeface="Arial" panose="020B0604020202020204" pitchFamily="34" charset="0"/>
              <a:buChar char="•"/>
            </a:pPr>
            <a:r>
              <a:rPr lang="en-US" sz="3200" dirty="0"/>
              <a:t>Future Lawyer (Provider of a Public Service)</a:t>
            </a:r>
          </a:p>
          <a:p>
            <a:pPr marL="342900" indent="-342900">
              <a:buFont typeface="Arial" panose="020B0604020202020204" pitchFamily="34" charset="0"/>
              <a:buChar char="•"/>
            </a:pPr>
            <a:r>
              <a:rPr lang="en-US" sz="3200" dirty="0"/>
              <a:t>Law Student (Who Must Engage with a Diverse Group of Peers, Professionals, Administrators, and Academics)</a:t>
            </a:r>
          </a:p>
          <a:p>
            <a:pPr marL="342900" indent="-342900">
              <a:buFont typeface="Arial" panose="020B0604020202020204" pitchFamily="34" charset="0"/>
              <a:buChar char="•"/>
            </a:pPr>
            <a:r>
              <a:rPr lang="en-US" sz="3200" dirty="0"/>
              <a:t>Public Citizen (Model Rules, Preamble)</a:t>
            </a:r>
          </a:p>
        </p:txBody>
      </p:sp>
    </p:spTree>
    <p:extLst>
      <p:ext uri="{BB962C8B-B14F-4D97-AF65-F5344CB8AC3E}">
        <p14:creationId xmlns:p14="http://schemas.microsoft.com/office/powerpoint/2010/main" val="396099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7713" y="793966"/>
            <a:ext cx="7972379" cy="883924"/>
          </a:xfrm>
        </p:spPr>
        <p:txBody>
          <a:bodyPr>
            <a:normAutofit fontScale="90000"/>
          </a:bodyPr>
          <a:lstStyle/>
          <a:p>
            <a:r>
              <a:rPr lang="en-US" dirty="0"/>
              <a:t>Learning Outcomes</a:t>
            </a:r>
            <a:br>
              <a:rPr lang="en-US" dirty="0"/>
            </a:br>
            <a:r>
              <a:rPr lang="en-US" dirty="0"/>
              <a:t>The Need – Part II</a:t>
            </a:r>
          </a:p>
        </p:txBody>
      </p:sp>
      <p:sp>
        <p:nvSpPr>
          <p:cNvPr id="5" name="Text Placeholder 4"/>
          <p:cNvSpPr>
            <a:spLocks noGrp="1"/>
          </p:cNvSpPr>
          <p:nvPr>
            <p:ph type="body" sz="quarter" idx="12"/>
          </p:nvPr>
        </p:nvSpPr>
        <p:spPr>
          <a:xfrm>
            <a:off x="643194" y="2102808"/>
            <a:ext cx="7972036" cy="4812259"/>
          </a:xfrm>
        </p:spPr>
        <p:txBody>
          <a:bodyPr>
            <a:normAutofit/>
          </a:bodyPr>
          <a:lstStyle/>
          <a:p>
            <a:r>
              <a:rPr lang="en-US" sz="3200" dirty="0"/>
              <a:t>Listen to Our Students</a:t>
            </a:r>
          </a:p>
          <a:p>
            <a:pPr marL="1085850" lvl="1" indent="-342900">
              <a:buFont typeface="Arial" panose="020B0604020202020204" pitchFamily="34" charset="0"/>
              <a:buChar char="•"/>
            </a:pPr>
            <a:r>
              <a:rPr lang="en-US" sz="3200" dirty="0"/>
              <a:t>Racism Lives Here Too</a:t>
            </a:r>
          </a:p>
          <a:p>
            <a:pPr marL="1485900" lvl="2" indent="-342900">
              <a:buFont typeface="Arial" panose="020B0604020202020204" pitchFamily="34" charset="0"/>
              <a:buChar char="•"/>
            </a:pPr>
            <a:r>
              <a:rPr lang="en-US" sz="3200" dirty="0"/>
              <a:t>Stanford</a:t>
            </a:r>
          </a:p>
          <a:p>
            <a:pPr marL="1485900" lvl="2" indent="-342900">
              <a:buFont typeface="Arial" panose="020B0604020202020204" pitchFamily="34" charset="0"/>
              <a:buChar char="•"/>
            </a:pPr>
            <a:r>
              <a:rPr lang="en-US" sz="3200" dirty="0"/>
              <a:t>Harvard</a:t>
            </a:r>
          </a:p>
          <a:p>
            <a:pPr marL="1485900" lvl="2" indent="-342900">
              <a:buFont typeface="Arial" panose="020B0604020202020204" pitchFamily="34" charset="0"/>
              <a:buChar char="•"/>
            </a:pPr>
            <a:r>
              <a:rPr lang="en-US" sz="3200" dirty="0"/>
              <a:t>Columbia</a:t>
            </a:r>
          </a:p>
          <a:p>
            <a:pPr marL="1085850" lvl="1" indent="-342900">
              <a:buFont typeface="Arial" panose="020B0604020202020204" pitchFamily="34" charset="0"/>
              <a:buChar char="•"/>
            </a:pPr>
            <a:r>
              <a:rPr lang="en-US" sz="3200" dirty="0"/>
              <a:t>Not Just the Elite Law Schools</a:t>
            </a:r>
          </a:p>
          <a:p>
            <a:pPr marL="1485900" lvl="2" indent="-342900">
              <a:buFont typeface="Arial" panose="020B0604020202020204" pitchFamily="34" charset="0"/>
              <a:buChar char="•"/>
            </a:pPr>
            <a:r>
              <a:rPr lang="en-US" sz="3200" dirty="0"/>
              <a:t>Loyola Chicago – Student Letter</a:t>
            </a:r>
          </a:p>
          <a:p>
            <a:pPr lvl="1" indent="0">
              <a:buNone/>
            </a:pPr>
            <a:endParaRPr lang="en-US" sz="4000"/>
          </a:p>
        </p:txBody>
      </p:sp>
    </p:spTree>
    <p:extLst>
      <p:ext uri="{BB962C8B-B14F-4D97-AF65-F5344CB8AC3E}">
        <p14:creationId xmlns:p14="http://schemas.microsoft.com/office/powerpoint/2010/main" val="107166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36002"/>
            <a:ext cx="7972379" cy="883924"/>
          </a:xfrm>
        </p:spPr>
        <p:txBody>
          <a:bodyPr>
            <a:normAutofit fontScale="90000"/>
          </a:bodyPr>
          <a:lstStyle/>
          <a:p>
            <a:r>
              <a:rPr lang="en-US" dirty="0"/>
              <a:t>Learning Outcome</a:t>
            </a:r>
            <a:br>
              <a:rPr lang="en-US" dirty="0"/>
            </a:br>
            <a:r>
              <a:rPr lang="en-US" dirty="0"/>
              <a:t>Being Resourceful and creative</a:t>
            </a:r>
          </a:p>
        </p:txBody>
      </p:sp>
      <p:sp>
        <p:nvSpPr>
          <p:cNvPr id="5" name="Text Placeholder 4"/>
          <p:cNvSpPr>
            <a:spLocks noGrp="1"/>
          </p:cNvSpPr>
          <p:nvPr>
            <p:ph type="body" sz="quarter" idx="12"/>
          </p:nvPr>
        </p:nvSpPr>
        <p:spPr>
          <a:xfrm>
            <a:off x="589622" y="1581671"/>
            <a:ext cx="7972036" cy="4534789"/>
          </a:xfrm>
        </p:spPr>
        <p:txBody>
          <a:bodyPr/>
          <a:lstStyle/>
          <a:p>
            <a:r>
              <a:rPr lang="en-US" dirty="0"/>
              <a:t>Not Just Traditional Clinics and Externships</a:t>
            </a:r>
          </a:p>
          <a:p>
            <a:pPr marL="342900" indent="-342900">
              <a:buFont typeface="Arial" panose="020B0604020202020204" pitchFamily="34" charset="0"/>
              <a:buChar char="•"/>
            </a:pPr>
            <a:r>
              <a:rPr lang="en-US" dirty="0"/>
              <a:t>Orientation</a:t>
            </a:r>
          </a:p>
          <a:p>
            <a:pPr marL="342900" indent="-342900">
              <a:buFont typeface="Arial" panose="020B0604020202020204" pitchFamily="34" charset="0"/>
              <a:buChar char="•"/>
            </a:pPr>
            <a:r>
              <a:rPr lang="en-US" dirty="0"/>
              <a:t>1</a:t>
            </a:r>
            <a:r>
              <a:rPr lang="en-US" baseline="30000" dirty="0"/>
              <a:t>st</a:t>
            </a:r>
            <a:r>
              <a:rPr lang="en-US" dirty="0"/>
              <a:t> Year Electives</a:t>
            </a:r>
          </a:p>
          <a:p>
            <a:pPr marL="342900" indent="-342900">
              <a:buFont typeface="Arial" panose="020B0604020202020204" pitchFamily="34" charset="0"/>
              <a:buChar char="•"/>
            </a:pPr>
            <a:r>
              <a:rPr lang="en-US" dirty="0"/>
              <a:t>Doctrinal and Podium Classes</a:t>
            </a:r>
          </a:p>
          <a:p>
            <a:pPr marL="342900" indent="-342900">
              <a:buFont typeface="Arial" panose="020B0604020202020204" pitchFamily="34" charset="0"/>
              <a:buChar char="•"/>
            </a:pPr>
            <a:r>
              <a:rPr lang="en-US" dirty="0"/>
              <a:t>Guest Lectures</a:t>
            </a:r>
          </a:p>
          <a:p>
            <a:pPr marL="342900" indent="-342900">
              <a:buFont typeface="Arial" panose="020B0604020202020204" pitchFamily="34" charset="0"/>
              <a:buChar char="•"/>
            </a:pPr>
            <a:r>
              <a:rPr lang="en-US" dirty="0"/>
              <a:t>Symposia</a:t>
            </a:r>
          </a:p>
          <a:p>
            <a:pPr marL="342900" indent="-342900">
              <a:buFont typeface="Arial" panose="020B0604020202020204" pitchFamily="34" charset="0"/>
              <a:buChar char="•"/>
            </a:pPr>
            <a:r>
              <a:rPr lang="en-US" dirty="0"/>
              <a:t>Student Group Activities</a:t>
            </a:r>
          </a:p>
          <a:p>
            <a:pPr marL="342900" indent="-342900">
              <a:buFont typeface="Arial" panose="020B0604020202020204" pitchFamily="34" charset="0"/>
              <a:buChar char="•"/>
            </a:pPr>
            <a:r>
              <a:rPr lang="en-US" dirty="0"/>
              <a:t>Other Extra-Curricular Opportunities</a:t>
            </a:r>
          </a:p>
          <a:p>
            <a:pPr marL="342900" indent="-342900">
              <a:buFont typeface="Arial" panose="020B0604020202020204" pitchFamily="34" charset="0"/>
              <a:buChar char="•"/>
            </a:pPr>
            <a:r>
              <a:rPr lang="en-US" dirty="0"/>
              <a:t>Centers, Institutes, etc.</a:t>
            </a:r>
          </a:p>
          <a:p>
            <a:pPr marL="342900" indent="-342900">
              <a:buFont typeface="Arial" panose="020B0604020202020204" pitchFamily="34" charset="0"/>
              <a:buChar char="•"/>
            </a:pPr>
            <a:r>
              <a:rPr lang="en-US" dirty="0"/>
              <a:t>Posters Around the Law School (Racism Lives Here Too)</a:t>
            </a:r>
          </a:p>
          <a:p>
            <a:pPr marL="342900" indent="-342900">
              <a:buFont typeface="Arial" panose="020B0604020202020204" pitchFamily="34" charset="0"/>
              <a:buChar char="•"/>
            </a:pPr>
            <a:r>
              <a:rPr lang="en-US" dirty="0"/>
              <a:t>Spring Break Trips</a:t>
            </a:r>
          </a:p>
        </p:txBody>
      </p:sp>
    </p:spTree>
    <p:extLst>
      <p:ext uri="{BB962C8B-B14F-4D97-AF65-F5344CB8AC3E}">
        <p14:creationId xmlns:p14="http://schemas.microsoft.com/office/powerpoint/2010/main" val="185679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10960" y="684275"/>
            <a:ext cx="5774547" cy="3495457"/>
          </a:xfrm>
        </p:spPr>
        <p:txBody>
          <a:bodyPr vert="horz" lIns="91440" tIns="45720" rIns="91440" bIns="45720" rtlCol="0" anchor="t">
            <a:normAutofit/>
          </a:bodyPr>
          <a:lstStyle/>
          <a:p>
            <a:r>
              <a:rPr lang="en-US" sz="2000" dirty="0"/>
              <a:t>How getting out of our silos helped us Develop build better learning outcomes AT </a:t>
            </a:r>
            <a:r>
              <a:rPr lang="en-US" sz="2000" dirty="0">
                <a:solidFill>
                  <a:srgbClr val="C00000"/>
                </a:solidFill>
              </a:rPr>
              <a:t>SU LAW</a:t>
            </a:r>
            <a:r>
              <a:rPr lang="en-US" sz="2000" dirty="0"/>
              <a:t>!</a:t>
            </a:r>
          </a:p>
        </p:txBody>
      </p:sp>
      <p:sp>
        <p:nvSpPr>
          <p:cNvPr id="3" name="Text Placeholder 2"/>
          <p:cNvSpPr>
            <a:spLocks noGrp="1"/>
          </p:cNvSpPr>
          <p:nvPr>
            <p:ph type="body" sz="quarter" idx="11"/>
          </p:nvPr>
        </p:nvSpPr>
        <p:spPr>
          <a:xfrm>
            <a:off x="117015" y="3436951"/>
            <a:ext cx="8146093" cy="3166569"/>
          </a:xfrm>
        </p:spPr>
        <p:txBody>
          <a:bodyPr vert="horz" lIns="91440" tIns="45720" rIns="91440" bIns="45720" rtlCol="0" anchor="t">
            <a:normAutofit/>
          </a:bodyPr>
          <a:lstStyle/>
          <a:p>
            <a:r>
              <a:rPr lang="en-US" sz="2000" b="1" u="sng" dirty="0">
                <a:latin typeface="Arial"/>
                <a:cs typeface="Arial"/>
              </a:rPr>
              <a:t>Seattle University Law School General Learning Outcome # 7 </a:t>
            </a:r>
            <a:endParaRPr lang="en-US" sz="2000">
              <a:latin typeface="Arial"/>
              <a:cs typeface="Arial"/>
            </a:endParaRPr>
          </a:p>
          <a:p>
            <a:r>
              <a:rPr lang="en-US" sz="2000" dirty="0">
                <a:latin typeface="Arial"/>
                <a:cs typeface="Arial"/>
              </a:rPr>
              <a:t>Graduates will be able to perform their lawyering tasks consistent with professional ethical requirements and with the </a:t>
            </a:r>
            <a:r>
              <a:rPr lang="en-US" sz="2000" dirty="0">
                <a:solidFill>
                  <a:srgbClr val="FF0000"/>
                </a:solidFill>
                <a:latin typeface="Arial"/>
                <a:cs typeface="Arial"/>
              </a:rPr>
              <a:t>cultural competence </a:t>
            </a:r>
            <a:r>
              <a:rPr lang="en-US" sz="2000" dirty="0">
                <a:latin typeface="Arial"/>
                <a:cs typeface="Arial"/>
              </a:rPr>
              <a:t>necessary for effective, respectful interaction with individuals from diverse backgrounds.</a:t>
            </a:r>
          </a:p>
          <a:p>
            <a:r>
              <a:rPr lang="en-US" sz="2000" dirty="0">
                <a:latin typeface="Arial"/>
                <a:cs typeface="Arial"/>
              </a:rPr>
              <a:t>New Cultural Competence Learning Outcomes for 1</a:t>
            </a:r>
            <a:r>
              <a:rPr lang="en-US" sz="2000" baseline="30000" dirty="0">
                <a:latin typeface="Arial"/>
                <a:cs typeface="Arial"/>
              </a:rPr>
              <a:t>st</a:t>
            </a:r>
            <a:r>
              <a:rPr lang="en-US" sz="2000" dirty="0">
                <a:latin typeface="Arial"/>
                <a:cs typeface="Arial"/>
              </a:rPr>
              <a:t> Year Legal Writing.</a:t>
            </a:r>
          </a:p>
          <a:p>
            <a:endParaRPr lang="en-US" sz="2000" dirty="0">
              <a:latin typeface="Arial"/>
              <a:cs typeface="Arial"/>
            </a:endParaRPr>
          </a:p>
          <a:p>
            <a:endParaRPr lang="en-US"/>
          </a:p>
        </p:txBody>
      </p:sp>
      <p:sp>
        <p:nvSpPr>
          <p:cNvPr id="4" name="Title 3"/>
          <p:cNvSpPr>
            <a:spLocks noGrp="1"/>
          </p:cNvSpPr>
          <p:nvPr>
            <p:ph type="title"/>
          </p:nvPr>
        </p:nvSpPr>
        <p:spPr>
          <a:xfrm>
            <a:off x="1565917" y="2230957"/>
            <a:ext cx="5353759" cy="1205996"/>
          </a:xfrm>
        </p:spPr>
        <p:txBody>
          <a:bodyPr>
            <a:normAutofit/>
          </a:bodyPr>
          <a:lstStyle/>
          <a:p>
            <a:r>
              <a:rPr lang="en-US" sz="1800" dirty="0"/>
              <a:t>AALS Clinical Conference 2014 SMELLS LIKE </a:t>
            </a:r>
            <a:r>
              <a:rPr lang="en-US" sz="1800" i="1" dirty="0"/>
              <a:t>TEAM</a:t>
            </a:r>
            <a:r>
              <a:rPr lang="en-US" sz="1800" dirty="0"/>
              <a:t> SPIRIT : </a:t>
            </a:r>
            <a:r>
              <a:rPr lang="en-US" sz="1800" dirty="0">
                <a:solidFill>
                  <a:srgbClr val="7030A0"/>
                </a:solidFill>
                <a:latin typeface="Arial Rounded MT Bold" panose="020F0704030504030204" pitchFamily="34" charset="0"/>
              </a:rPr>
              <a:t>The Mid-Afternoon Show!</a:t>
            </a:r>
            <a:r>
              <a:rPr lang="en-US" sz="1800" dirty="0">
                <a:solidFill>
                  <a:srgbClr val="7030A0"/>
                </a:solidFill>
              </a:rPr>
              <a:t> </a:t>
            </a:r>
            <a:r>
              <a:rPr lang="en-US" sz="1400" dirty="0">
                <a:solidFill>
                  <a:srgbClr val="7030A0"/>
                </a:solidFill>
              </a:rPr>
              <a:t> </a:t>
            </a:r>
            <a:br>
              <a:rPr lang="en-US" sz="1400" dirty="0">
                <a:solidFill>
                  <a:srgbClr val="7030A0"/>
                </a:solidFill>
              </a:rPr>
            </a:br>
            <a:endParaRPr lang="en-US" sz="1400"/>
          </a:p>
        </p:txBody>
      </p:sp>
      <p:sp>
        <p:nvSpPr>
          <p:cNvPr id="5" name="Text Placeholder 4"/>
          <p:cNvSpPr>
            <a:spLocks noGrp="1"/>
          </p:cNvSpPr>
          <p:nvPr>
            <p:ph type="body" sz="quarter" idx="12"/>
          </p:nvPr>
        </p:nvSpPr>
        <p:spPr>
          <a:xfrm>
            <a:off x="120782" y="4920481"/>
            <a:ext cx="3379269" cy="1491022"/>
          </a:xfrm>
        </p:spPr>
        <p:txBody>
          <a:bodyPr vert="horz" lIns="91440" tIns="45720" rIns="91440" bIns="45720" rtlCol="0" anchor="t">
            <a:normAutofit/>
          </a:bodyPr>
          <a:lstStyle/>
          <a:p>
            <a:r>
              <a:rPr lang="en-US" dirty="0"/>
              <a:t>.</a:t>
            </a:r>
          </a:p>
        </p:txBody>
      </p:sp>
      <p:sp>
        <p:nvSpPr>
          <p:cNvPr id="12" name="TextBox 11"/>
          <p:cNvSpPr txBox="1"/>
          <p:nvPr/>
        </p:nvSpPr>
        <p:spPr>
          <a:xfrm>
            <a:off x="3477664" y="5346680"/>
            <a:ext cx="5606626" cy="307777"/>
          </a:xfrm>
          <a:prstGeom prst="rect">
            <a:avLst/>
          </a:prstGeom>
          <a:noFill/>
        </p:spPr>
        <p:txBody>
          <a:bodyPr wrap="square" rtlCol="0" anchor="t">
            <a:spAutoFit/>
          </a:bodyPr>
          <a:lstStyle/>
          <a:p>
            <a:endParaRPr lang="en-US" sz="1400" dirty="0">
              <a:solidFill>
                <a:srgbClr val="FF0000"/>
              </a:solidFill>
              <a:cs typeface="Calibri"/>
            </a:endParaRPr>
          </a:p>
        </p:txBody>
      </p:sp>
      <p:pic>
        <p:nvPicPr>
          <p:cNvPr id="13" name="Picture 12" descr="Untitled - Message (Plain Text) "/>
          <p:cNvPicPr>
            <a:picLocks noChangeAspect="1"/>
          </p:cNvPicPr>
          <p:nvPr/>
        </p:nvPicPr>
        <p:blipFill rotWithShape="1">
          <a:blip r:embed="rId3">
            <a:extLst>
              <a:ext uri="{28A0092B-C50C-407E-A947-70E740481C1C}">
                <a14:useLocalDpi xmlns:a14="http://schemas.microsoft.com/office/drawing/2010/main" val="0"/>
              </a:ext>
            </a:extLst>
          </a:blip>
          <a:srcRect l="34898" t="48567" r="45012" b="27909"/>
          <a:stretch/>
        </p:blipFill>
        <p:spPr>
          <a:xfrm rot="5400000">
            <a:off x="6966900" y="1722432"/>
            <a:ext cx="1836942" cy="1422141"/>
          </a:xfrm>
          <a:prstGeom prst="rect">
            <a:avLst/>
          </a:prstGeom>
        </p:spPr>
      </p:pic>
      <p:pic>
        <p:nvPicPr>
          <p:cNvPr id="15" name="Picture 14" descr="photo of Seattle university law school faculty meeting - Yahoo Search Results Yahoo Image Search Results - Google Chrome"/>
          <p:cNvPicPr>
            <a:picLocks noChangeAspect="1"/>
          </p:cNvPicPr>
          <p:nvPr/>
        </p:nvPicPr>
        <p:blipFill rotWithShape="1">
          <a:blip r:embed="rId4">
            <a:extLst>
              <a:ext uri="{28A0092B-C50C-407E-A947-70E740481C1C}">
                <a14:useLocalDpi xmlns:a14="http://schemas.microsoft.com/office/drawing/2010/main" val="0"/>
              </a:ext>
            </a:extLst>
          </a:blip>
          <a:srcRect l="25510" t="42686" r="42857" b="28474"/>
          <a:stretch/>
        </p:blipFill>
        <p:spPr>
          <a:xfrm>
            <a:off x="114034" y="892179"/>
            <a:ext cx="2892490" cy="1398818"/>
          </a:xfrm>
          <a:prstGeom prst="rect">
            <a:avLst/>
          </a:prstGeom>
        </p:spPr>
      </p:pic>
      <p:sp>
        <p:nvSpPr>
          <p:cNvPr id="8" name="TextBox 7">
            <a:extLst>
              <a:ext uri="{FF2B5EF4-FFF2-40B4-BE49-F238E27FC236}">
                <a16:creationId xmlns:a16="http://schemas.microsoft.com/office/drawing/2014/main" id="{4966B798-87BB-499A-8DE6-4BB5AB96C5EF}"/>
              </a:ext>
            </a:extLst>
          </p:cNvPr>
          <p:cNvSpPr txBox="1"/>
          <p:nvPr/>
        </p:nvSpPr>
        <p:spPr>
          <a:xfrm>
            <a:off x="201283" y="324928"/>
            <a:ext cx="4572000"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C00000"/>
                </a:solidFill>
              </a:rPr>
              <a:t>LEARNING OUTCOMES</a:t>
            </a:r>
            <a:endParaRPr lang="en-US" sz="2000" dirty="0"/>
          </a:p>
        </p:txBody>
      </p:sp>
    </p:spTree>
    <p:extLst>
      <p:ext uri="{BB962C8B-B14F-4D97-AF65-F5344CB8AC3E}">
        <p14:creationId xmlns:p14="http://schemas.microsoft.com/office/powerpoint/2010/main" val="54735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9712" y="978957"/>
            <a:ext cx="4145322" cy="1505448"/>
          </a:xfrm>
        </p:spPr>
        <p:txBody>
          <a:bodyPr vert="horz" lIns="91440" tIns="45720" rIns="91440" bIns="45720" rtlCol="0" anchor="t">
            <a:normAutofit/>
          </a:bodyPr>
          <a:lstStyle/>
          <a:p>
            <a:r>
              <a:rPr lang="en-US" sz="1800" dirty="0"/>
              <a:t>Milton Bennett SIX  stages of Cultural Competence: from </a:t>
            </a:r>
            <a:r>
              <a:rPr lang="en-US" sz="1800" err="1"/>
              <a:t>ethno</a:t>
            </a:r>
            <a:r>
              <a:rPr lang="en-US" sz="1800" dirty="0"/>
              <a:t> centric (first three stages) to </a:t>
            </a:r>
            <a:r>
              <a:rPr lang="en-US" sz="1800" err="1"/>
              <a:t>ethno</a:t>
            </a:r>
            <a:r>
              <a:rPr lang="en-US" sz="1800" dirty="0"/>
              <a:t> relative (last three stages)</a:t>
            </a:r>
          </a:p>
        </p:txBody>
      </p:sp>
      <p:sp>
        <p:nvSpPr>
          <p:cNvPr id="3" name="Text Placeholder 2"/>
          <p:cNvSpPr>
            <a:spLocks noGrp="1"/>
          </p:cNvSpPr>
          <p:nvPr>
            <p:ph type="body" sz="quarter" idx="11"/>
          </p:nvPr>
        </p:nvSpPr>
        <p:spPr>
          <a:xfrm>
            <a:off x="237377" y="2826721"/>
            <a:ext cx="8697073" cy="3513811"/>
          </a:xfrm>
        </p:spPr>
        <p:txBody>
          <a:bodyPr>
            <a:normAutofit fontScale="62500" lnSpcReduction="20000"/>
          </a:bodyPr>
          <a:lstStyle/>
          <a:p>
            <a:pPr marL="514350" lvl="0" indent="-514350">
              <a:buFont typeface="+mj-lt"/>
              <a:buAutoNum type="arabicPeriod"/>
            </a:pPr>
            <a:r>
              <a:rPr lang="en-US">
                <a:solidFill>
                  <a:srgbClr val="C00000"/>
                </a:solidFill>
              </a:rPr>
              <a:t>Denial of difference </a:t>
            </a:r>
            <a:r>
              <a:rPr lang="en-US"/>
              <a:t>- either do not notice differences or construct broad categories (e.g. Asian)</a:t>
            </a:r>
          </a:p>
          <a:p>
            <a:pPr marL="514350" lvl="0" indent="-514350">
              <a:buFont typeface="+mj-lt"/>
              <a:buAutoNum type="arabicPeriod"/>
            </a:pPr>
            <a:r>
              <a:rPr lang="en-US">
                <a:solidFill>
                  <a:srgbClr val="C00000"/>
                </a:solidFill>
              </a:rPr>
              <a:t>Defense against difference- </a:t>
            </a:r>
            <a:r>
              <a:rPr lang="en-US"/>
              <a:t>recognize cultural differences but negatively evaluate them</a:t>
            </a:r>
          </a:p>
          <a:p>
            <a:pPr marL="514350" lvl="0" indent="-514350">
              <a:buFont typeface="+mj-lt"/>
              <a:buAutoNum type="arabicPeriod"/>
            </a:pPr>
            <a:r>
              <a:rPr lang="en-US">
                <a:solidFill>
                  <a:srgbClr val="C00000"/>
                </a:solidFill>
              </a:rPr>
              <a:t>Minimization of difference- </a:t>
            </a:r>
            <a:r>
              <a:rPr lang="en-US"/>
              <a:t>recognize differences but assert that everyone is basically the same (due to a failure to recognize privilege) _______________________________________________________________</a:t>
            </a:r>
          </a:p>
          <a:p>
            <a:pPr marL="514350" lvl="0" indent="-514350">
              <a:buFont typeface="+mj-lt"/>
              <a:buAutoNum type="arabicPeriod"/>
            </a:pPr>
            <a:endParaRPr lang="en-US"/>
          </a:p>
          <a:p>
            <a:pPr marL="514350" lvl="0" indent="-514350">
              <a:buFont typeface="+mj-lt"/>
              <a:buAutoNum type="arabicPeriod"/>
            </a:pPr>
            <a:r>
              <a:rPr lang="en-US">
                <a:solidFill>
                  <a:srgbClr val="C00000"/>
                </a:solidFill>
              </a:rPr>
              <a:t>Acceptance of difference- </a:t>
            </a:r>
            <a:r>
              <a:rPr lang="en-US"/>
              <a:t>learn about others without judgement </a:t>
            </a:r>
          </a:p>
          <a:p>
            <a:pPr marL="514350" lvl="0" indent="-514350">
              <a:buFont typeface="+mj-lt"/>
              <a:buAutoNum type="arabicPeriod"/>
            </a:pPr>
            <a:r>
              <a:rPr lang="en-US">
                <a:solidFill>
                  <a:srgbClr val="C00000"/>
                </a:solidFill>
              </a:rPr>
              <a:t>Adaptation to difference </a:t>
            </a:r>
            <a:r>
              <a:rPr lang="en-US"/>
              <a:t>– aware of the role culture plays and has developed effective intercultural communication</a:t>
            </a:r>
          </a:p>
          <a:p>
            <a:pPr marL="514350" lvl="0" indent="-514350">
              <a:buFont typeface="+mj-lt"/>
              <a:buAutoNum type="arabicPeriod"/>
            </a:pPr>
            <a:r>
              <a:rPr lang="en-US">
                <a:solidFill>
                  <a:srgbClr val="C00000"/>
                </a:solidFill>
              </a:rPr>
              <a:t>Integration of difference </a:t>
            </a:r>
            <a:r>
              <a:rPr lang="en-US"/>
              <a:t>– internalized multicultural frames of reference do not self-identify with any one particular culture, identity is a work in progress</a:t>
            </a:r>
          </a:p>
          <a:p>
            <a:pPr marL="514350" indent="-514350">
              <a:buFont typeface="+mj-lt"/>
              <a:buAutoNum type="arabicPeriod"/>
            </a:pPr>
            <a:endParaRPr lang="en-US"/>
          </a:p>
        </p:txBody>
      </p:sp>
      <p:sp>
        <p:nvSpPr>
          <p:cNvPr id="4" name="Title 3"/>
          <p:cNvSpPr>
            <a:spLocks noGrp="1"/>
          </p:cNvSpPr>
          <p:nvPr>
            <p:ph type="title"/>
          </p:nvPr>
        </p:nvSpPr>
        <p:spPr>
          <a:xfrm>
            <a:off x="4200526" y="1914072"/>
            <a:ext cx="2732119" cy="825542"/>
          </a:xfrm>
        </p:spPr>
        <p:txBody>
          <a:bodyPr/>
          <a:lstStyle/>
          <a:p>
            <a:endParaRPr lang="en-US"/>
          </a:p>
        </p:txBody>
      </p:sp>
      <p:pic>
        <p:nvPicPr>
          <p:cNvPr id="7" name="Picture 6" descr="image of baby developing into adult assessment - Yahoo Search Results Yahoo Search Results - Google Chrome"/>
          <p:cNvPicPr>
            <a:picLocks noChangeAspect="1"/>
          </p:cNvPicPr>
          <p:nvPr/>
        </p:nvPicPr>
        <p:blipFill rotWithShape="1">
          <a:blip r:embed="rId3">
            <a:extLst>
              <a:ext uri="{28A0092B-C50C-407E-A947-70E740481C1C}">
                <a14:useLocalDpi xmlns:a14="http://schemas.microsoft.com/office/drawing/2010/main" val="0"/>
              </a:ext>
            </a:extLst>
          </a:blip>
          <a:srcRect l="12292" t="35777" r="65979" b="49005"/>
          <a:stretch/>
        </p:blipFill>
        <p:spPr>
          <a:xfrm>
            <a:off x="4276801" y="1217232"/>
            <a:ext cx="4218781" cy="1106282"/>
          </a:xfrm>
          <a:prstGeom prst="rect">
            <a:avLst/>
          </a:prstGeom>
        </p:spPr>
      </p:pic>
      <p:sp>
        <p:nvSpPr>
          <p:cNvPr id="9" name="TextBox 8">
            <a:extLst>
              <a:ext uri="{FF2B5EF4-FFF2-40B4-BE49-F238E27FC236}">
                <a16:creationId xmlns:a16="http://schemas.microsoft.com/office/drawing/2014/main" id="{92F69A6F-085E-4169-9555-3F3BCFDDE682}"/>
              </a:ext>
            </a:extLst>
          </p:cNvPr>
          <p:cNvSpPr txBox="1"/>
          <p:nvPr/>
        </p:nvSpPr>
        <p:spPr>
          <a:xfrm>
            <a:off x="468701" y="41838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none" strike="noStrike">
                <a:solidFill>
                  <a:srgbClr val="C00000"/>
                </a:solidFill>
                <a:latin typeface="Calibri"/>
              </a:rPr>
              <a:t>LEARNING OUTCOMES</a:t>
            </a:r>
            <a:endParaRPr lang="en-US"/>
          </a:p>
        </p:txBody>
      </p:sp>
    </p:spTree>
    <p:extLst>
      <p:ext uri="{BB962C8B-B14F-4D97-AF65-F5344CB8AC3E}">
        <p14:creationId xmlns:p14="http://schemas.microsoft.com/office/powerpoint/2010/main" val="336956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0642" y="246392"/>
            <a:ext cx="9216605" cy="949265"/>
          </a:xfrm>
        </p:spPr>
        <p:txBody>
          <a:bodyPr vert="horz" lIns="91440" tIns="45720" rIns="91440" bIns="45720" rtlCol="0" anchor="t">
            <a:normAutofit/>
          </a:bodyPr>
          <a:lstStyle/>
          <a:p>
            <a:r>
              <a:rPr lang="en-US" dirty="0">
                <a:solidFill>
                  <a:srgbClr val="C00000"/>
                </a:solidFill>
              </a:rPr>
              <a:t>LEARNING OUTCOMES</a:t>
            </a:r>
            <a:r>
              <a:rPr lang="en-US" dirty="0"/>
              <a:t> </a:t>
            </a:r>
            <a:endParaRPr lang="en-US"/>
          </a:p>
          <a:p>
            <a:r>
              <a:rPr lang="en-US" dirty="0"/>
              <a:t>From Basic </a:t>
            </a:r>
            <a:r>
              <a:rPr lang="en-US" dirty="0">
                <a:solidFill>
                  <a:schemeClr val="accent2">
                    <a:lumMod val="75000"/>
                  </a:schemeClr>
                </a:solidFill>
              </a:rPr>
              <a:t>First Year Law School </a:t>
            </a:r>
            <a:r>
              <a:rPr lang="en-US" dirty="0"/>
              <a:t>to intermediate/advanced </a:t>
            </a:r>
            <a:r>
              <a:rPr lang="en-US" dirty="0">
                <a:solidFill>
                  <a:schemeClr val="accent2">
                    <a:lumMod val="75000"/>
                  </a:schemeClr>
                </a:solidFill>
              </a:rPr>
              <a:t>Study ABROAD, Clinics and Externships  </a:t>
            </a:r>
            <a:endParaRPr lang="en-US" dirty="0"/>
          </a:p>
          <a:p>
            <a:endParaRPr lang="en-US"/>
          </a:p>
        </p:txBody>
      </p:sp>
      <p:sp>
        <p:nvSpPr>
          <p:cNvPr id="3" name="Text Placeholder 2"/>
          <p:cNvSpPr>
            <a:spLocks noGrp="1"/>
          </p:cNvSpPr>
          <p:nvPr>
            <p:ph type="body" sz="quarter" idx="11"/>
          </p:nvPr>
        </p:nvSpPr>
        <p:spPr>
          <a:xfrm>
            <a:off x="-2121" y="1587090"/>
            <a:ext cx="3831171" cy="5204235"/>
          </a:xfrm>
        </p:spPr>
        <p:txBody>
          <a:bodyPr vert="horz" lIns="91440" tIns="45720" rIns="91440" bIns="45720" rtlCol="0" anchor="t">
            <a:normAutofit fontScale="47500" lnSpcReduction="20000"/>
          </a:bodyPr>
          <a:lstStyle/>
          <a:p>
            <a:r>
              <a:rPr lang="en-US" sz="4000" b="1" u="sng" dirty="0"/>
              <a:t>Knowledge Learning Outcomes</a:t>
            </a:r>
            <a:endParaRPr lang="en-US" sz="4000" dirty="0"/>
          </a:p>
          <a:p>
            <a:pPr lvl="0"/>
            <a:r>
              <a:rPr lang="en-US" sz="4000" dirty="0">
                <a:solidFill>
                  <a:srgbClr val="FF0000"/>
                </a:solidFill>
              </a:rPr>
              <a:t>Define</a:t>
            </a:r>
            <a:r>
              <a:rPr lang="en-US" sz="4000" dirty="0"/>
              <a:t> race, ethnicity, and culture;</a:t>
            </a:r>
          </a:p>
          <a:p>
            <a:endParaRPr lang="en-US" sz="4000" dirty="0"/>
          </a:p>
          <a:p>
            <a:r>
              <a:rPr lang="en-US" sz="4000" dirty="0">
                <a:solidFill>
                  <a:srgbClr val="FF0000"/>
                </a:solidFill>
              </a:rPr>
              <a:t>Recognize that bias </a:t>
            </a:r>
            <a:r>
              <a:rPr lang="en-US" sz="4000" dirty="0"/>
              <a:t>and stereotyping (conscious and unconscious) </a:t>
            </a:r>
            <a:r>
              <a:rPr lang="en-US" sz="4000" dirty="0">
                <a:solidFill>
                  <a:srgbClr val="FF0000"/>
                </a:solidFill>
              </a:rPr>
              <a:t>affect your factual and legal analysis; </a:t>
            </a:r>
          </a:p>
          <a:p>
            <a:endParaRPr lang="en-US" sz="4000" dirty="0">
              <a:solidFill>
                <a:srgbClr val="FF0000"/>
              </a:solidFill>
            </a:endParaRPr>
          </a:p>
          <a:p>
            <a:pPr lvl="0"/>
            <a:r>
              <a:rPr lang="en-US" sz="4000" b="1" u="sng" dirty="0"/>
              <a:t>Attitude (Values) Learning Outcomes </a:t>
            </a:r>
            <a:endParaRPr lang="en-US" sz="4000"/>
          </a:p>
          <a:p>
            <a:endParaRPr lang="en-US" sz="4000" dirty="0"/>
          </a:p>
          <a:p>
            <a:r>
              <a:rPr lang="en-US" sz="4000" dirty="0">
                <a:solidFill>
                  <a:srgbClr val="FF0000"/>
                </a:solidFill>
              </a:rPr>
              <a:t>Identify impediments </a:t>
            </a:r>
            <a:r>
              <a:rPr lang="en-US" sz="4000" dirty="0"/>
              <a:t>that affect learning about your own cultural biases and stereotypes; </a:t>
            </a:r>
          </a:p>
          <a:p>
            <a:r>
              <a:rPr lang="en-US" sz="4000" dirty="0"/>
              <a:t> </a:t>
            </a:r>
            <a:r>
              <a:rPr lang="en-US" sz="4000" dirty="0">
                <a:solidFill>
                  <a:srgbClr val="FF0000"/>
                </a:solidFill>
              </a:rPr>
              <a:t>Explain why </a:t>
            </a:r>
            <a:r>
              <a:rPr lang="en-US" sz="4000" dirty="0"/>
              <a:t>lawyers see the world through their own cultural lenses; </a:t>
            </a:r>
          </a:p>
          <a:p>
            <a:endParaRPr lang="en-US"/>
          </a:p>
        </p:txBody>
      </p:sp>
      <p:sp>
        <p:nvSpPr>
          <p:cNvPr id="4" name="Title 3"/>
          <p:cNvSpPr>
            <a:spLocks noGrp="1"/>
          </p:cNvSpPr>
          <p:nvPr>
            <p:ph type="title"/>
          </p:nvPr>
        </p:nvSpPr>
        <p:spPr>
          <a:xfrm>
            <a:off x="153017" y="1036034"/>
            <a:ext cx="4028458" cy="520805"/>
          </a:xfrm>
        </p:spPr>
        <p:txBody>
          <a:bodyPr>
            <a:normAutofit/>
          </a:bodyPr>
          <a:lstStyle/>
          <a:p>
            <a:r>
              <a:rPr lang="en-US" sz="2000"/>
              <a:t>Basic Level</a:t>
            </a:r>
          </a:p>
        </p:txBody>
      </p:sp>
      <p:sp>
        <p:nvSpPr>
          <p:cNvPr id="5" name="Text Placeholder 4"/>
          <p:cNvSpPr>
            <a:spLocks noGrp="1"/>
          </p:cNvSpPr>
          <p:nvPr>
            <p:ph type="body" sz="quarter" idx="12"/>
          </p:nvPr>
        </p:nvSpPr>
        <p:spPr>
          <a:xfrm>
            <a:off x="186322" y="6172587"/>
            <a:ext cx="3812494" cy="411235"/>
          </a:xfrm>
        </p:spPr>
        <p:txBody>
          <a:bodyPr>
            <a:normAutofit/>
          </a:bodyPr>
          <a:lstStyle/>
          <a:p>
            <a:r>
              <a:rPr lang="en-US"/>
              <a:t>Classroom                              Live </a:t>
            </a:r>
          </a:p>
        </p:txBody>
      </p:sp>
      <p:sp>
        <p:nvSpPr>
          <p:cNvPr id="9" name="TextBox 8"/>
          <p:cNvSpPr txBox="1"/>
          <p:nvPr/>
        </p:nvSpPr>
        <p:spPr>
          <a:xfrm>
            <a:off x="3724276" y="1556839"/>
            <a:ext cx="5419726" cy="4585871"/>
          </a:xfrm>
          <a:prstGeom prst="rect">
            <a:avLst/>
          </a:prstGeom>
          <a:noFill/>
        </p:spPr>
        <p:txBody>
          <a:bodyPr wrap="square" rtlCol="0" anchor="t">
            <a:spAutoFit/>
          </a:bodyPr>
          <a:lstStyle/>
          <a:p>
            <a:r>
              <a:rPr lang="en-US" sz="2000" b="1" u="sng" dirty="0">
                <a:latin typeface="Myriad Pro" panose="020B0503030403020204" charset="0"/>
              </a:rPr>
              <a:t>Knowledge Learning Outcomes</a:t>
            </a:r>
            <a:endParaRPr lang="en-US" sz="2000" dirty="0">
              <a:latin typeface="Myriad Pro" panose="020B0503030403020204" charset="0"/>
            </a:endParaRPr>
          </a:p>
          <a:p>
            <a:r>
              <a:rPr lang="en-US" dirty="0">
                <a:latin typeface="Myriad Pro" panose="020B0503030403020204" charset="0"/>
              </a:rPr>
              <a:t> </a:t>
            </a:r>
            <a:r>
              <a:rPr lang="en-US" dirty="0">
                <a:solidFill>
                  <a:srgbClr val="FF0000"/>
                </a:solidFill>
                <a:latin typeface="Myriad Pro" panose="020B0503030403020204" charset="0"/>
              </a:rPr>
              <a:t>Describe how biases affect a lawyer’s interpretation</a:t>
            </a:r>
            <a:r>
              <a:rPr lang="en-US" dirty="0">
                <a:latin typeface="Myriad Pro" panose="020B0503030403020204" charset="0"/>
              </a:rPr>
              <a:t> of facts and application of  legal rule; </a:t>
            </a:r>
          </a:p>
          <a:p>
            <a:r>
              <a:rPr lang="en-US" dirty="0">
                <a:solidFill>
                  <a:srgbClr val="FF0000"/>
                </a:solidFill>
                <a:latin typeface="Myriad Pro" panose="020B0503030403020204" charset="0"/>
              </a:rPr>
              <a:t>Identify cultural experiences </a:t>
            </a:r>
            <a:r>
              <a:rPr lang="en-US" dirty="0">
                <a:latin typeface="Myriad Pro" panose="020B0503030403020204" charset="0"/>
              </a:rPr>
              <a:t>of the parties and the lawyers that may affect the legal and factual analysis; </a:t>
            </a:r>
          </a:p>
          <a:p>
            <a:pPr lvl="0"/>
            <a:endParaRPr lang="en-US" dirty="0">
              <a:latin typeface="Myriad Pro" panose="020B0503030403020204" charset="0"/>
            </a:endParaRPr>
          </a:p>
          <a:p>
            <a:r>
              <a:rPr lang="en-US" b="1" u="sng" dirty="0">
                <a:latin typeface="Myriad Pro" panose="020B0503030403020204" charset="0"/>
              </a:rPr>
              <a:t>Attitude (Values) Learning Outcomes </a:t>
            </a:r>
            <a:endParaRPr lang="en-US" dirty="0">
              <a:latin typeface="Myriad Pro" panose="020B0503030403020204" charset="0"/>
            </a:endParaRPr>
          </a:p>
          <a:p>
            <a:r>
              <a:rPr lang="en-US" dirty="0">
                <a:solidFill>
                  <a:srgbClr val="FF0000"/>
                </a:solidFill>
                <a:latin typeface="Myriad Pro" panose="020B0503030403020204" charset="0"/>
              </a:rPr>
              <a:t>Reflect </a:t>
            </a:r>
            <a:r>
              <a:rPr lang="en-US" dirty="0">
                <a:latin typeface="Myriad Pro" panose="020B0503030403020204" charset="0"/>
              </a:rPr>
              <a:t>on how different values systems and communications styles may affect lawyers’ interpretations of client reactions and behaviors; </a:t>
            </a:r>
          </a:p>
          <a:p>
            <a:r>
              <a:rPr lang="en-US" dirty="0">
                <a:solidFill>
                  <a:srgbClr val="FF0000"/>
                </a:solidFill>
                <a:latin typeface="Myriad Pro" panose="020B0503030403020204" charset="0"/>
              </a:rPr>
              <a:t>Recognize the need to suspend judgment </a:t>
            </a:r>
            <a:r>
              <a:rPr lang="en-US" dirty="0">
                <a:latin typeface="Myriad Pro" panose="020B0503030403020204" charset="0"/>
              </a:rPr>
              <a:t>when encountering unfamiliar conduct or views;  </a:t>
            </a:r>
          </a:p>
          <a:p>
            <a:pPr lvl="0"/>
            <a:r>
              <a:rPr lang="en-US" dirty="0">
                <a:solidFill>
                  <a:srgbClr val="FF0000"/>
                </a:solidFill>
                <a:latin typeface="Myriad Pro" panose="020B0503030403020204" charset="0"/>
              </a:rPr>
              <a:t>Demonstrate curiosity </a:t>
            </a:r>
            <a:r>
              <a:rPr lang="en-US" dirty="0">
                <a:latin typeface="Myriad Pro" panose="020B0503030403020204" charset="0"/>
              </a:rPr>
              <a:t>about the ways in which your cultural beliefs and practices influence your perceptions and interactions; about clients’ cultural beliefs and practices.</a:t>
            </a:r>
          </a:p>
        </p:txBody>
      </p:sp>
      <p:sp>
        <p:nvSpPr>
          <p:cNvPr id="10" name="TextBox 9"/>
          <p:cNvSpPr txBox="1"/>
          <p:nvPr/>
        </p:nvSpPr>
        <p:spPr>
          <a:xfrm>
            <a:off x="3998817" y="1054979"/>
            <a:ext cx="5030883" cy="400110"/>
          </a:xfrm>
          <a:prstGeom prst="rect">
            <a:avLst/>
          </a:prstGeom>
          <a:noFill/>
        </p:spPr>
        <p:txBody>
          <a:bodyPr wrap="square" rtlCol="0">
            <a:spAutoFit/>
          </a:bodyPr>
          <a:lstStyle/>
          <a:p>
            <a:r>
              <a:rPr lang="en-US" sz="2000" b="1">
                <a:solidFill>
                  <a:schemeClr val="accent2">
                    <a:lumMod val="75000"/>
                  </a:schemeClr>
                </a:solidFill>
                <a:latin typeface="Myriad Pro" panose="020B0503030403020204" charset="0"/>
              </a:rPr>
              <a:t>INTERMEDIATE/ADVANCED</a:t>
            </a:r>
          </a:p>
        </p:txBody>
      </p:sp>
      <p:sp>
        <p:nvSpPr>
          <p:cNvPr id="11" name="Right Arrow 10"/>
          <p:cNvSpPr/>
          <p:nvPr/>
        </p:nvSpPr>
        <p:spPr>
          <a:xfrm>
            <a:off x="1509144" y="611785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593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7940" y="702326"/>
            <a:ext cx="8611391" cy="2731493"/>
          </a:xfrm>
        </p:spPr>
        <p:txBody>
          <a:bodyPr vert="horz" lIns="91440" tIns="45720" rIns="91440" bIns="45720" rtlCol="0" anchor="t">
            <a:normAutofit/>
          </a:bodyPr>
          <a:lstStyle/>
          <a:p>
            <a:r>
              <a:rPr lang="en-US" dirty="0">
                <a:solidFill>
                  <a:srgbClr val="C00000"/>
                </a:solidFill>
              </a:rPr>
              <a:t>LEARNING OUTCOMES</a:t>
            </a:r>
            <a:r>
              <a:rPr lang="en-US" dirty="0"/>
              <a:t> Using these tools in First year Courses, International Human Rights Clinic, and</a:t>
            </a:r>
          </a:p>
          <a:p>
            <a:r>
              <a:rPr lang="en-US" dirty="0"/>
              <a:t>International Externships </a:t>
            </a:r>
            <a:r>
              <a:rPr lang="en-US" dirty="0">
                <a:solidFill>
                  <a:schemeClr val="accent2">
                    <a:lumMod val="75000"/>
                  </a:schemeClr>
                </a:solidFill>
              </a:rPr>
              <a:t>: Students Understand need to Learn skills</a:t>
            </a:r>
          </a:p>
          <a:p>
            <a:endParaRPr lang="en-US"/>
          </a:p>
        </p:txBody>
      </p:sp>
      <p:sp>
        <p:nvSpPr>
          <p:cNvPr id="3" name="Text Placeholder 2"/>
          <p:cNvSpPr>
            <a:spLocks noGrp="1"/>
          </p:cNvSpPr>
          <p:nvPr>
            <p:ph type="body" sz="quarter" idx="11"/>
          </p:nvPr>
        </p:nvSpPr>
        <p:spPr>
          <a:xfrm>
            <a:off x="248113" y="2470293"/>
            <a:ext cx="7299589" cy="3946394"/>
          </a:xfrm>
        </p:spPr>
        <p:txBody>
          <a:bodyPr vert="horz" lIns="91440" tIns="45720" rIns="91440" bIns="45720" rtlCol="0" anchor="t">
            <a:normAutofit fontScale="92500" lnSpcReduction="20000"/>
          </a:bodyPr>
          <a:lstStyle/>
          <a:p>
            <a:r>
              <a:rPr lang="en-US" sz="3200" b="1" u="sng" dirty="0"/>
              <a:t>Basic Skills Learning Outcomes </a:t>
            </a:r>
            <a:endParaRPr lang="en-US" sz="3200" dirty="0"/>
          </a:p>
          <a:p>
            <a:r>
              <a:rPr lang="en-US" sz="3200" dirty="0">
                <a:solidFill>
                  <a:srgbClr val="FF0000"/>
                </a:solidFill>
              </a:rPr>
              <a:t>Identify cultural factors </a:t>
            </a:r>
            <a:r>
              <a:rPr lang="en-US" sz="3200" dirty="0"/>
              <a:t>affecting judge’s or jury’s decision-making process or how lawyer presented issues in a given case; </a:t>
            </a:r>
          </a:p>
          <a:p>
            <a:r>
              <a:rPr lang="en-US" sz="3200" dirty="0">
                <a:solidFill>
                  <a:srgbClr val="FF0000"/>
                </a:solidFill>
              </a:rPr>
              <a:t>Identify methods to ensure awareness </a:t>
            </a:r>
            <a:r>
              <a:rPr lang="en-US" sz="3200" dirty="0"/>
              <a:t>of your own cultural traditions, perspectives, and beliefs; others’ cultural traditions, perspectives, and beliefs; and how those may be the same or different than your own </a:t>
            </a:r>
          </a:p>
          <a:p>
            <a:endParaRPr lang="en-US"/>
          </a:p>
        </p:txBody>
      </p:sp>
      <p:sp>
        <p:nvSpPr>
          <p:cNvPr id="8" name="TextBox 7"/>
          <p:cNvSpPr txBox="1"/>
          <p:nvPr/>
        </p:nvSpPr>
        <p:spPr>
          <a:xfrm>
            <a:off x="3095182" y="2384028"/>
            <a:ext cx="5989988" cy="400110"/>
          </a:xfrm>
          <a:prstGeom prst="rect">
            <a:avLst/>
          </a:prstGeom>
          <a:noFill/>
        </p:spPr>
        <p:txBody>
          <a:bodyPr wrap="square" rtlCol="0" anchor="t">
            <a:spAutoFit/>
          </a:bodyPr>
          <a:lstStyle/>
          <a:p>
            <a:endParaRPr lang="en-US" sz="2000" b="1" u="sng" dirty="0">
              <a:latin typeface="Myriad Pro" panose="020B0503030403020204" charset="0"/>
            </a:endParaRPr>
          </a:p>
        </p:txBody>
      </p:sp>
      <p:sp>
        <p:nvSpPr>
          <p:cNvPr id="9" name="TextBox 8"/>
          <p:cNvSpPr txBox="1"/>
          <p:nvPr/>
        </p:nvSpPr>
        <p:spPr>
          <a:xfrm>
            <a:off x="3368351" y="1362269"/>
            <a:ext cx="5775649" cy="646331"/>
          </a:xfrm>
          <a:prstGeom prst="rect">
            <a:avLst/>
          </a:prstGeom>
          <a:noFill/>
        </p:spPr>
        <p:txBody>
          <a:bodyPr wrap="square" rtlCol="0" anchor="t">
            <a:spAutoFit/>
          </a:bodyPr>
          <a:lstStyle/>
          <a:p>
            <a:endParaRPr lang="en-US" sz="3600" b="1" dirty="0">
              <a:solidFill>
                <a:schemeClr val="accent2">
                  <a:lumMod val="75000"/>
                </a:schemeClr>
              </a:solidFill>
              <a:latin typeface="Myriad Pro" panose="020B0503030403020204" charset="0"/>
            </a:endParaRPr>
          </a:p>
        </p:txBody>
      </p:sp>
    </p:spTree>
    <p:extLst>
      <p:ext uri="{BB962C8B-B14F-4D97-AF65-F5344CB8AC3E}">
        <p14:creationId xmlns:p14="http://schemas.microsoft.com/office/powerpoint/2010/main" val="76181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A6F7-2C58-4D5B-8908-6DFE6FA6F195}"/>
              </a:ext>
            </a:extLst>
          </p:cNvPr>
          <p:cNvSpPr>
            <a:spLocks noGrp="1"/>
          </p:cNvSpPr>
          <p:nvPr>
            <p:ph type="title"/>
          </p:nvPr>
        </p:nvSpPr>
        <p:spPr>
          <a:xfrm>
            <a:off x="457200" y="389657"/>
            <a:ext cx="8474015" cy="1143000"/>
          </a:xfrm>
        </p:spPr>
        <p:txBody>
          <a:bodyPr vert="horz" lIns="0" tIns="0" rIns="0" bIns="0" rtlCol="0" anchor="ctr">
            <a:noAutofit/>
          </a:bodyPr>
          <a:lstStyle/>
          <a:p>
            <a:pPr algn="l">
              <a:spcBef>
                <a:spcPct val="20000"/>
              </a:spcBef>
            </a:pPr>
            <a:r>
              <a:rPr lang="en-US" sz="2400" b="1" dirty="0">
                <a:solidFill>
                  <a:srgbClr val="C00000"/>
                </a:solidFill>
                <a:latin typeface="Arial"/>
                <a:cs typeface="Arial"/>
              </a:rPr>
              <a:t>Learning Outcomes</a:t>
            </a:r>
            <a:r>
              <a:rPr lang="en-US" sz="2400" dirty="0">
                <a:solidFill>
                  <a:srgbClr val="000000"/>
                </a:solidFill>
                <a:latin typeface="Arial"/>
                <a:cs typeface="Arial"/>
              </a:rPr>
              <a:t> INTERMEDIATE/ADVANCED Skills </a:t>
            </a:r>
            <a:r>
              <a:rPr lang="en-US" sz="2400" b="0" i="1" dirty="0">
                <a:solidFill>
                  <a:srgbClr val="000000"/>
                </a:solidFill>
                <a:latin typeface="Arial"/>
                <a:cs typeface="Arial"/>
              </a:rPr>
              <a:t>Assessment (Evaluation) and Reflection --- Keys to Improving Skills </a:t>
            </a:r>
            <a:endParaRPr lang="en-US" sz="2400" b="0" dirty="0">
              <a:solidFill>
                <a:srgbClr val="000000"/>
              </a:solidFill>
              <a:latin typeface="Arial"/>
              <a:cs typeface="Arial"/>
            </a:endParaRPr>
          </a:p>
          <a:p>
            <a:pPr algn="l">
              <a:spcBef>
                <a:spcPts val="0"/>
              </a:spcBef>
            </a:pPr>
            <a:endParaRPr lang="en-US" dirty="0">
              <a:solidFill>
                <a:srgbClr val="000000"/>
              </a:solidFill>
            </a:endParaRPr>
          </a:p>
        </p:txBody>
      </p:sp>
      <p:sp>
        <p:nvSpPr>
          <p:cNvPr id="3" name="Text Placeholder 2">
            <a:extLst>
              <a:ext uri="{FF2B5EF4-FFF2-40B4-BE49-F238E27FC236}">
                <a16:creationId xmlns:a16="http://schemas.microsoft.com/office/drawing/2014/main" id="{0DE1D083-82A2-46C6-BBDF-2DEB58EC99D6}"/>
              </a:ext>
            </a:extLst>
          </p:cNvPr>
          <p:cNvSpPr>
            <a:spLocks noGrp="1"/>
          </p:cNvSpPr>
          <p:nvPr>
            <p:ph type="body" idx="1"/>
          </p:nvPr>
        </p:nvSpPr>
        <p:spPr/>
        <p:txBody>
          <a:bodyPr vert="horz" lIns="0" tIns="0" rIns="0" bIns="0" rtlCol="0" anchor="t">
            <a:normAutofit fontScale="92500" lnSpcReduction="20000"/>
          </a:bodyPr>
          <a:lstStyle/>
          <a:p>
            <a:pPr algn="l" rtl="0"/>
            <a:endParaRPr lang="en-US" b="0" i="0" dirty="0"/>
          </a:p>
          <a:p>
            <a:pPr algn="l" rtl="0"/>
            <a:r>
              <a:rPr lang="en-US" b="0" i="0" u="none" strike="noStrike" dirty="0">
                <a:solidFill>
                  <a:srgbClr val="FF0000"/>
                </a:solidFill>
                <a:latin typeface="Myriad Pro"/>
              </a:rPr>
              <a:t>Identify situations </a:t>
            </a:r>
            <a:r>
              <a:rPr lang="en-US" b="0" i="0" u="none" strike="noStrike" dirty="0">
                <a:solidFill>
                  <a:srgbClr val="000000"/>
                </a:solidFill>
                <a:latin typeface="Myriad Pro"/>
              </a:rPr>
              <a:t>in which your cultural biases impeded successful representation; </a:t>
            </a:r>
            <a:r>
              <a:rPr lang="en-US" b="0" i="0" dirty="0">
                <a:latin typeface="Myriad Pro"/>
              </a:rPr>
              <a:t>​</a:t>
            </a:r>
            <a:endParaRPr lang="en-US" b="0" i="0" dirty="0"/>
          </a:p>
          <a:p>
            <a:pPr marL="0" indent="0">
              <a:buNone/>
            </a:pPr>
            <a:endParaRPr lang="en-US" dirty="0">
              <a:solidFill>
                <a:srgbClr val="000000"/>
              </a:solidFill>
            </a:endParaRPr>
          </a:p>
          <a:p>
            <a:pPr algn="l" rtl="0"/>
            <a:r>
              <a:rPr lang="en-US" b="0" i="0" u="none" strike="noStrike" dirty="0">
                <a:solidFill>
                  <a:srgbClr val="FF0000"/>
                </a:solidFill>
                <a:latin typeface="Myriad Pro"/>
              </a:rPr>
              <a:t>Ask appropriate questions </a:t>
            </a:r>
            <a:r>
              <a:rPr lang="en-US" b="0" i="0" u="none" strike="noStrike" dirty="0">
                <a:solidFill>
                  <a:srgbClr val="000000"/>
                </a:solidFill>
                <a:latin typeface="Myriad Pro"/>
              </a:rPr>
              <a:t>to elicit client information about cultural beliefs or practices that may affect representation; </a:t>
            </a:r>
            <a:r>
              <a:rPr lang="en-US" b="0" i="0" dirty="0">
                <a:latin typeface="Myriad Pro"/>
              </a:rPr>
              <a:t>​</a:t>
            </a:r>
            <a:endParaRPr lang="en-US" b="0" i="0" dirty="0"/>
          </a:p>
          <a:p>
            <a:pPr marL="0" indent="0">
              <a:buNone/>
            </a:pPr>
            <a:endParaRPr lang="en-US" dirty="0"/>
          </a:p>
          <a:p>
            <a:pPr algn="l" rtl="0"/>
            <a:r>
              <a:rPr lang="en-US" dirty="0">
                <a:latin typeface="Myriad Pro"/>
              </a:rPr>
              <a:t> </a:t>
            </a:r>
            <a:r>
              <a:rPr lang="en-US" b="0" i="0" u="none" strike="noStrike" dirty="0">
                <a:solidFill>
                  <a:srgbClr val="FF0000"/>
                </a:solidFill>
                <a:latin typeface="Myriad Pro"/>
              </a:rPr>
              <a:t>Demonstrate strategies</a:t>
            </a:r>
            <a:r>
              <a:rPr lang="en-US" b="0" i="0" u="none" strike="noStrike" dirty="0">
                <a:solidFill>
                  <a:srgbClr val="000000"/>
                </a:solidFill>
                <a:latin typeface="Myriad Pro"/>
              </a:rPr>
              <a:t> to assess, manage, and reduce bias in encounters with clients and witnesses; </a:t>
            </a:r>
            <a:r>
              <a:rPr lang="en-US" b="0" i="0" dirty="0">
                <a:latin typeface="Myriad Pro"/>
              </a:rPr>
              <a:t>​</a:t>
            </a:r>
            <a:endParaRPr lang="en-US" b="0" i="0" dirty="0"/>
          </a:p>
          <a:p>
            <a:pPr marL="0" indent="0">
              <a:buNone/>
            </a:pPr>
            <a:endParaRPr lang="en-US" dirty="0">
              <a:solidFill>
                <a:srgbClr val="000000"/>
              </a:solidFill>
            </a:endParaRPr>
          </a:p>
          <a:p>
            <a:pPr algn="l" rtl="0"/>
            <a:r>
              <a:rPr lang="en-US" b="0" i="0" u="none" strike="noStrike" dirty="0">
                <a:solidFill>
                  <a:srgbClr val="000000"/>
                </a:solidFill>
                <a:latin typeface="Myriad Pro"/>
              </a:rPr>
              <a:t> </a:t>
            </a:r>
            <a:r>
              <a:rPr lang="en-US" b="0" i="0" u="none" strike="noStrike" dirty="0">
                <a:solidFill>
                  <a:srgbClr val="FF0000"/>
                </a:solidFill>
                <a:latin typeface="Myriad Pro"/>
              </a:rPr>
              <a:t>Explain techniques and tools </a:t>
            </a:r>
            <a:r>
              <a:rPr lang="en-US" b="0" i="0" u="none" strike="noStrike" dirty="0">
                <a:solidFill>
                  <a:srgbClr val="000000"/>
                </a:solidFill>
                <a:latin typeface="Myriad Pro"/>
              </a:rPr>
              <a:t>that can help identify red flags that there has been a cross-cultural miscommunication; </a:t>
            </a:r>
            <a:r>
              <a:rPr lang="en-US" b="0" i="0" dirty="0">
                <a:latin typeface="Myriad Pro"/>
              </a:rPr>
              <a:t>​</a:t>
            </a:r>
            <a:endParaRPr lang="en-US" b="0" i="0" dirty="0"/>
          </a:p>
          <a:p>
            <a:pPr marL="0" indent="0">
              <a:buNone/>
            </a:pPr>
            <a:endParaRPr lang="en-US" dirty="0">
              <a:solidFill>
                <a:srgbClr val="000000"/>
              </a:solidFill>
            </a:endParaRPr>
          </a:p>
          <a:p>
            <a:pPr algn="l" rtl="0"/>
            <a:r>
              <a:rPr lang="en-US" b="0" i="0" u="none" strike="noStrike" dirty="0">
                <a:solidFill>
                  <a:srgbClr val="000000"/>
                </a:solidFill>
                <a:latin typeface="Myriad Pro"/>
              </a:rPr>
              <a:t> </a:t>
            </a:r>
            <a:r>
              <a:rPr lang="en-US" b="0" i="0" u="none" strike="noStrike" dirty="0">
                <a:solidFill>
                  <a:srgbClr val="FF0000"/>
                </a:solidFill>
                <a:latin typeface="Myriad Pro"/>
              </a:rPr>
              <a:t>Use reflective practices </a:t>
            </a:r>
            <a:r>
              <a:rPr lang="en-US" b="0" i="0" u="none" strike="noStrike" dirty="0">
                <a:solidFill>
                  <a:srgbClr val="000000"/>
                </a:solidFill>
                <a:latin typeface="Myriad Pro"/>
              </a:rPr>
              <a:t>when considering cultural contexts and cultural norms and whether particular cultural norms and practices create injustices which should be challenged.</a:t>
            </a:r>
            <a:r>
              <a:rPr lang="en-US" b="0" i="0" dirty="0">
                <a:latin typeface="Myriad Pro"/>
              </a:rPr>
              <a:t>​</a:t>
            </a:r>
            <a:endParaRPr lang="en-US" dirty="0"/>
          </a:p>
        </p:txBody>
      </p:sp>
    </p:spTree>
    <p:extLst>
      <p:ext uri="{BB962C8B-B14F-4D97-AF65-F5344CB8AC3E}">
        <p14:creationId xmlns:p14="http://schemas.microsoft.com/office/powerpoint/2010/main" val="183258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sz="2800">
                <a:latin typeface="Myriad Pro"/>
              </a:rPr>
              <a:t>Introductions</a:t>
            </a:r>
            <a:endParaRPr lang="en-US" sz="2800">
              <a:cs typeface="Calibri"/>
            </a:endParaRPr>
          </a:p>
          <a:p>
            <a:r>
              <a:rPr lang="en-US" sz="2800">
                <a:latin typeface="Myriad Pro"/>
              </a:rPr>
              <a:t>Definition of terms &amp; session goals</a:t>
            </a:r>
          </a:p>
          <a:p>
            <a:r>
              <a:rPr lang="en-US" sz="2800">
                <a:latin typeface="Myriad Pro"/>
              </a:rPr>
              <a:t>Exercise 1: free write</a:t>
            </a:r>
            <a:endParaRPr lang="en-US" sz="2800">
              <a:cs typeface="Calibri"/>
            </a:endParaRPr>
          </a:p>
          <a:p>
            <a:r>
              <a:rPr lang="en-US" sz="2800">
                <a:latin typeface="Myriad Pro"/>
              </a:rPr>
              <a:t>Learning Outcomes – Gillian &amp; Ron</a:t>
            </a:r>
          </a:p>
          <a:p>
            <a:r>
              <a:rPr lang="en-US" sz="2800">
                <a:latin typeface="Myriad Pro"/>
              </a:rPr>
              <a:t>Reflection &amp; Assessment – Anna &amp; Briana</a:t>
            </a:r>
          </a:p>
          <a:p>
            <a:r>
              <a:rPr lang="en-US" sz="2800">
                <a:latin typeface="Myriad Pro"/>
              </a:rPr>
              <a:t>Exercise 2: small group discussion</a:t>
            </a:r>
          </a:p>
          <a:p>
            <a:endParaRPr lang="en-US" sz="3200">
              <a:latin typeface="Myriad Pro"/>
            </a:endParaRPr>
          </a:p>
          <a:p>
            <a:endParaRPr lang="en-US" sz="3600">
              <a:latin typeface="Myriad Pro"/>
            </a:endParaRPr>
          </a:p>
          <a:p>
            <a:endParaRPr lang="en-US" sz="3600">
              <a:latin typeface="Myriad Pro"/>
            </a:endParaRPr>
          </a:p>
        </p:txBody>
      </p:sp>
      <p:sp>
        <p:nvSpPr>
          <p:cNvPr id="3" name="Title 2"/>
          <p:cNvSpPr>
            <a:spLocks noGrp="1"/>
          </p:cNvSpPr>
          <p:nvPr>
            <p:ph type="title"/>
          </p:nvPr>
        </p:nvSpPr>
        <p:spPr/>
        <p:txBody>
          <a:bodyPr>
            <a:normAutofit/>
          </a:bodyPr>
          <a:lstStyle/>
          <a:p>
            <a:r>
              <a:rPr lang="en-US"/>
              <a:t>Session Roadmap</a:t>
            </a:r>
          </a:p>
        </p:txBody>
      </p:sp>
    </p:spTree>
    <p:extLst>
      <p:ext uri="{BB962C8B-B14F-4D97-AF65-F5344CB8AC3E}">
        <p14:creationId xmlns:p14="http://schemas.microsoft.com/office/powerpoint/2010/main" val="939921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0845" y="552426"/>
            <a:ext cx="7972379" cy="883924"/>
          </a:xfrm>
        </p:spPr>
        <p:txBody>
          <a:bodyPr>
            <a:normAutofit fontScale="90000"/>
          </a:bodyPr>
          <a:lstStyle/>
          <a:p>
            <a:r>
              <a:rPr lang="en-US" dirty="0"/>
              <a:t>Learning Outcomes</a:t>
            </a:r>
            <a:br>
              <a:rPr lang="en-US" dirty="0"/>
            </a:br>
            <a:r>
              <a:rPr lang="en-US" dirty="0"/>
              <a:t>FLAC Alternative spring break</a:t>
            </a:r>
          </a:p>
        </p:txBody>
      </p:sp>
      <p:sp>
        <p:nvSpPr>
          <p:cNvPr id="5" name="Text Placeholder 4"/>
          <p:cNvSpPr>
            <a:spLocks noGrp="1"/>
          </p:cNvSpPr>
          <p:nvPr>
            <p:ph type="body" sz="quarter" idx="12"/>
          </p:nvPr>
        </p:nvSpPr>
        <p:spPr>
          <a:xfrm>
            <a:off x="790147" y="1628453"/>
            <a:ext cx="7739162" cy="5029068"/>
          </a:xfrm>
        </p:spPr>
        <p:txBody>
          <a:bodyPr>
            <a:normAutofit fontScale="77500" lnSpcReduction="20000"/>
          </a:bodyPr>
          <a:lstStyle/>
          <a:p>
            <a:r>
              <a:rPr lang="en-US"/>
              <a:t>Considerations </a:t>
            </a:r>
          </a:p>
          <a:p>
            <a:pPr marL="1085850" lvl="1" indent="-342900">
              <a:buFont typeface="Arial" panose="020B0604020202020204" pitchFamily="34" charset="0"/>
              <a:buChar char="•"/>
            </a:pPr>
            <a:r>
              <a:rPr lang="en-US"/>
              <a:t>1 Training </a:t>
            </a:r>
            <a:r>
              <a:rPr lang="en-US">
                <a:sym typeface="Wingdings" panose="05000000000000000000" pitchFamily="2" charset="2"/>
              </a:rPr>
              <a:t> 1 Week</a:t>
            </a:r>
            <a:endParaRPr lang="en-US"/>
          </a:p>
          <a:p>
            <a:pPr marL="1085850" lvl="1" indent="-342900">
              <a:buFont typeface="Arial" panose="020B0604020202020204" pitchFamily="34" charset="0"/>
              <a:buChar char="•"/>
            </a:pPr>
            <a:r>
              <a:rPr lang="en-US"/>
              <a:t>1Ls (Research and Writing but Not Interviewing)</a:t>
            </a:r>
          </a:p>
          <a:p>
            <a:pPr marL="1085850" lvl="1" indent="-342900">
              <a:buFont typeface="Arial" panose="020B0604020202020204" pitchFamily="34" charset="0"/>
              <a:buChar char="•"/>
            </a:pPr>
            <a:r>
              <a:rPr lang="en-US"/>
              <a:t>Brief Services and Advice and Referral for Monolingual Spanish Speakers</a:t>
            </a:r>
          </a:p>
          <a:p>
            <a:r>
              <a:rPr lang="en-US"/>
              <a:t>“Modest” Objectives </a:t>
            </a:r>
          </a:p>
          <a:p>
            <a:pPr marL="1085850" lvl="1" indent="-342900">
              <a:buFont typeface="Arial" panose="020B0604020202020204" pitchFamily="34" charset="0"/>
              <a:buChar char="•"/>
            </a:pPr>
            <a:r>
              <a:rPr lang="en-US"/>
              <a:t>Interviewing (and Issue Spotting)</a:t>
            </a:r>
          </a:p>
          <a:p>
            <a:pPr marL="1485900" lvl="2" indent="-342900">
              <a:buFont typeface="Courier New" panose="02070309020205020404" pitchFamily="49" charset="0"/>
              <a:buChar char="o"/>
            </a:pPr>
            <a:r>
              <a:rPr lang="en-US" dirty="0"/>
              <a:t>Cross-Cultural Competency</a:t>
            </a:r>
          </a:p>
          <a:p>
            <a:pPr marL="1485900" lvl="2" indent="-342900">
              <a:buFont typeface="Courier New" panose="02070309020205020404" pitchFamily="49" charset="0"/>
              <a:buChar char="o"/>
            </a:pPr>
            <a:r>
              <a:rPr lang="en-US" dirty="0"/>
              <a:t>Using Legal Interpreters</a:t>
            </a:r>
          </a:p>
          <a:p>
            <a:pPr marL="1085850" lvl="1" indent="-342900">
              <a:buFont typeface="Arial" panose="020B0604020202020204" pitchFamily="34" charset="0"/>
              <a:buChar char="•"/>
            </a:pPr>
            <a:r>
              <a:rPr lang="en-US" dirty="0"/>
              <a:t>Legal Issues Faced by Farm Workers, Migrant Workers, and Immigrants</a:t>
            </a:r>
          </a:p>
          <a:p>
            <a:pPr marL="1085850" lvl="1" indent="-342900">
              <a:buFont typeface="Arial" panose="020B0604020202020204" pitchFamily="34" charset="0"/>
              <a:buChar char="•"/>
            </a:pPr>
            <a:r>
              <a:rPr lang="en-US" dirty="0"/>
              <a:t>Interdisciplinary Approach to the Provision of Services </a:t>
            </a:r>
          </a:p>
          <a:p>
            <a:pPr marL="1485900" lvl="2" indent="-342900">
              <a:buFont typeface="Courier New" panose="02070309020205020404" pitchFamily="49" charset="0"/>
              <a:buChar char="o"/>
            </a:pPr>
            <a:r>
              <a:rPr lang="en-US"/>
              <a:t>Accountants</a:t>
            </a:r>
          </a:p>
          <a:p>
            <a:pPr marL="1485900" lvl="2" indent="-342900">
              <a:buFont typeface="Courier New" panose="02070309020205020404" pitchFamily="49" charset="0"/>
              <a:buChar char="o"/>
            </a:pPr>
            <a:r>
              <a:rPr lang="en-US"/>
              <a:t>Community-Based Organizations</a:t>
            </a:r>
          </a:p>
          <a:p>
            <a:pPr marL="1485900" lvl="2" indent="-342900">
              <a:buFont typeface="Courier New" panose="02070309020205020404" pitchFamily="49" charset="0"/>
              <a:buChar char="o"/>
            </a:pPr>
            <a:r>
              <a:rPr lang="en-US"/>
              <a:t>Unions</a:t>
            </a:r>
          </a:p>
          <a:p>
            <a:pPr marL="1085850" lvl="1" indent="-342900">
              <a:buFont typeface="Arial" panose="020B0604020202020204" pitchFamily="34" charset="0"/>
              <a:buChar char="•"/>
            </a:pPr>
            <a:r>
              <a:rPr lang="en-US"/>
              <a:t>Role of the Lawyer in Movement Building</a:t>
            </a:r>
          </a:p>
          <a:p>
            <a:pPr marL="1085850" lvl="1" indent="-342900">
              <a:buFont typeface="Arial" panose="020B0604020202020204" pitchFamily="34" charset="0"/>
              <a:buChar char="•"/>
            </a:pPr>
            <a:endParaRPr lang="en-US"/>
          </a:p>
          <a:p>
            <a:pPr lvl="1" indent="0">
              <a:buNone/>
            </a:pPr>
            <a:endParaRPr lang="en-US"/>
          </a:p>
          <a:p>
            <a:pPr lvl="1" indent="0">
              <a:buNone/>
            </a:pPr>
            <a:endParaRPr lang="en-US"/>
          </a:p>
          <a:p>
            <a:pPr lvl="1" indent="0">
              <a:buNone/>
            </a:pPr>
            <a:endParaRPr lang="en-US"/>
          </a:p>
        </p:txBody>
      </p:sp>
    </p:spTree>
    <p:extLst>
      <p:ext uri="{BB962C8B-B14F-4D97-AF65-F5344CB8AC3E}">
        <p14:creationId xmlns:p14="http://schemas.microsoft.com/office/powerpoint/2010/main" val="2455041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0845" y="498511"/>
            <a:ext cx="7972379" cy="883924"/>
          </a:xfrm>
        </p:spPr>
        <p:txBody>
          <a:bodyPr>
            <a:normAutofit fontScale="90000"/>
          </a:bodyPr>
          <a:lstStyle/>
          <a:p>
            <a:r>
              <a:rPr lang="en-US" dirty="0"/>
              <a:t>Learning Outcomes </a:t>
            </a:r>
            <a:br>
              <a:rPr lang="en-US" dirty="0"/>
            </a:br>
            <a:r>
              <a:rPr lang="en-US" dirty="0"/>
              <a:t>What can be accomplished in a week</a:t>
            </a:r>
          </a:p>
        </p:txBody>
      </p:sp>
    </p:spTree>
    <p:extLst>
      <p:ext uri="{BB962C8B-B14F-4D97-AF65-F5344CB8AC3E}">
        <p14:creationId xmlns:p14="http://schemas.microsoft.com/office/powerpoint/2010/main" val="1832239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448" y="1935309"/>
            <a:ext cx="7972380" cy="3213193"/>
          </a:xfrm>
        </p:spPr>
        <p:txBody>
          <a:bodyPr vert="horz" lIns="91440" tIns="45720" rIns="91440" bIns="45720" rtlCol="0" anchor="t">
            <a:normAutofit fontScale="92500"/>
          </a:bodyPr>
          <a:lstStyle/>
          <a:p>
            <a:r>
              <a:rPr lang="en-US" dirty="0"/>
              <a:t>Will (attempt to) discuss them separately</a:t>
            </a:r>
          </a:p>
          <a:p>
            <a:r>
              <a:rPr lang="en-US" dirty="0"/>
              <a:t>However, you will see our approaches to these two skills often weave them together</a:t>
            </a:r>
          </a:p>
          <a:p>
            <a:r>
              <a:rPr lang="en-US" u="sng" dirty="0"/>
              <a:t>Reflection</a:t>
            </a:r>
            <a:r>
              <a:rPr lang="en-US" dirty="0"/>
              <a:t>: process of analyzing how a task was performed and how the task might be improved or changed for future performance</a:t>
            </a:r>
          </a:p>
          <a:p>
            <a:endParaRPr lang="en-US" dirty="0"/>
          </a:p>
          <a:p>
            <a:pPr marL="0" indent="0">
              <a:buNone/>
            </a:pPr>
            <a:endParaRPr lang="en-US" dirty="0"/>
          </a:p>
        </p:txBody>
      </p:sp>
      <p:sp>
        <p:nvSpPr>
          <p:cNvPr id="3" name="Title 2"/>
          <p:cNvSpPr>
            <a:spLocks noGrp="1"/>
          </p:cNvSpPr>
          <p:nvPr>
            <p:ph type="title"/>
          </p:nvPr>
        </p:nvSpPr>
        <p:spPr>
          <a:xfrm>
            <a:off x="481449" y="921706"/>
            <a:ext cx="7972378" cy="1143000"/>
          </a:xfrm>
        </p:spPr>
        <p:txBody>
          <a:bodyPr>
            <a:normAutofit/>
          </a:bodyPr>
          <a:lstStyle/>
          <a:p>
            <a:r>
              <a:rPr lang="en-US"/>
              <a:t>Reflection &amp; Assessment</a:t>
            </a:r>
          </a:p>
        </p:txBody>
      </p:sp>
    </p:spTree>
    <p:extLst>
      <p:ext uri="{BB962C8B-B14F-4D97-AF65-F5344CB8AC3E}">
        <p14:creationId xmlns:p14="http://schemas.microsoft.com/office/powerpoint/2010/main" val="332181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screenshot of a cell phone&#10;&#10;Description generated with very high confidence">
            <a:extLst>
              <a:ext uri="{FF2B5EF4-FFF2-40B4-BE49-F238E27FC236}">
                <a16:creationId xmlns:a16="http://schemas.microsoft.com/office/drawing/2014/main" id="{AEE3E622-817D-4D7B-834D-9B94520A8DEB}"/>
              </a:ext>
            </a:extLst>
          </p:cNvPr>
          <p:cNvPicPr>
            <a:picLocks noGrp="1" noChangeAspect="1"/>
          </p:cNvPicPr>
          <p:nvPr>
            <p:ph idx="1"/>
          </p:nvPr>
        </p:nvPicPr>
        <p:blipFill>
          <a:blip r:embed="rId3"/>
          <a:stretch>
            <a:fillRect/>
          </a:stretch>
        </p:blipFill>
        <p:spPr>
          <a:xfrm>
            <a:off x="504285" y="1374593"/>
            <a:ext cx="8185499" cy="5182889"/>
          </a:xfrm>
          <a:prstGeom prst="rect">
            <a:avLst/>
          </a:prstGeom>
        </p:spPr>
      </p:pic>
      <p:sp>
        <p:nvSpPr>
          <p:cNvPr id="3" name="Title 2"/>
          <p:cNvSpPr>
            <a:spLocks noGrp="1"/>
          </p:cNvSpPr>
          <p:nvPr>
            <p:ph type="title"/>
          </p:nvPr>
        </p:nvSpPr>
        <p:spPr>
          <a:xfrm>
            <a:off x="610846" y="245970"/>
            <a:ext cx="7972378" cy="1128622"/>
          </a:xfrm>
        </p:spPr>
        <p:txBody>
          <a:bodyPr>
            <a:normAutofit fontScale="90000"/>
          </a:bodyPr>
          <a:lstStyle/>
          <a:p>
            <a:r>
              <a:rPr lang="en-US" dirty="0"/>
              <a:t>Reflection: 26 lawyering effectiveness factors</a:t>
            </a:r>
          </a:p>
        </p:txBody>
      </p:sp>
      <p:sp>
        <p:nvSpPr>
          <p:cNvPr id="4" name="Text Placeholder 3"/>
          <p:cNvSpPr>
            <a:spLocks noGrp="1"/>
          </p:cNvSpPr>
          <p:nvPr>
            <p:ph type="body" sz="quarter" idx="13"/>
          </p:nvPr>
        </p:nvSpPr>
        <p:spPr>
          <a:xfrm>
            <a:off x="504645" y="6497767"/>
            <a:ext cx="3932237" cy="266700"/>
          </a:xfrm>
        </p:spPr>
        <p:txBody>
          <a:bodyPr/>
          <a:lstStyle/>
          <a:p>
            <a:endParaRPr lang="en-US"/>
          </a:p>
        </p:txBody>
      </p:sp>
      <p:sp>
        <p:nvSpPr>
          <p:cNvPr id="12" name="object 2">
            <a:extLst>
              <a:ext uri="{FF2B5EF4-FFF2-40B4-BE49-F238E27FC236}">
                <a16:creationId xmlns:a16="http://schemas.microsoft.com/office/drawing/2014/main" id="{79A402FB-9CC3-450F-B166-443473FA1072}"/>
              </a:ext>
            </a:extLst>
          </p:cNvPr>
          <p:cNvSpPr txBox="1"/>
          <p:nvPr/>
        </p:nvSpPr>
        <p:spPr>
          <a:xfrm>
            <a:off x="606425" y="6545949"/>
            <a:ext cx="5247005" cy="162560"/>
          </a:xfrm>
          <a:prstGeom prst="rect">
            <a:avLst/>
          </a:prstGeom>
        </p:spPr>
        <p:txBody>
          <a:bodyPr vert="horz" wrap="square" lIns="0" tIns="12700" rIns="0" bIns="0" rtlCol="0">
            <a:spAutoFit/>
          </a:bodyPr>
          <a:lstStyle/>
          <a:p>
            <a:pPr marL="12700">
              <a:lnSpc>
                <a:spcPct val="100000"/>
              </a:lnSpc>
              <a:spcBef>
                <a:spcPts val="100"/>
              </a:spcBef>
            </a:pPr>
            <a:r>
              <a:rPr sz="900" spc="5">
                <a:solidFill>
                  <a:srgbClr val="7F7F7F"/>
                </a:solidFill>
                <a:latin typeface="Calibri"/>
                <a:cs typeface="Calibri"/>
                <a:hlinkClick r:id="rId4"/>
              </a:rPr>
              <a:t>http://lawfaculty.utulsa.edu/wp-content/uploads/2016/01/26LawyeringEffectivenessFactors-worksheet.pdf</a:t>
            </a:r>
            <a:endParaRPr sz="900">
              <a:latin typeface="Calibri"/>
              <a:cs typeface="Calibri"/>
            </a:endParaRPr>
          </a:p>
        </p:txBody>
      </p:sp>
    </p:spTree>
    <p:extLst>
      <p:ext uri="{BB962C8B-B14F-4D97-AF65-F5344CB8AC3E}">
        <p14:creationId xmlns:p14="http://schemas.microsoft.com/office/powerpoint/2010/main" val="130058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940" y="562272"/>
            <a:ext cx="8317434" cy="1143000"/>
          </a:xfrm>
        </p:spPr>
        <p:txBody>
          <a:bodyPr>
            <a:normAutofit/>
          </a:bodyPr>
          <a:lstStyle/>
          <a:p>
            <a:r>
              <a:rPr lang="en-US" dirty="0"/>
              <a:t>Reflection: MLS Geneva Program</a:t>
            </a:r>
          </a:p>
        </p:txBody>
      </p:sp>
      <p:sp>
        <p:nvSpPr>
          <p:cNvPr id="4" name="Text Placeholder 3"/>
          <p:cNvSpPr>
            <a:spLocks noGrp="1"/>
          </p:cNvSpPr>
          <p:nvPr>
            <p:ph type="body" sz="quarter" idx="13"/>
          </p:nvPr>
        </p:nvSpPr>
        <p:spPr/>
        <p:txBody>
          <a:bodyPr/>
          <a:lstStyle/>
          <a:p>
            <a:endParaRPr lang="en-US"/>
          </a:p>
        </p:txBody>
      </p:sp>
      <p:sp>
        <p:nvSpPr>
          <p:cNvPr id="6" name="Content Placeholder 1">
            <a:extLst>
              <a:ext uri="{FF2B5EF4-FFF2-40B4-BE49-F238E27FC236}">
                <a16:creationId xmlns:a16="http://schemas.microsoft.com/office/drawing/2014/main" id="{4D656B30-2FE1-4BF5-8B28-3EDD364A237E}"/>
              </a:ext>
            </a:extLst>
          </p:cNvPr>
          <p:cNvSpPr txBox="1">
            <a:spLocks/>
          </p:cNvSpPr>
          <p:nvPr/>
        </p:nvSpPr>
        <p:spPr>
          <a:xfrm>
            <a:off x="481448" y="1935309"/>
            <a:ext cx="7972380" cy="3903306"/>
          </a:xfrm>
          <a:prstGeom prst="rect">
            <a:avLst/>
          </a:prstGeom>
        </p:spPr>
        <p:txBody>
          <a:bodyPr vert="horz" lIns="91440" tIns="45720" rIns="91440" bIns="45720" rtlCol="0" anchor="t">
            <a:normAutofit fontScale="62500" lnSpcReduction="20000"/>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kern="1200">
                <a:solidFill>
                  <a:schemeClr val="tx1"/>
                </a:solidFill>
                <a:latin typeface="Myriad Pro" pitchFamily="34" charset="0"/>
                <a:ea typeface="+mn-ea"/>
                <a:cs typeface="Myriad Pro"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Reflection is a central and recurrent component of the Program</a:t>
            </a:r>
          </a:p>
          <a:p>
            <a:pPr lvl="1"/>
            <a:r>
              <a:rPr lang="en-US" dirty="0">
                <a:latin typeface="Myriad Pro"/>
              </a:rPr>
              <a:t>Orientation in the Fall before the start of the Program</a:t>
            </a:r>
            <a:endParaRPr lang="en-US" dirty="0"/>
          </a:p>
          <a:p>
            <a:pPr lvl="1"/>
            <a:r>
              <a:rPr lang="en-US" dirty="0">
                <a:latin typeface="Myriad Pro"/>
              </a:rPr>
              <a:t>Throughout the semester</a:t>
            </a:r>
            <a:endParaRPr lang="en-US" dirty="0">
              <a:cs typeface="Calibri"/>
            </a:endParaRPr>
          </a:p>
          <a:p>
            <a:pPr marL="457200" lvl="1" indent="0">
              <a:buNone/>
            </a:pPr>
            <a:endParaRPr lang="en-US" dirty="0">
              <a:latin typeface="Myriad Pro"/>
            </a:endParaRPr>
          </a:p>
          <a:p>
            <a:r>
              <a:rPr lang="en-US" dirty="0">
                <a:latin typeface="Myriad Pro"/>
              </a:rPr>
              <a:t>Schultz and </a:t>
            </a:r>
            <a:r>
              <a:rPr lang="en-US" dirty="0" err="1">
                <a:latin typeface="Myriad Pro"/>
              </a:rPr>
              <a:t>Zedeck</a:t>
            </a:r>
            <a:r>
              <a:rPr lang="en-US" dirty="0">
                <a:latin typeface="Myriad Pro"/>
              </a:rPr>
              <a:t> Lawyering Effectiveness Factors (Orientation)</a:t>
            </a:r>
          </a:p>
          <a:p>
            <a:pPr lvl="1"/>
            <a:r>
              <a:rPr lang="en-US" dirty="0">
                <a:latin typeface="Myriad Pro"/>
              </a:rPr>
              <a:t>Introduction</a:t>
            </a:r>
          </a:p>
          <a:p>
            <a:pPr lvl="1"/>
            <a:r>
              <a:rPr lang="en-US" dirty="0">
                <a:latin typeface="Myriad Pro"/>
              </a:rPr>
              <a:t>First draft of Professional Development Plan</a:t>
            </a:r>
          </a:p>
          <a:p>
            <a:pPr lvl="1"/>
            <a:r>
              <a:rPr lang="en-US" dirty="0">
                <a:latin typeface="Myriad Pro"/>
              </a:rPr>
              <a:t>Exercise to identify skills that students would like to improve or have not yet been addressed in their legal education</a:t>
            </a:r>
          </a:p>
          <a:p>
            <a:pPr lvl="2"/>
            <a:r>
              <a:rPr lang="en-US" dirty="0">
                <a:latin typeface="Myriad Pro"/>
                <a:cs typeface="Calibri"/>
              </a:rPr>
              <a:t>[Serves as own personal reflective/assessment exercise]</a:t>
            </a:r>
            <a:endParaRPr lang="en-US" dirty="0">
              <a:cs typeface="Calibri"/>
            </a:endParaRPr>
          </a:p>
          <a:p>
            <a:pPr marL="914400" lvl="2" indent="0">
              <a:buNone/>
            </a:pPr>
            <a:endParaRPr lang="en-US" dirty="0">
              <a:latin typeface="Myriad Pro"/>
            </a:endParaRPr>
          </a:p>
          <a:p>
            <a:r>
              <a:rPr lang="en-US" dirty="0">
                <a:latin typeface="Myriad Pro"/>
              </a:rPr>
              <a:t>Schultz and </a:t>
            </a:r>
            <a:r>
              <a:rPr lang="en-US" dirty="0" err="1">
                <a:latin typeface="Myriad Pro"/>
              </a:rPr>
              <a:t>Zedeck</a:t>
            </a:r>
            <a:r>
              <a:rPr lang="en-US" dirty="0">
                <a:latin typeface="Myriad Pro"/>
              </a:rPr>
              <a:t> Lawyering Effectiveness Factors (Semester)</a:t>
            </a:r>
          </a:p>
          <a:p>
            <a:pPr lvl="1"/>
            <a:r>
              <a:rPr lang="en-US" dirty="0">
                <a:latin typeface="Myriad Pro"/>
              </a:rPr>
              <a:t>Regular referral back to particular goals identified in Orientation</a:t>
            </a:r>
            <a:endParaRPr lang="en-US" dirty="0"/>
          </a:p>
          <a:p>
            <a:pPr lvl="1"/>
            <a:r>
              <a:rPr lang="en-US" dirty="0">
                <a:latin typeface="Myriad Pro"/>
              </a:rPr>
              <a:t>Roundtables and Reflective Essays</a:t>
            </a:r>
            <a:endParaRPr lang="en-US" dirty="0"/>
          </a:p>
          <a:p>
            <a:endParaRPr lang="en-US" dirty="0"/>
          </a:p>
          <a:p>
            <a:pPr marL="0" indent="0">
              <a:buNone/>
            </a:pPr>
            <a:endParaRPr lang="en-US" dirty="0"/>
          </a:p>
        </p:txBody>
      </p:sp>
    </p:spTree>
    <p:extLst>
      <p:ext uri="{BB962C8B-B14F-4D97-AF65-F5344CB8AC3E}">
        <p14:creationId xmlns:p14="http://schemas.microsoft.com/office/powerpoint/2010/main" val="951749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940" y="562272"/>
            <a:ext cx="8317434" cy="1143000"/>
          </a:xfrm>
        </p:spPr>
        <p:txBody>
          <a:bodyPr>
            <a:normAutofit/>
          </a:bodyPr>
          <a:lstStyle/>
          <a:p>
            <a:r>
              <a:rPr lang="en-US" dirty="0"/>
              <a:t>Reflection: MLS Geneva Program</a:t>
            </a:r>
          </a:p>
        </p:txBody>
      </p:sp>
      <p:sp>
        <p:nvSpPr>
          <p:cNvPr id="4" name="Text Placeholder 3"/>
          <p:cNvSpPr>
            <a:spLocks noGrp="1"/>
          </p:cNvSpPr>
          <p:nvPr>
            <p:ph type="body" sz="quarter" idx="13"/>
          </p:nvPr>
        </p:nvSpPr>
        <p:spPr/>
        <p:txBody>
          <a:bodyPr/>
          <a:lstStyle/>
          <a:p>
            <a:endParaRPr lang="en-US"/>
          </a:p>
        </p:txBody>
      </p:sp>
      <p:sp>
        <p:nvSpPr>
          <p:cNvPr id="6" name="Content Placeholder 1">
            <a:extLst>
              <a:ext uri="{FF2B5EF4-FFF2-40B4-BE49-F238E27FC236}">
                <a16:creationId xmlns:a16="http://schemas.microsoft.com/office/drawing/2014/main" id="{4D656B30-2FE1-4BF5-8B28-3EDD364A237E}"/>
              </a:ext>
            </a:extLst>
          </p:cNvPr>
          <p:cNvSpPr txBox="1">
            <a:spLocks/>
          </p:cNvSpPr>
          <p:nvPr/>
        </p:nvSpPr>
        <p:spPr>
          <a:xfrm>
            <a:off x="481448" y="1460856"/>
            <a:ext cx="7972380" cy="4909720"/>
          </a:xfrm>
          <a:prstGeom prst="rect">
            <a:avLst/>
          </a:prstGeom>
        </p:spPr>
        <p:txBody>
          <a:bodyPr vert="horz" lIns="91440" tIns="45720" rIns="91440" bIns="45720" rtlCol="0" anchor="t">
            <a:normAutofit fontScale="70000" lnSpcReduction="20000"/>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kern="1200">
                <a:solidFill>
                  <a:schemeClr val="tx1"/>
                </a:solidFill>
                <a:latin typeface="Myriad Pro" pitchFamily="34" charset="0"/>
                <a:ea typeface="+mn-ea"/>
                <a:cs typeface="Myriad Pro"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Cultural competence/humility are integral to all facets of experience and incorporate many (if not all) of the Factors</a:t>
            </a:r>
          </a:p>
          <a:p>
            <a:endParaRPr lang="en-US" dirty="0"/>
          </a:p>
          <a:p>
            <a:r>
              <a:rPr lang="en-US" dirty="0"/>
              <a:t>Potential avenues to explore (as identified by students)</a:t>
            </a:r>
          </a:p>
          <a:p>
            <a:pPr lvl="1"/>
            <a:r>
              <a:rPr lang="en-US" dirty="0">
                <a:latin typeface="Myriad Pro"/>
              </a:rPr>
              <a:t>Working with professionals from all over the world</a:t>
            </a:r>
            <a:endParaRPr lang="en-US" dirty="0"/>
          </a:p>
          <a:p>
            <a:pPr lvl="1"/>
            <a:r>
              <a:rPr lang="en-US" dirty="0">
                <a:latin typeface="Myriad Pro"/>
              </a:rPr>
              <a:t>Language</a:t>
            </a:r>
          </a:p>
          <a:p>
            <a:pPr lvl="2"/>
            <a:r>
              <a:rPr lang="en-US" dirty="0">
                <a:latin typeface="Myriad Pro"/>
              </a:rPr>
              <a:t>English as a second language</a:t>
            </a:r>
          </a:p>
          <a:p>
            <a:pPr lvl="2"/>
            <a:r>
              <a:rPr lang="en-US" dirty="0">
                <a:latin typeface="Myriad Pro"/>
              </a:rPr>
              <a:t>Drafting of legal documents</a:t>
            </a:r>
          </a:p>
          <a:p>
            <a:pPr lvl="2"/>
            <a:r>
              <a:rPr lang="en-US" dirty="0">
                <a:latin typeface="Myriad Pro"/>
              </a:rPr>
              <a:t>Exclusion/inclusion in settings</a:t>
            </a:r>
            <a:endParaRPr lang="en-US" dirty="0">
              <a:latin typeface="Calibri"/>
              <a:cs typeface="Calibri"/>
            </a:endParaRPr>
          </a:p>
          <a:p>
            <a:pPr lvl="2"/>
            <a:r>
              <a:rPr lang="en-US" dirty="0">
                <a:latin typeface="Myriad Pro"/>
              </a:rPr>
              <a:t>Lack of expertise where needed (value of learning other languages)</a:t>
            </a:r>
          </a:p>
          <a:p>
            <a:pPr lvl="1"/>
            <a:r>
              <a:rPr lang="en-US" dirty="0">
                <a:latin typeface="Myriad Pro"/>
                <a:cs typeface="Calibri"/>
              </a:rPr>
              <a:t>Impact of different systems (civil v. common law)</a:t>
            </a:r>
            <a:endParaRPr lang="en-US" dirty="0">
              <a:latin typeface="Calibri"/>
              <a:cs typeface="Calibri"/>
            </a:endParaRPr>
          </a:p>
          <a:p>
            <a:pPr lvl="1"/>
            <a:r>
              <a:rPr lang="en-US" dirty="0">
                <a:latin typeface="Myriad Pro"/>
                <a:cs typeface="Calibri"/>
              </a:rPr>
              <a:t>Issues of privilege for interns who can afford to work in Geneva at unpaid internships (unionizing interns)</a:t>
            </a:r>
          </a:p>
          <a:p>
            <a:pPr lvl="1"/>
            <a:r>
              <a:rPr lang="en-US" dirty="0">
                <a:latin typeface="Myriad Pro"/>
                <a:cs typeface="Calibri"/>
              </a:rPr>
              <a:t>Day-to-day cultural norms: </a:t>
            </a:r>
            <a:r>
              <a:rPr lang="en-US" dirty="0" err="1">
                <a:latin typeface="Myriad Pro"/>
                <a:cs typeface="Calibri"/>
              </a:rPr>
              <a:t>eg</a:t>
            </a:r>
            <a:r>
              <a:rPr lang="en-US" dirty="0">
                <a:latin typeface="Myriad Pro"/>
                <a:cs typeface="Calibri"/>
              </a:rPr>
              <a:t>, alcohol, length of work day, pace of work, physical space, etc.</a:t>
            </a:r>
          </a:p>
        </p:txBody>
      </p:sp>
    </p:spTree>
    <p:extLst>
      <p:ext uri="{BB962C8B-B14F-4D97-AF65-F5344CB8AC3E}">
        <p14:creationId xmlns:p14="http://schemas.microsoft.com/office/powerpoint/2010/main" val="3349150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8958" y="1575875"/>
            <a:ext cx="7972380" cy="3213193"/>
          </a:xfrm>
        </p:spPr>
        <p:txBody>
          <a:bodyPr vert="horz" lIns="91440" tIns="45720" rIns="91440" bIns="45720" rtlCol="0" anchor="t">
            <a:normAutofit fontScale="70000" lnSpcReduction="20000"/>
          </a:bodyPr>
          <a:lstStyle/>
          <a:p>
            <a:r>
              <a:rPr lang="en-US" dirty="0"/>
              <a:t>At mid- and end-of-semester, students prepare a self-evaluation memo with prompts based on the effectiveness factors (do not have to answer all prompts)</a:t>
            </a:r>
          </a:p>
          <a:p>
            <a:pPr marL="0" indent="0">
              <a:buNone/>
            </a:pPr>
            <a:endParaRPr lang="en-US"/>
          </a:p>
          <a:p>
            <a:r>
              <a:rPr lang="en-US" dirty="0"/>
              <a:t>Able to See the World Through the Eyes of Others:</a:t>
            </a:r>
          </a:p>
          <a:p>
            <a:pPr marL="457200" lvl="1" indent="0">
              <a:buNone/>
            </a:pPr>
            <a:r>
              <a:rPr lang="en-US" i="1" dirty="0"/>
              <a:t>In what ways has your clinic work been inter-cultural? What differences did you perceive between you and another person you interacted with? Did you feel prepared to work across these areas of difference? Were you able to balance acquiring cultural knowledge about the other person’s life experience with testing your own assumptions?</a:t>
            </a:r>
            <a:endParaRPr lang="en-US" dirty="0">
              <a:cs typeface="Calibri"/>
            </a:endParaRPr>
          </a:p>
        </p:txBody>
      </p:sp>
      <p:sp>
        <p:nvSpPr>
          <p:cNvPr id="3" name="Title 2"/>
          <p:cNvSpPr>
            <a:spLocks noGrp="1"/>
          </p:cNvSpPr>
          <p:nvPr>
            <p:ph type="title"/>
          </p:nvPr>
        </p:nvSpPr>
        <p:spPr>
          <a:xfrm>
            <a:off x="423940" y="562272"/>
            <a:ext cx="7972378" cy="1143000"/>
          </a:xfrm>
        </p:spPr>
        <p:txBody>
          <a:bodyPr>
            <a:normAutofit/>
          </a:bodyPr>
          <a:lstStyle/>
          <a:p>
            <a:r>
              <a:rPr lang="en-US" dirty="0"/>
              <a:t>Reflection: FLAC</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92448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8958" y="1590253"/>
            <a:ext cx="7972380" cy="4233985"/>
          </a:xfrm>
        </p:spPr>
        <p:txBody>
          <a:bodyPr>
            <a:normAutofit fontScale="70000" lnSpcReduction="20000"/>
          </a:bodyPr>
          <a:lstStyle/>
          <a:p>
            <a:r>
              <a:rPr lang="en-US" dirty="0"/>
              <a:t>Responses vary depending on students and their natural level of self-reflection, but most generally have something to say on this skill</a:t>
            </a:r>
          </a:p>
          <a:p>
            <a:r>
              <a:rPr lang="en-US" dirty="0"/>
              <a:t>Common themes students identify:</a:t>
            </a:r>
          </a:p>
          <a:p>
            <a:pPr lvl="1"/>
            <a:r>
              <a:rPr lang="en-US" dirty="0"/>
              <a:t>Working with clients from different countries/nationalities</a:t>
            </a:r>
          </a:p>
          <a:p>
            <a:pPr lvl="1"/>
            <a:r>
              <a:rPr lang="en-US" dirty="0"/>
              <a:t>Clients with different goals than students, e.g. more practically focused</a:t>
            </a:r>
          </a:p>
          <a:p>
            <a:pPr lvl="1"/>
            <a:r>
              <a:rPr lang="en-US" dirty="0"/>
              <a:t>Students identifying commonalities in their own backgrounds, e.g. low-income family, immigrant parents</a:t>
            </a:r>
          </a:p>
          <a:p>
            <a:pPr lvl="1"/>
            <a:r>
              <a:rPr lang="en-US" dirty="0"/>
              <a:t>Traveling to meet with clients on farms, noticing the rural-urban cultural divide, and a newfound appreciation for presence of and isolation experienced by workers in rural areas</a:t>
            </a:r>
          </a:p>
          <a:p>
            <a:pPr lvl="1"/>
            <a:r>
              <a:rPr lang="en-US" dirty="0"/>
              <a:t>Interpreters as helping to navigate cultural differences</a:t>
            </a:r>
          </a:p>
        </p:txBody>
      </p:sp>
      <p:sp>
        <p:nvSpPr>
          <p:cNvPr id="3" name="Title 2"/>
          <p:cNvSpPr>
            <a:spLocks noGrp="1"/>
          </p:cNvSpPr>
          <p:nvPr>
            <p:ph type="title"/>
          </p:nvPr>
        </p:nvSpPr>
        <p:spPr>
          <a:xfrm>
            <a:off x="438317" y="605404"/>
            <a:ext cx="7972378" cy="1143000"/>
          </a:xfrm>
        </p:spPr>
        <p:txBody>
          <a:bodyPr>
            <a:normAutofit/>
          </a:bodyPr>
          <a:lstStyle/>
          <a:p>
            <a:r>
              <a:rPr lang="en-US" dirty="0"/>
              <a:t> Reflection: FLAC</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56071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940" y="1575875"/>
            <a:ext cx="8446832" cy="4320249"/>
          </a:xfrm>
        </p:spPr>
        <p:txBody>
          <a:bodyPr vert="horz" lIns="91440" tIns="45720" rIns="91440" bIns="45720" rtlCol="0" anchor="t">
            <a:normAutofit fontScale="92500" lnSpcReduction="20000"/>
          </a:bodyPr>
          <a:lstStyle/>
          <a:p>
            <a:r>
              <a:rPr lang="en-US" u="sng" dirty="0"/>
              <a:t>Assessment</a:t>
            </a:r>
            <a:endParaRPr lang="en-US" dirty="0"/>
          </a:p>
          <a:p>
            <a:pPr lvl="1"/>
            <a:r>
              <a:rPr lang="en-US" u="sng" dirty="0"/>
              <a:t>Formative assessment</a:t>
            </a:r>
            <a:r>
              <a:rPr lang="en-US" dirty="0"/>
              <a:t>: monitors student learning to provide ongoing feedback</a:t>
            </a:r>
            <a:endParaRPr lang="en-US" dirty="0">
              <a:cs typeface="Calibri"/>
            </a:endParaRPr>
          </a:p>
          <a:p>
            <a:pPr lvl="1"/>
            <a:r>
              <a:rPr lang="en-US" u="sng" dirty="0"/>
              <a:t>Summative assessment</a:t>
            </a:r>
            <a:r>
              <a:rPr lang="en-US" dirty="0"/>
              <a:t>: evaluates student learning by comparing it against a benchmark</a:t>
            </a:r>
            <a:endParaRPr lang="en-US" dirty="0">
              <a:cs typeface="Calibri"/>
            </a:endParaRPr>
          </a:p>
          <a:p>
            <a:pPr marL="457200" lvl="1" indent="0">
              <a:buNone/>
            </a:pPr>
            <a:endParaRPr lang="en-US" dirty="0">
              <a:latin typeface="Calibri"/>
              <a:cs typeface="Calibri"/>
            </a:endParaRPr>
          </a:p>
          <a:p>
            <a:r>
              <a:rPr lang="en-US" dirty="0"/>
              <a:t>Formative Assessment = Reflecting upon Reflection</a:t>
            </a:r>
          </a:p>
          <a:p>
            <a:pPr marL="0" indent="0">
              <a:buNone/>
            </a:pPr>
            <a:endParaRPr lang="en-US" dirty="0"/>
          </a:p>
          <a:p>
            <a:r>
              <a:rPr lang="en-US" dirty="0"/>
              <a:t>Summative Assessment &gt;&gt; Grading Challenges</a:t>
            </a:r>
          </a:p>
        </p:txBody>
      </p:sp>
      <p:sp>
        <p:nvSpPr>
          <p:cNvPr id="3" name="Title 2"/>
          <p:cNvSpPr>
            <a:spLocks noGrp="1"/>
          </p:cNvSpPr>
          <p:nvPr>
            <p:ph type="title"/>
          </p:nvPr>
        </p:nvSpPr>
        <p:spPr>
          <a:xfrm>
            <a:off x="423940" y="490385"/>
            <a:ext cx="7972378" cy="1143000"/>
          </a:xfrm>
        </p:spPr>
        <p:txBody>
          <a:bodyPr>
            <a:normAutofit/>
          </a:bodyPr>
          <a:lstStyle/>
          <a:p>
            <a:r>
              <a:rPr lang="en-US" dirty="0"/>
              <a:t>Assessment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2767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2090" y="1633385"/>
            <a:ext cx="7972380" cy="3213193"/>
          </a:xfrm>
        </p:spPr>
        <p:txBody>
          <a:bodyPr vert="horz" lIns="91440" tIns="45720" rIns="91440" bIns="45720" rtlCol="0" anchor="t">
            <a:normAutofit/>
          </a:bodyPr>
          <a:lstStyle/>
          <a:p>
            <a:r>
              <a:rPr lang="en-US" dirty="0"/>
              <a:t>Student self-evaluation memos are reviewed by supervisors and used as a starting point for discussions in one-on-one meetings</a:t>
            </a:r>
          </a:p>
          <a:p>
            <a:r>
              <a:rPr lang="en-US" dirty="0"/>
              <a:t>Role in grading?</a:t>
            </a:r>
          </a:p>
        </p:txBody>
      </p:sp>
      <p:sp>
        <p:nvSpPr>
          <p:cNvPr id="3" name="Title 2"/>
          <p:cNvSpPr>
            <a:spLocks noGrp="1"/>
          </p:cNvSpPr>
          <p:nvPr>
            <p:ph type="title"/>
          </p:nvPr>
        </p:nvSpPr>
        <p:spPr>
          <a:xfrm>
            <a:off x="481449" y="562272"/>
            <a:ext cx="7972378" cy="1143000"/>
          </a:xfrm>
        </p:spPr>
        <p:txBody>
          <a:bodyPr>
            <a:normAutofit/>
          </a:bodyPr>
          <a:lstStyle/>
          <a:p>
            <a:r>
              <a:rPr lang="en-US" dirty="0"/>
              <a:t>Assessment: FLAC</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0061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fontScale="62500" lnSpcReduction="20000"/>
          </a:bodyPr>
          <a:lstStyle/>
          <a:p>
            <a:r>
              <a:rPr lang="en-US" dirty="0"/>
              <a:t>Clinical Teaching Fellow, Farmworker Legal Assistance Clinic (FLAC)</a:t>
            </a:r>
          </a:p>
          <a:p>
            <a:pPr lvl="1"/>
            <a:r>
              <a:rPr lang="en-US" dirty="0"/>
              <a:t>Semester-</a:t>
            </a:r>
            <a:r>
              <a:rPr lang="en-US" b="1" dirty="0"/>
              <a:t>long</a:t>
            </a:r>
            <a:r>
              <a:rPr lang="en-US" dirty="0"/>
              <a:t>, 4-credit clinic</a:t>
            </a:r>
            <a:endParaRPr lang="en-US" dirty="0">
              <a:cs typeface="Calibri"/>
            </a:endParaRPr>
          </a:p>
          <a:p>
            <a:pPr lvl="1"/>
            <a:r>
              <a:rPr lang="en-US" dirty="0"/>
              <a:t>Weekly two-hour skills seminar</a:t>
            </a:r>
            <a:endParaRPr lang="en-US" dirty="0">
              <a:cs typeface="Calibri"/>
            </a:endParaRPr>
          </a:p>
          <a:p>
            <a:pPr lvl="1"/>
            <a:r>
              <a:rPr lang="en-US" dirty="0"/>
              <a:t>Immigration &amp; employment cases on behalf of farmworkers</a:t>
            </a:r>
            <a:endParaRPr lang="en-US" dirty="0">
              <a:cs typeface="Calibri"/>
            </a:endParaRPr>
          </a:p>
          <a:p>
            <a:pPr lvl="1"/>
            <a:r>
              <a:rPr lang="en-US" dirty="0"/>
              <a:t>Most clients are monolingual Spanish speakers, and from Mexico or Guatemala, mostly relatively recent arrivals to the United States</a:t>
            </a:r>
            <a:endParaRPr lang="en-US" dirty="0">
              <a:cs typeface="Calibri"/>
            </a:endParaRPr>
          </a:p>
          <a:p>
            <a:pPr lvl="1"/>
            <a:r>
              <a:rPr lang="en-US" dirty="0"/>
              <a:t>Clients generally live in isolated, rural settings</a:t>
            </a:r>
            <a:endParaRPr lang="en-US" dirty="0">
              <a:cs typeface="Calibri"/>
            </a:endParaRPr>
          </a:p>
          <a:p>
            <a:r>
              <a:rPr lang="en-US" dirty="0"/>
              <a:t>Past experience: Southern Migrant Legal Services</a:t>
            </a:r>
          </a:p>
          <a:p>
            <a:pPr lvl="1"/>
            <a:r>
              <a:rPr lang="en-US" dirty="0"/>
              <a:t>LSC organization (part of Texas </a:t>
            </a:r>
            <a:r>
              <a:rPr lang="en-US" dirty="0" err="1"/>
              <a:t>RioGrande</a:t>
            </a:r>
            <a:r>
              <a:rPr lang="en-US" dirty="0"/>
              <a:t> Legal Aid) based in Nashville, TN</a:t>
            </a:r>
            <a:endParaRPr lang="en-US" dirty="0">
              <a:cs typeface="Calibri"/>
            </a:endParaRPr>
          </a:p>
          <a:p>
            <a:pPr lvl="1"/>
            <a:r>
              <a:rPr lang="en-US" dirty="0"/>
              <a:t>Mostly employment litigation with mostly </a:t>
            </a:r>
            <a:r>
              <a:rPr lang="en-US" dirty="0" err="1"/>
              <a:t>guestworker</a:t>
            </a:r>
            <a:r>
              <a:rPr lang="en-US" dirty="0"/>
              <a:t> clients in the United States on temporary agricultural visas </a:t>
            </a:r>
            <a:endParaRPr lang="en-US" dirty="0">
              <a:cs typeface="Calibri"/>
            </a:endParaRPr>
          </a:p>
        </p:txBody>
      </p:sp>
      <p:sp>
        <p:nvSpPr>
          <p:cNvPr id="3" name="Title 2"/>
          <p:cNvSpPr>
            <a:spLocks noGrp="1"/>
          </p:cNvSpPr>
          <p:nvPr>
            <p:ph type="title"/>
          </p:nvPr>
        </p:nvSpPr>
        <p:spPr/>
        <p:txBody>
          <a:bodyPr>
            <a:normAutofit fontScale="90000"/>
          </a:bodyPr>
          <a:lstStyle/>
          <a:p>
            <a:r>
              <a:rPr lang="en-US"/>
              <a:t>Briana Beltran, Cornell Law School</a:t>
            </a:r>
          </a:p>
        </p:txBody>
      </p:sp>
    </p:spTree>
    <p:extLst>
      <p:ext uri="{BB962C8B-B14F-4D97-AF65-F5344CB8AC3E}">
        <p14:creationId xmlns:p14="http://schemas.microsoft.com/office/powerpoint/2010/main" val="1481325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449" y="1604630"/>
            <a:ext cx="7972380" cy="4607796"/>
          </a:xfrm>
        </p:spPr>
        <p:txBody>
          <a:bodyPr vert="horz" lIns="91440" tIns="45720" rIns="91440" bIns="45720" rtlCol="0" anchor="t">
            <a:normAutofit fontScale="70000" lnSpcReduction="20000"/>
          </a:bodyPr>
          <a:lstStyle/>
          <a:p>
            <a:r>
              <a:rPr lang="en-US" dirty="0"/>
              <a:t>Reflective Essays throughout semester</a:t>
            </a:r>
          </a:p>
          <a:p>
            <a:pPr lvl="1"/>
            <a:r>
              <a:rPr lang="en-US" dirty="0">
                <a:latin typeface="Myriad Pro"/>
              </a:rPr>
              <a:t>Formative – provide feedback via written comments and by building off of individual topics in class for further development</a:t>
            </a:r>
          </a:p>
          <a:p>
            <a:pPr lvl="1"/>
            <a:r>
              <a:rPr lang="en-US" dirty="0">
                <a:latin typeface="Myriad Pro"/>
              </a:rPr>
              <a:t>Summative – did the student follow the prompt in the syllabus? Provide articles on reflective writing (J. Moon) to students.  </a:t>
            </a:r>
          </a:p>
          <a:p>
            <a:pPr lvl="1"/>
            <a:endParaRPr lang="en-US" dirty="0">
              <a:cs typeface="Calibri"/>
            </a:endParaRPr>
          </a:p>
          <a:p>
            <a:r>
              <a:rPr lang="en-US" dirty="0">
                <a:cs typeface="Calibri"/>
              </a:rPr>
              <a:t>Class Participation</a:t>
            </a:r>
          </a:p>
          <a:p>
            <a:pPr lvl="1"/>
            <a:r>
              <a:rPr lang="en-US" dirty="0">
                <a:latin typeface="Myriad Pro"/>
              </a:rPr>
              <a:t>Formative – mid-term meeting and perhaps commentary on reflective essays</a:t>
            </a:r>
            <a:endParaRPr lang="en-US" dirty="0"/>
          </a:p>
          <a:p>
            <a:pPr lvl="1"/>
            <a:r>
              <a:rPr lang="en-US" dirty="0">
                <a:latin typeface="Myriad Pro"/>
              </a:rPr>
              <a:t>Summative – did the student incorporate the material or process outlined in the syllabus?  Provide students with a rubric.</a:t>
            </a:r>
          </a:p>
          <a:p>
            <a:pPr lvl="1"/>
            <a:endParaRPr lang="en-US" dirty="0"/>
          </a:p>
          <a:p>
            <a:r>
              <a:rPr lang="en-US" dirty="0"/>
              <a:t>Mid-Term Review/Meeting</a:t>
            </a:r>
          </a:p>
          <a:p>
            <a:endParaRPr lang="en-US" dirty="0"/>
          </a:p>
        </p:txBody>
      </p:sp>
      <p:sp>
        <p:nvSpPr>
          <p:cNvPr id="3" name="Title 2"/>
          <p:cNvSpPr>
            <a:spLocks noGrp="1"/>
          </p:cNvSpPr>
          <p:nvPr>
            <p:ph type="title"/>
          </p:nvPr>
        </p:nvSpPr>
        <p:spPr>
          <a:xfrm>
            <a:off x="481449" y="562272"/>
            <a:ext cx="7972378" cy="1143000"/>
          </a:xfrm>
        </p:spPr>
        <p:txBody>
          <a:bodyPr>
            <a:normAutofit fontScale="90000"/>
          </a:bodyPr>
          <a:lstStyle/>
          <a:p>
            <a:r>
              <a:rPr lang="en-US" dirty="0"/>
              <a:t>Assessment: MLS Geneva Program</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51169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1942" y="1413126"/>
            <a:ext cx="6647389" cy="481343"/>
          </a:xfrm>
        </p:spPr>
        <p:txBody>
          <a:bodyPr>
            <a:normAutofit fontScale="92500"/>
          </a:bodyPr>
          <a:lstStyle/>
          <a:p>
            <a:r>
              <a:rPr lang="en-US" dirty="0"/>
              <a:t>Working In groups of 3 (20 min. in group, 10 min. to Share Back ) </a:t>
            </a:r>
          </a:p>
        </p:txBody>
      </p:sp>
      <p:sp>
        <p:nvSpPr>
          <p:cNvPr id="3" name="Title 2"/>
          <p:cNvSpPr>
            <a:spLocks noGrp="1"/>
          </p:cNvSpPr>
          <p:nvPr>
            <p:ph type="title"/>
          </p:nvPr>
        </p:nvSpPr>
        <p:spPr>
          <a:xfrm>
            <a:off x="1239343" y="2369976"/>
            <a:ext cx="6647389" cy="942391"/>
          </a:xfrm>
        </p:spPr>
        <p:txBody>
          <a:bodyPr/>
          <a:lstStyle/>
          <a:p>
            <a:r>
              <a:rPr lang="en-US" dirty="0"/>
              <a:t>Exercise #2  </a:t>
            </a:r>
          </a:p>
        </p:txBody>
      </p:sp>
      <p:sp>
        <p:nvSpPr>
          <p:cNvPr id="4" name="Text Placeholder 3"/>
          <p:cNvSpPr>
            <a:spLocks noGrp="1"/>
          </p:cNvSpPr>
          <p:nvPr>
            <p:ph type="body" sz="quarter" idx="12"/>
          </p:nvPr>
        </p:nvSpPr>
        <p:spPr>
          <a:xfrm>
            <a:off x="916029" y="3439814"/>
            <a:ext cx="6970703" cy="348060"/>
          </a:xfrm>
        </p:spPr>
        <p:txBody>
          <a:bodyPr/>
          <a:lstStyle/>
          <a:p>
            <a:r>
              <a:rPr lang="en-US" dirty="0"/>
              <a:t>Using the information you have just heard on learning outcomes, assessment and reflection </a:t>
            </a:r>
          </a:p>
          <a:p>
            <a:pPr marL="285750" indent="-285750">
              <a:buFont typeface="Arial" panose="020B0604020202020204" pitchFamily="34" charset="0"/>
              <a:buChar char="•"/>
            </a:pPr>
            <a:r>
              <a:rPr lang="en-US" dirty="0"/>
              <a:t>Share what you are doing  in your clinic or externship or other setting</a:t>
            </a:r>
          </a:p>
          <a:p>
            <a:pPr marL="285750" indent="-285750">
              <a:buFont typeface="Arial" panose="020B0604020202020204" pitchFamily="34" charset="0"/>
              <a:buChar char="•"/>
            </a:pPr>
            <a:r>
              <a:rPr lang="en-US" dirty="0"/>
              <a:t>Discuss how you might use this session’s material or other ideas to improve student’s understanding of the concept of improving cultural competence over time and in multiple settings</a:t>
            </a:r>
          </a:p>
          <a:p>
            <a:pPr marL="285750" indent="-285750">
              <a:buFont typeface="Arial" panose="020B0604020202020204" pitchFamily="34" charset="0"/>
              <a:buChar char="•"/>
            </a:pPr>
            <a:r>
              <a:rPr lang="en-US" dirty="0"/>
              <a:t>Describe any other steps to improve the teaching of cultural competence at your institution </a:t>
            </a:r>
          </a:p>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27865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239343" y="2683321"/>
            <a:ext cx="6647389" cy="348060"/>
          </a:xfrm>
        </p:spPr>
        <p:txBody>
          <a:bodyPr/>
          <a:lstStyle/>
          <a:p>
            <a:r>
              <a:rPr lang="en-US" i="0" dirty="0">
                <a:solidFill>
                  <a:srgbClr val="FFCC00"/>
                </a:solidFill>
              </a:rPr>
              <a:t>“If you have come here to help me, you are wasting your time. But if you have come because your liberation is bound up with mine, then let us work together.” – Lilla Watson</a:t>
            </a:r>
          </a:p>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0573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147" y="1289795"/>
            <a:ext cx="8863776" cy="5567405"/>
          </a:xfrm>
        </p:spPr>
        <p:txBody>
          <a:bodyPr vert="horz" lIns="91440" tIns="45720" rIns="91440" bIns="45720" rtlCol="0" anchor="t">
            <a:normAutofit fontScale="62500" lnSpcReduction="20000"/>
          </a:bodyPr>
          <a:lstStyle/>
          <a:p>
            <a:r>
              <a:rPr lang="en-US" dirty="0"/>
              <a:t>Director of Externship Program, Assoc. Prof. of Lawyering Skills</a:t>
            </a:r>
          </a:p>
          <a:p>
            <a:pPr lvl="1"/>
            <a:r>
              <a:rPr lang="en-US" dirty="0"/>
              <a:t>Externship Program is Integrated with Clinical Program</a:t>
            </a:r>
            <a:endParaRPr lang="en-US" dirty="0">
              <a:cs typeface="Calibri"/>
            </a:endParaRPr>
          </a:p>
          <a:p>
            <a:pPr lvl="1"/>
            <a:r>
              <a:rPr lang="en-US" dirty="0"/>
              <a:t>Externship Seminars (Civil, Criminal, In House Counsel/Government Attorney, </a:t>
            </a:r>
            <a:r>
              <a:rPr lang="en-US" dirty="0">
                <a:solidFill>
                  <a:srgbClr val="C00000"/>
                </a:solidFill>
              </a:rPr>
              <a:t>International</a:t>
            </a:r>
            <a:r>
              <a:rPr lang="en-US" dirty="0"/>
              <a:t>, Judicial) </a:t>
            </a:r>
            <a:endParaRPr lang="en-US" dirty="0">
              <a:cs typeface="Calibri"/>
            </a:endParaRPr>
          </a:p>
          <a:p>
            <a:pPr lvl="1"/>
            <a:r>
              <a:rPr lang="en-US" dirty="0"/>
              <a:t>Students take weekly seminar while working in field placements around the United States and the globe</a:t>
            </a:r>
            <a:endParaRPr lang="en-US" dirty="0">
              <a:cs typeface="Calibri"/>
            </a:endParaRPr>
          </a:p>
          <a:p>
            <a:pPr lvl="2"/>
            <a:r>
              <a:rPr lang="en-US" dirty="0"/>
              <a:t>Earn part-time or full-time credit</a:t>
            </a:r>
            <a:endParaRPr lang="en-US" dirty="0">
              <a:cs typeface="Calibri"/>
            </a:endParaRPr>
          </a:p>
          <a:p>
            <a:pPr lvl="2"/>
            <a:r>
              <a:rPr lang="en-US" dirty="0"/>
              <a:t>Cultural competence and racial bias is topic in every seminar</a:t>
            </a:r>
            <a:endParaRPr lang="en-US" dirty="0">
              <a:cs typeface="Calibri"/>
            </a:endParaRPr>
          </a:p>
          <a:p>
            <a:pPr lvl="2"/>
            <a:r>
              <a:rPr lang="en-US" dirty="0"/>
              <a:t>Program is integrated with first year Legal Writing Course that introduces cultural competence as part of </a:t>
            </a:r>
            <a:r>
              <a:rPr lang="en-US" i="1" dirty="0"/>
              <a:t>basic</a:t>
            </a:r>
            <a:r>
              <a:rPr lang="en-US" dirty="0"/>
              <a:t> lawyering skills component and with clinics (e.g. International Human Rights Law Clinic) and other externships that teach </a:t>
            </a:r>
            <a:r>
              <a:rPr lang="en-US" i="1" dirty="0"/>
              <a:t>intermediat</a:t>
            </a:r>
            <a:r>
              <a:rPr lang="en-US" dirty="0"/>
              <a:t>e/</a:t>
            </a:r>
            <a:r>
              <a:rPr lang="en-US" i="1" dirty="0"/>
              <a:t>advanced</a:t>
            </a:r>
            <a:r>
              <a:rPr lang="en-US" dirty="0"/>
              <a:t> skills</a:t>
            </a:r>
            <a:endParaRPr lang="en-US" dirty="0">
              <a:cs typeface="Calibri"/>
            </a:endParaRPr>
          </a:p>
          <a:p>
            <a:pPr lvl="1"/>
            <a:r>
              <a:rPr lang="en-US" dirty="0"/>
              <a:t>Korematsu Center Fellow</a:t>
            </a:r>
            <a:endParaRPr lang="en-US" dirty="0">
              <a:cs typeface="Calibri"/>
            </a:endParaRPr>
          </a:p>
          <a:p>
            <a:pPr lvl="1"/>
            <a:r>
              <a:rPr lang="en-US" dirty="0"/>
              <a:t>Faculty Advisor, International Refugee Assistance Project, International Law Society</a:t>
            </a:r>
            <a:endParaRPr lang="en-US" dirty="0">
              <a:cs typeface="Calibri"/>
            </a:endParaRPr>
          </a:p>
          <a:p>
            <a:pPr lvl="1"/>
            <a:r>
              <a:rPr lang="en-US" dirty="0"/>
              <a:t>Washington State Coalition for Language Access </a:t>
            </a:r>
            <a:endParaRPr lang="en-US" dirty="0">
              <a:cs typeface="Calibri"/>
            </a:endParaRPr>
          </a:p>
          <a:p>
            <a:r>
              <a:rPr lang="en-US" dirty="0"/>
              <a:t>Past Experience</a:t>
            </a:r>
          </a:p>
          <a:p>
            <a:pPr lvl="1"/>
            <a:r>
              <a:rPr lang="en-US" dirty="0"/>
              <a:t>Taught University of Washington Law School Refugee and Immigrant Advocacy Clinic for 15 years (immigration and public assistance cases, impact advocacy, language access issues, 28 different languages in first two years)</a:t>
            </a:r>
            <a:endParaRPr lang="en-US" dirty="0">
              <a:cs typeface="Calibri"/>
            </a:endParaRPr>
          </a:p>
          <a:p>
            <a:pPr lvl="1"/>
            <a:r>
              <a:rPr lang="en-US" dirty="0"/>
              <a:t>Represented migrant farmworkers at Evergreen Legal Services for 6 years, range of cases as only Spanish speaking attorney in legal services office</a:t>
            </a:r>
            <a:endParaRPr lang="en-US" dirty="0">
              <a:cs typeface="Calibri"/>
            </a:endParaRPr>
          </a:p>
        </p:txBody>
      </p:sp>
      <p:sp>
        <p:nvSpPr>
          <p:cNvPr id="3" name="Title 2"/>
          <p:cNvSpPr>
            <a:spLocks noGrp="1"/>
          </p:cNvSpPr>
          <p:nvPr>
            <p:ph type="title"/>
          </p:nvPr>
        </p:nvSpPr>
        <p:spPr>
          <a:xfrm>
            <a:off x="988693" y="261727"/>
            <a:ext cx="6839338" cy="1028070"/>
          </a:xfrm>
        </p:spPr>
        <p:txBody>
          <a:bodyPr>
            <a:normAutofit/>
          </a:bodyPr>
          <a:lstStyle/>
          <a:p>
            <a:r>
              <a:rPr lang="en-US" sz="2000"/>
              <a:t>Gillian Dutton, SeattlE University School of Law</a:t>
            </a:r>
          </a:p>
        </p:txBody>
      </p:sp>
    </p:spTree>
    <p:extLst>
      <p:ext uri="{BB962C8B-B14F-4D97-AF65-F5344CB8AC3E}">
        <p14:creationId xmlns:p14="http://schemas.microsoft.com/office/powerpoint/2010/main" val="45611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978" y="1655670"/>
            <a:ext cx="7972380" cy="5022533"/>
          </a:xfrm>
        </p:spPr>
        <p:txBody>
          <a:bodyPr>
            <a:normAutofit fontScale="55000" lnSpcReduction="20000"/>
          </a:bodyPr>
          <a:lstStyle/>
          <a:p>
            <a:r>
              <a:rPr lang="en-US"/>
              <a:t>Clinical Teaching Fellow, Health Justice Project</a:t>
            </a:r>
          </a:p>
          <a:p>
            <a:pPr lvl="1"/>
            <a:r>
              <a:rPr lang="en-US"/>
              <a:t>4-Credit, Semester-Long Clinic; Opportunity to take an Advanced Clinic for 2-4 Credits</a:t>
            </a:r>
          </a:p>
          <a:p>
            <a:pPr lvl="1"/>
            <a:r>
              <a:rPr lang="en-US"/>
              <a:t>Weekly Seminars for 2 Hours where we cover a range of topics including interviewing, counseling, and storytelling.</a:t>
            </a:r>
          </a:p>
          <a:p>
            <a:pPr lvl="2"/>
            <a:r>
              <a:rPr lang="en-US"/>
              <a:t>As well as Cross-Cultural Competency and Race, Implicit Bias, and Health Equity.</a:t>
            </a:r>
          </a:p>
          <a:p>
            <a:pPr lvl="2"/>
            <a:r>
              <a:rPr lang="en-US"/>
              <a:t>Interdisciplinary Advocacy.</a:t>
            </a:r>
          </a:p>
          <a:p>
            <a:pPr lvl="1"/>
            <a:r>
              <a:rPr lang="en-US"/>
              <a:t>Medical-Legal Partnership Clinic that engages in holistic advocacy – public benefits, housing, family and guardianship, education, disability, access to health care, immigration, etc. </a:t>
            </a:r>
          </a:p>
          <a:p>
            <a:pPr lvl="1"/>
            <a:r>
              <a:rPr lang="en-US"/>
              <a:t>Our Medical Partner’s patients are 70% Latinx. </a:t>
            </a:r>
          </a:p>
          <a:p>
            <a:pPr lvl="2"/>
            <a:r>
              <a:rPr lang="en-US"/>
              <a:t>Our Legal Partner accepts LSC funding, so we take on a number of cases for clients who are undocumented. </a:t>
            </a:r>
          </a:p>
          <a:p>
            <a:pPr marL="914400" lvl="2" indent="0">
              <a:buNone/>
            </a:pPr>
            <a:endParaRPr lang="en-US"/>
          </a:p>
          <a:p>
            <a:r>
              <a:rPr lang="en-US"/>
              <a:t>Previous Experience</a:t>
            </a:r>
          </a:p>
          <a:p>
            <a:pPr lvl="1"/>
            <a:r>
              <a:rPr lang="en-US"/>
              <a:t>Clinical Adjunct in the Farmworker Legal Assistance Clinic at Cornell Law School</a:t>
            </a:r>
          </a:p>
          <a:p>
            <a:pPr lvl="2"/>
            <a:r>
              <a:rPr lang="en-US"/>
              <a:t>Developed innovative clinical offering where students provided legal services to farm workers in California’s Central Valley. </a:t>
            </a:r>
          </a:p>
          <a:p>
            <a:pPr lvl="2"/>
            <a:r>
              <a:rPr lang="en-US"/>
              <a:t>Partnered with the United Farm Workers and Dolores Huerta Foundation. </a:t>
            </a:r>
          </a:p>
          <a:p>
            <a:pPr lvl="1"/>
            <a:r>
              <a:rPr lang="en-US"/>
              <a:t>Supervising Attorney at the Homeless Action Center in Oakland, California</a:t>
            </a:r>
          </a:p>
          <a:p>
            <a:pPr lvl="2"/>
            <a:r>
              <a:rPr lang="en-US"/>
              <a:t>Represented immigrants from Mexico, El Salvador, Nicaragua, Guatemala, Togo, Eritrea, Ethiopia, Afghanistan, Pakistan, India, China, Vietnam, Cambodia, and the united Kingdom in claims for public benefits. </a:t>
            </a:r>
          </a:p>
        </p:txBody>
      </p:sp>
      <p:sp>
        <p:nvSpPr>
          <p:cNvPr id="3" name="Title 2"/>
          <p:cNvSpPr>
            <a:spLocks noGrp="1"/>
          </p:cNvSpPr>
          <p:nvPr>
            <p:ph type="title"/>
          </p:nvPr>
        </p:nvSpPr>
        <p:spPr>
          <a:xfrm>
            <a:off x="254975" y="626970"/>
            <a:ext cx="8704387" cy="1143000"/>
          </a:xfrm>
        </p:spPr>
        <p:txBody>
          <a:bodyPr>
            <a:normAutofit/>
          </a:bodyPr>
          <a:lstStyle/>
          <a:p>
            <a:r>
              <a:rPr lang="en-US" sz="2800"/>
              <a:t>Ron hochbaum, Loyola Chicago school of law</a:t>
            </a:r>
          </a:p>
        </p:txBody>
      </p:sp>
    </p:spTree>
    <p:extLst>
      <p:ext uri="{BB962C8B-B14F-4D97-AF65-F5344CB8AC3E}">
        <p14:creationId xmlns:p14="http://schemas.microsoft.com/office/powerpoint/2010/main" val="229653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978" y="1511897"/>
            <a:ext cx="7972380" cy="5166306"/>
          </a:xfrm>
        </p:spPr>
        <p:txBody>
          <a:bodyPr vert="horz" lIns="91440" tIns="45720" rIns="91440" bIns="45720" rtlCol="0" anchor="t">
            <a:noAutofit/>
          </a:bodyPr>
          <a:lstStyle/>
          <a:p>
            <a:pPr marL="0"/>
            <a:r>
              <a:rPr lang="en-US" sz="2000" dirty="0">
                <a:latin typeface="Calibri"/>
                <a:cs typeface="Calibri"/>
              </a:rPr>
              <a:t>Adjunct Clinical Faculty/Coordinator, Geneva Externship Program </a:t>
            </a:r>
          </a:p>
          <a:p>
            <a:pPr lvl="1"/>
            <a:r>
              <a:rPr lang="en-US" sz="2000" dirty="0">
                <a:cs typeface="Calibri"/>
              </a:rPr>
              <a:t>Based in Geneva, Switzerland</a:t>
            </a:r>
          </a:p>
          <a:p>
            <a:pPr lvl="1"/>
            <a:r>
              <a:rPr lang="en-US" sz="2000" dirty="0">
                <a:cs typeface="Calibri"/>
              </a:rPr>
              <a:t>Coordinate semester-long externships in Geneva at International Organizations and Civil Society Organizations (Winter Term)</a:t>
            </a:r>
          </a:p>
          <a:p>
            <a:pPr lvl="1"/>
            <a:r>
              <a:rPr lang="en-US" sz="2000" dirty="0">
                <a:cs typeface="Calibri"/>
              </a:rPr>
              <a:t>Students receive 11 credits pass/fail for the work component</a:t>
            </a:r>
          </a:p>
          <a:p>
            <a:pPr lvl="1"/>
            <a:r>
              <a:rPr lang="en-US" sz="2000" dirty="0">
                <a:cs typeface="Calibri"/>
              </a:rPr>
              <a:t>Students participate in a contemporaneous seminar for 2 credits, graded</a:t>
            </a:r>
          </a:p>
          <a:p>
            <a:pPr lvl="2"/>
            <a:r>
              <a:rPr lang="en-US" sz="2000" dirty="0">
                <a:cs typeface="Calibri"/>
              </a:rPr>
              <a:t>Seminar includes a mix of Roundtable Discussions centered around particular themes and Guest Lectures</a:t>
            </a:r>
          </a:p>
          <a:p>
            <a:pPr marL="0" lvl="2" indent="-285750"/>
            <a:r>
              <a:rPr lang="en-US" sz="2000" dirty="0">
                <a:cs typeface="Calibri"/>
              </a:rPr>
              <a:t>Reflective Essays submitted bi-weekly throughout the semester</a:t>
            </a:r>
          </a:p>
          <a:p>
            <a:pPr marL="0"/>
            <a:r>
              <a:rPr lang="en-US" sz="2000" dirty="0">
                <a:latin typeface="Calibri"/>
                <a:cs typeface="Calibri"/>
              </a:rPr>
              <a:t>International Law Advisor</a:t>
            </a:r>
          </a:p>
          <a:p>
            <a:pPr marL="0"/>
            <a:r>
              <a:rPr lang="en-US" sz="2000" dirty="0">
                <a:latin typeface="Calibri"/>
                <a:cs typeface="Calibri"/>
              </a:rPr>
              <a:t>Previous Experience</a:t>
            </a:r>
          </a:p>
          <a:p>
            <a:pPr lvl="1"/>
            <a:r>
              <a:rPr lang="en-US" sz="2000" dirty="0">
                <a:cs typeface="Calibri"/>
              </a:rPr>
              <a:t>Director, Office of Career Services, Georgetown Univ. Law Center</a:t>
            </a:r>
          </a:p>
          <a:p>
            <a:pPr lvl="1"/>
            <a:r>
              <a:rPr lang="en-US" sz="2000" dirty="0">
                <a:cs typeface="Calibri"/>
              </a:rPr>
              <a:t>Private Practice</a:t>
            </a:r>
          </a:p>
          <a:p>
            <a:pPr marL="914400" lvl="2" indent="0">
              <a:buNone/>
            </a:pPr>
            <a:endParaRPr lang="en-US" dirty="0">
              <a:cs typeface="Calibri"/>
            </a:endParaRPr>
          </a:p>
        </p:txBody>
      </p:sp>
      <p:sp>
        <p:nvSpPr>
          <p:cNvPr id="3" name="Title 2"/>
          <p:cNvSpPr>
            <a:spLocks noGrp="1"/>
          </p:cNvSpPr>
          <p:nvPr>
            <p:ph type="title"/>
          </p:nvPr>
        </p:nvSpPr>
        <p:spPr>
          <a:xfrm>
            <a:off x="254975" y="440065"/>
            <a:ext cx="8891292" cy="1085490"/>
          </a:xfrm>
        </p:spPr>
        <p:txBody>
          <a:bodyPr>
            <a:normAutofit/>
          </a:bodyPr>
          <a:lstStyle/>
          <a:p>
            <a:r>
              <a:rPr lang="en-US" sz="2400" dirty="0"/>
              <a:t>ANNA W. NICOL, UNIVERSITY OF MICHIGAN LAW SCHOOL</a:t>
            </a:r>
            <a:endParaRPr lang="en-US" sz="2200" dirty="0"/>
          </a:p>
        </p:txBody>
      </p:sp>
    </p:spTree>
    <p:extLst>
      <p:ext uri="{BB962C8B-B14F-4D97-AF65-F5344CB8AC3E}">
        <p14:creationId xmlns:p14="http://schemas.microsoft.com/office/powerpoint/2010/main" val="275109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3977" y="1565092"/>
            <a:ext cx="7972380" cy="3213193"/>
          </a:xfrm>
        </p:spPr>
        <p:txBody>
          <a:bodyPr vert="horz" lIns="91440" tIns="45720" rIns="91440" bIns="45720" rtlCol="0" anchor="t">
            <a:normAutofit fontScale="70000" lnSpcReduction="20000"/>
          </a:bodyPr>
          <a:lstStyle/>
          <a:p>
            <a:r>
              <a:rPr lang="en-US" u="sng"/>
              <a:t>Learning outcome</a:t>
            </a:r>
            <a:r>
              <a:rPr lang="en-US"/>
              <a:t>: what a student is expected to be able to do as a result of an activity</a:t>
            </a:r>
          </a:p>
          <a:p>
            <a:r>
              <a:rPr lang="en-US" u="sng">
                <a:latin typeface="Myriad Pro"/>
              </a:rPr>
              <a:t>Reflection</a:t>
            </a:r>
            <a:r>
              <a:rPr lang="en-US">
                <a:latin typeface="Myriad Pro"/>
              </a:rPr>
              <a:t>: process of analyzing how a task was performed and how the task might be improved or changed for future performance</a:t>
            </a:r>
          </a:p>
          <a:p>
            <a:r>
              <a:rPr lang="en-US" u="sng">
                <a:latin typeface="Myriad Pro"/>
              </a:rPr>
              <a:t>Assessment</a:t>
            </a:r>
            <a:endParaRPr lang="en-US"/>
          </a:p>
          <a:p>
            <a:pPr lvl="1"/>
            <a:r>
              <a:rPr lang="en-US" u="sng">
                <a:latin typeface="Myriad Pro"/>
              </a:rPr>
              <a:t>Formative assessment</a:t>
            </a:r>
            <a:r>
              <a:rPr lang="en-US">
                <a:latin typeface="Myriad Pro"/>
              </a:rPr>
              <a:t>: monitors student learning to provide ongoing feedback</a:t>
            </a:r>
          </a:p>
          <a:p>
            <a:pPr lvl="1"/>
            <a:r>
              <a:rPr lang="en-US" u="sng">
                <a:latin typeface="Myriad Pro"/>
              </a:rPr>
              <a:t>Summative assessment</a:t>
            </a:r>
            <a:r>
              <a:rPr lang="en-US">
                <a:latin typeface="Myriad Pro"/>
              </a:rPr>
              <a:t>: evaluates student learning by comparing it against a benchmark</a:t>
            </a:r>
          </a:p>
        </p:txBody>
      </p:sp>
      <p:sp>
        <p:nvSpPr>
          <p:cNvPr id="3" name="Title 2"/>
          <p:cNvSpPr>
            <a:spLocks noGrp="1"/>
          </p:cNvSpPr>
          <p:nvPr>
            <p:ph type="title"/>
          </p:nvPr>
        </p:nvSpPr>
        <p:spPr>
          <a:xfrm>
            <a:off x="610846" y="551489"/>
            <a:ext cx="7972378" cy="1143000"/>
          </a:xfrm>
        </p:spPr>
        <p:txBody>
          <a:bodyPr>
            <a:normAutofit/>
          </a:bodyPr>
          <a:lstStyle/>
          <a:p>
            <a:r>
              <a:rPr lang="en-US"/>
              <a:t>key terms</a:t>
            </a:r>
          </a:p>
        </p:txBody>
      </p:sp>
    </p:spTree>
    <p:extLst>
      <p:ext uri="{BB962C8B-B14F-4D97-AF65-F5344CB8AC3E}">
        <p14:creationId xmlns:p14="http://schemas.microsoft.com/office/powerpoint/2010/main" val="115010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5543" y="1813102"/>
            <a:ext cx="7972380" cy="3213193"/>
          </a:xfrm>
        </p:spPr>
        <p:txBody>
          <a:bodyPr vert="horz" lIns="91440" tIns="45720" rIns="91440" bIns="45720" rtlCol="0" anchor="t">
            <a:noAutofit/>
          </a:bodyPr>
          <a:lstStyle/>
          <a:p>
            <a:r>
              <a:rPr lang="en-US" sz="2800">
                <a:latin typeface="Myriad Pro"/>
              </a:rPr>
              <a:t>To develop student awareness of cultural competence as a lifetime learning goal</a:t>
            </a:r>
            <a:endParaRPr lang="en-US" sz="2800">
              <a:cs typeface="Calibri"/>
            </a:endParaRPr>
          </a:p>
          <a:p>
            <a:r>
              <a:rPr lang="en-US" sz="2800">
                <a:latin typeface="Myriad Pro"/>
              </a:rPr>
              <a:t>To build the skill across different law school experiential learning contexts </a:t>
            </a:r>
          </a:p>
          <a:p>
            <a:r>
              <a:rPr lang="en-US" sz="2800">
                <a:latin typeface="Myriad Pro"/>
              </a:rPr>
              <a:t>To improve your own teaching of this topic</a:t>
            </a:r>
            <a:endParaRPr lang="en-US" sz="2800">
              <a:cs typeface="Calibri"/>
            </a:endParaRPr>
          </a:p>
          <a:p>
            <a:endParaRPr lang="en-US" sz="3600">
              <a:latin typeface="Myriad Pro"/>
            </a:endParaRPr>
          </a:p>
          <a:p>
            <a:endParaRPr lang="en-US" sz="3600">
              <a:latin typeface="Myriad Pro"/>
            </a:endParaRPr>
          </a:p>
        </p:txBody>
      </p:sp>
      <p:sp>
        <p:nvSpPr>
          <p:cNvPr id="3" name="Title 2"/>
          <p:cNvSpPr>
            <a:spLocks noGrp="1"/>
          </p:cNvSpPr>
          <p:nvPr>
            <p:ph type="title"/>
          </p:nvPr>
        </p:nvSpPr>
        <p:spPr>
          <a:xfrm>
            <a:off x="610846" y="637753"/>
            <a:ext cx="7972378" cy="1143000"/>
          </a:xfrm>
        </p:spPr>
        <p:txBody>
          <a:bodyPr>
            <a:normAutofit fontScale="90000"/>
          </a:bodyPr>
          <a:lstStyle/>
          <a:p>
            <a:r>
              <a:rPr lang="en-US"/>
              <a:t>Session goals: </a:t>
            </a:r>
            <a:r>
              <a:rPr lang="en-US">
                <a:solidFill>
                  <a:schemeClr val="tx1"/>
                </a:solidFill>
              </a:rPr>
              <a:t/>
            </a:r>
            <a:br>
              <a:rPr lang="en-US">
                <a:solidFill>
                  <a:schemeClr val="tx1"/>
                </a:solidFill>
              </a:rPr>
            </a:br>
            <a:r>
              <a:rPr lang="en-US"/>
              <a:t>how to use these three tools...</a:t>
            </a:r>
            <a:endParaRPr lang="en-US">
              <a:solidFill>
                <a:schemeClr val="tx1"/>
              </a:solidFill>
            </a:endParaRPr>
          </a:p>
        </p:txBody>
      </p:sp>
    </p:spTree>
    <p:extLst>
      <p:ext uri="{BB962C8B-B14F-4D97-AF65-F5344CB8AC3E}">
        <p14:creationId xmlns:p14="http://schemas.microsoft.com/office/powerpoint/2010/main" val="387997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39343" y="1472411"/>
            <a:ext cx="6647389" cy="481343"/>
          </a:xfrm>
        </p:spPr>
        <p:txBody>
          <a:bodyPr/>
          <a:lstStyle/>
          <a:p>
            <a:r>
              <a:rPr lang="en-US"/>
              <a:t>Free Write </a:t>
            </a:r>
          </a:p>
        </p:txBody>
      </p:sp>
      <p:sp>
        <p:nvSpPr>
          <p:cNvPr id="3" name="Title 2"/>
          <p:cNvSpPr>
            <a:spLocks noGrp="1"/>
          </p:cNvSpPr>
          <p:nvPr>
            <p:ph type="title"/>
          </p:nvPr>
        </p:nvSpPr>
        <p:spPr>
          <a:xfrm>
            <a:off x="1185428" y="931472"/>
            <a:ext cx="6647389" cy="941954"/>
          </a:xfrm>
        </p:spPr>
        <p:txBody>
          <a:bodyPr/>
          <a:lstStyle/>
          <a:p>
            <a:r>
              <a:rPr lang="en-US"/>
              <a:t>Exercise #1</a:t>
            </a:r>
          </a:p>
        </p:txBody>
      </p:sp>
      <p:sp>
        <p:nvSpPr>
          <p:cNvPr id="4" name="Text Placeholder 3"/>
          <p:cNvSpPr>
            <a:spLocks noGrp="1"/>
          </p:cNvSpPr>
          <p:nvPr>
            <p:ph type="body" sz="quarter" idx="12"/>
          </p:nvPr>
        </p:nvSpPr>
        <p:spPr>
          <a:xfrm>
            <a:off x="1239343" y="2070182"/>
            <a:ext cx="6647389" cy="348060"/>
          </a:xfrm>
        </p:spPr>
        <p:txBody>
          <a:bodyPr vert="horz" lIns="0" tIns="45720" rIns="91440" bIns="45720" rtlCol="0" anchor="t">
            <a:noAutofit/>
          </a:bodyPr>
          <a:lstStyle/>
          <a:p>
            <a:r>
              <a:rPr lang="en-US" sz="2000" dirty="0"/>
              <a:t>Write down an anecdote or example from a time when you worked with a client/student/ organization and became or had to become more culturally aware.  Can you imagine how you would communicate this concept of continuing to develop the ability to see the world through others eyes to your students?</a:t>
            </a:r>
          </a:p>
          <a:p>
            <a:endParaRPr lang="en-US"/>
          </a:p>
        </p:txBody>
      </p:sp>
    </p:spTree>
    <p:extLst>
      <p:ext uri="{BB962C8B-B14F-4D97-AF65-F5344CB8AC3E}">
        <p14:creationId xmlns:p14="http://schemas.microsoft.com/office/powerpoint/2010/main" val="3719859094"/>
      </p:ext>
    </p:extLst>
  </p:cSld>
  <p:clrMapOvr>
    <a:masterClrMapping/>
  </p:clrMapOvr>
</p:sld>
</file>

<file path=ppt/theme/theme1.xml><?xml version="1.0" encoding="utf-8"?>
<a:theme xmlns:a="http://schemas.openxmlformats.org/drawingml/2006/main" name="_powerPointMaster_university_myriadMi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1656</Words>
  <Application>Microsoft Office PowerPoint</Application>
  <PresentationFormat>On-screen Show (4:3)</PresentationFormat>
  <Paragraphs>286</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 Rounded MT Bold</vt:lpstr>
      <vt:lpstr>Calibri</vt:lpstr>
      <vt:lpstr>Wingdings</vt:lpstr>
      <vt:lpstr>Arial</vt:lpstr>
      <vt:lpstr>Myriad Pro</vt:lpstr>
      <vt:lpstr>Courier New</vt:lpstr>
      <vt:lpstr>Minion Pro</vt:lpstr>
      <vt:lpstr>_powerPointMaster_university_myriadMinion</vt:lpstr>
      <vt:lpstr>PowerPoint Presentation</vt:lpstr>
      <vt:lpstr>Session Roadmap</vt:lpstr>
      <vt:lpstr>Briana Beltran, Cornell Law School</vt:lpstr>
      <vt:lpstr>Gillian Dutton, SeattlE University School of Law</vt:lpstr>
      <vt:lpstr>Ron hochbaum, Loyola Chicago school of law</vt:lpstr>
      <vt:lpstr>ANNA W. NICOL, UNIVERSITY OF MICHIGAN LAW SCHOOL</vt:lpstr>
      <vt:lpstr>key terms</vt:lpstr>
      <vt:lpstr>Session goals:  how to use these three tools...</vt:lpstr>
      <vt:lpstr>Exercise #1</vt:lpstr>
      <vt:lpstr>PowerPoint Presentation</vt:lpstr>
      <vt:lpstr>Interpretation 302-1</vt:lpstr>
      <vt:lpstr>Learning Outcomes The Need – Part I</vt:lpstr>
      <vt:lpstr>Learning Outcomes The Need – Part II</vt:lpstr>
      <vt:lpstr>Learning Outcome Being Resourceful and creative</vt:lpstr>
      <vt:lpstr>AALS Clinical Conference 2014 SMELLS LIKE TEAM SPIRIT : The Mid-Afternoon Show!   </vt:lpstr>
      <vt:lpstr>PowerPoint Presentation</vt:lpstr>
      <vt:lpstr>Basic Level</vt:lpstr>
      <vt:lpstr>PowerPoint Presentation</vt:lpstr>
      <vt:lpstr>Learning Outcomes INTERMEDIATE/ADVANCED Skills Assessment (Evaluation) and Reflection --- Keys to Improving Skills  </vt:lpstr>
      <vt:lpstr>Learning Outcomes FLAC Alternative spring break</vt:lpstr>
      <vt:lpstr>Learning Outcomes  What can be accomplished in a week</vt:lpstr>
      <vt:lpstr>Reflection &amp; Assessment</vt:lpstr>
      <vt:lpstr>Reflection: 26 lawyering effectiveness factors</vt:lpstr>
      <vt:lpstr>Reflection: MLS Geneva Program</vt:lpstr>
      <vt:lpstr>Reflection: MLS Geneva Program</vt:lpstr>
      <vt:lpstr>Reflection: FLAC</vt:lpstr>
      <vt:lpstr> Reflection: FLAC</vt:lpstr>
      <vt:lpstr>Assessment</vt:lpstr>
      <vt:lpstr>Assessment: FLAC</vt:lpstr>
      <vt:lpstr>Assessment: MLS Geneva Program</vt:lpstr>
      <vt:lpstr>Exercise #2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200</cp:revision>
  <dcterms:modified xsi:type="dcterms:W3CDTF">2018-06-08T17:34:24Z</dcterms:modified>
</cp:coreProperties>
</file>