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701" r:id="rId3"/>
    <p:sldMasterId id="2147483720" r:id="rId4"/>
  </p:sldMasterIdLst>
  <p:notesMasterIdLst>
    <p:notesMasterId r:id="rId43"/>
  </p:notesMasterIdLst>
  <p:sldIdLst>
    <p:sldId id="256" r:id="rId5"/>
    <p:sldId id="266" r:id="rId6"/>
    <p:sldId id="257" r:id="rId7"/>
    <p:sldId id="258" r:id="rId8"/>
    <p:sldId id="306" r:id="rId9"/>
    <p:sldId id="262" r:id="rId10"/>
    <p:sldId id="264" r:id="rId11"/>
    <p:sldId id="259" r:id="rId12"/>
    <p:sldId id="265" r:id="rId13"/>
    <p:sldId id="305" r:id="rId14"/>
    <p:sldId id="261"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General Population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Depression</c:v>
                </c:pt>
                <c:pt idx="1">
                  <c:v>PTSD</c:v>
                </c:pt>
                <c:pt idx="2">
                  <c:v>Functional Impairment</c:v>
                </c:pt>
                <c:pt idx="3">
                  <c:v>Secondary Traumatic Stress</c:v>
                </c:pt>
                <c:pt idx="4">
                  <c:v>Burnout</c:v>
                </c:pt>
                <c:pt idx="5">
                  <c:v>Compassion Satisfaction</c:v>
                </c:pt>
              </c:strCache>
            </c:strRef>
          </c:cat>
          <c:val>
            <c:numRef>
              <c:f>Sheet1!$B$2:$B$7</c:f>
              <c:numCache>
                <c:formatCode>0%</c:formatCode>
                <c:ptCount val="6"/>
                <c:pt idx="0">
                  <c:v>0.1</c:v>
                </c:pt>
                <c:pt idx="1">
                  <c:v>7.0000000000000007E-2</c:v>
                </c:pt>
              </c:numCache>
            </c:numRef>
          </c:val>
          <c:extLst>
            <c:ext xmlns:c16="http://schemas.microsoft.com/office/drawing/2014/chart" uri="{C3380CC4-5D6E-409C-BE32-E72D297353CC}">
              <c16:uniqueId val="{00000000-8D26-4348-8241-A0366E46E1AA}"/>
            </c:ext>
          </c:extLst>
        </c:ser>
        <c:ser>
          <c:idx val="1"/>
          <c:order val="1"/>
          <c:tx>
            <c:strRef>
              <c:f>Sheet1!$C$1</c:f>
              <c:strCache>
                <c:ptCount val="1"/>
                <c:pt idx="0">
                  <c:v>PD Admin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Depression</c:v>
                </c:pt>
                <c:pt idx="1">
                  <c:v>PTSD</c:v>
                </c:pt>
                <c:pt idx="2">
                  <c:v>Functional Impairment</c:v>
                </c:pt>
                <c:pt idx="3">
                  <c:v>Secondary Traumatic Stress</c:v>
                </c:pt>
                <c:pt idx="4">
                  <c:v>Burnout</c:v>
                </c:pt>
                <c:pt idx="5">
                  <c:v>Compassion Satisfaction</c:v>
                </c:pt>
              </c:strCache>
            </c:strRef>
          </c:cat>
          <c:val>
            <c:numRef>
              <c:f>Sheet1!$C$2:$C$7</c:f>
              <c:numCache>
                <c:formatCode>0%</c:formatCode>
                <c:ptCount val="6"/>
                <c:pt idx="0">
                  <c:v>0.193</c:v>
                </c:pt>
                <c:pt idx="1">
                  <c:v>0.01</c:v>
                </c:pt>
                <c:pt idx="2">
                  <c:v>0.27500000000000002</c:v>
                </c:pt>
                <c:pt idx="3">
                  <c:v>0.10100000000000001</c:v>
                </c:pt>
                <c:pt idx="4">
                  <c:v>8.3000000000000004E-2</c:v>
                </c:pt>
                <c:pt idx="5">
                  <c:v>0.25700000000000001</c:v>
                </c:pt>
              </c:numCache>
            </c:numRef>
          </c:val>
          <c:extLst>
            <c:ext xmlns:c16="http://schemas.microsoft.com/office/drawing/2014/chart" uri="{C3380CC4-5D6E-409C-BE32-E72D297353CC}">
              <c16:uniqueId val="{00000001-8D26-4348-8241-A0366E46E1AA}"/>
            </c:ext>
          </c:extLst>
        </c:ser>
        <c:ser>
          <c:idx val="2"/>
          <c:order val="2"/>
          <c:tx>
            <c:strRef>
              <c:f>Sheet1!$D$1</c:f>
              <c:strCache>
                <c:ptCount val="1"/>
                <c:pt idx="0">
                  <c:v>PD Attorneys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Depression</c:v>
                </c:pt>
                <c:pt idx="1">
                  <c:v>PTSD</c:v>
                </c:pt>
                <c:pt idx="2">
                  <c:v>Functional Impairment</c:v>
                </c:pt>
                <c:pt idx="3">
                  <c:v>Secondary Traumatic Stress</c:v>
                </c:pt>
                <c:pt idx="4">
                  <c:v>Burnout</c:v>
                </c:pt>
                <c:pt idx="5">
                  <c:v>Compassion Satisfaction</c:v>
                </c:pt>
              </c:strCache>
            </c:strRef>
          </c:cat>
          <c:val>
            <c:numRef>
              <c:f>Sheet1!$D$2:$D$7</c:f>
              <c:numCache>
                <c:formatCode>0%</c:formatCode>
                <c:ptCount val="6"/>
                <c:pt idx="0">
                  <c:v>0.39500000000000002</c:v>
                </c:pt>
                <c:pt idx="1">
                  <c:v>0.11</c:v>
                </c:pt>
                <c:pt idx="2">
                  <c:v>0.78500000000000003</c:v>
                </c:pt>
                <c:pt idx="3">
                  <c:v>0.34</c:v>
                </c:pt>
                <c:pt idx="4">
                  <c:v>0.374</c:v>
                </c:pt>
                <c:pt idx="5">
                  <c:v>0.193</c:v>
                </c:pt>
              </c:numCache>
            </c:numRef>
          </c:val>
          <c:extLst>
            <c:ext xmlns:c16="http://schemas.microsoft.com/office/drawing/2014/chart" uri="{C3380CC4-5D6E-409C-BE32-E72D297353CC}">
              <c16:uniqueId val="{00000002-8D26-4348-8241-A0366E46E1AA}"/>
            </c:ext>
          </c:extLst>
        </c:ser>
        <c:dLbls>
          <c:showLegendKey val="0"/>
          <c:showVal val="1"/>
          <c:showCatName val="0"/>
          <c:showSerName val="0"/>
          <c:showPercent val="0"/>
          <c:showBubbleSize val="0"/>
        </c:dLbls>
        <c:gapWidth val="150"/>
        <c:overlap val="-25"/>
        <c:axId val="2106558632"/>
        <c:axId val="2106503400"/>
      </c:barChart>
      <c:catAx>
        <c:axId val="2106558632"/>
        <c:scaling>
          <c:orientation val="minMax"/>
        </c:scaling>
        <c:delete val="0"/>
        <c:axPos val="b"/>
        <c:numFmt formatCode="General" sourceLinked="0"/>
        <c:majorTickMark val="none"/>
        <c:minorTickMark val="none"/>
        <c:tickLblPos val="nextTo"/>
        <c:crossAx val="2106503400"/>
        <c:crosses val="autoZero"/>
        <c:auto val="1"/>
        <c:lblAlgn val="ctr"/>
        <c:lblOffset val="100"/>
        <c:noMultiLvlLbl val="0"/>
      </c:catAx>
      <c:valAx>
        <c:axId val="2106503400"/>
        <c:scaling>
          <c:orientation val="minMax"/>
        </c:scaling>
        <c:delete val="1"/>
        <c:axPos val="l"/>
        <c:numFmt formatCode="0%" sourceLinked="1"/>
        <c:majorTickMark val="none"/>
        <c:minorTickMark val="none"/>
        <c:tickLblPos val="nextTo"/>
        <c:crossAx val="2106558632"/>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4204382654082499"/>
          <c:y val="2.0342506346280601E-2"/>
          <c:w val="0.65795617345917501"/>
          <c:h val="0.54151897239790603"/>
        </c:manualLayout>
      </c:layout>
      <c:barChart>
        <c:barDir val="col"/>
        <c:grouping val="clustered"/>
        <c:varyColors val="0"/>
        <c:ser>
          <c:idx val="0"/>
          <c:order val="0"/>
          <c:tx>
            <c:strRef>
              <c:f>Sheet1!$B$1</c:f>
              <c:strCache>
                <c:ptCount val="1"/>
                <c:pt idx="0">
                  <c:v>Problem drinking</c:v>
                </c:pt>
              </c:strCache>
            </c:strRef>
          </c:tx>
          <c:invertIfNegative val="0"/>
          <c:cat>
            <c:strRef>
              <c:f>Sheet1!$A$2:$A$3</c:f>
              <c:strCache>
                <c:ptCount val="2"/>
                <c:pt idx="0">
                  <c:v>General population</c:v>
                </c:pt>
                <c:pt idx="1">
                  <c:v>Lawyers</c:v>
                </c:pt>
              </c:strCache>
            </c:strRef>
          </c:cat>
          <c:val>
            <c:numRef>
              <c:f>Sheet1!$B$2:$B$3</c:f>
              <c:numCache>
                <c:formatCode>0%</c:formatCode>
                <c:ptCount val="2"/>
                <c:pt idx="0">
                  <c:v>0.09</c:v>
                </c:pt>
                <c:pt idx="1">
                  <c:v>0.20599999999999999</c:v>
                </c:pt>
              </c:numCache>
            </c:numRef>
          </c:val>
          <c:extLst>
            <c:ext xmlns:c16="http://schemas.microsoft.com/office/drawing/2014/chart" uri="{C3380CC4-5D6E-409C-BE32-E72D297353CC}">
              <c16:uniqueId val="{00000000-A8F0-4CAD-B961-FD79CE7F5F13}"/>
            </c:ext>
          </c:extLst>
        </c:ser>
        <c:ser>
          <c:idx val="1"/>
          <c:order val="1"/>
          <c:tx>
            <c:strRef>
              <c:f>Sheet1!$C$1</c:f>
              <c:strCache>
                <c:ptCount val="1"/>
                <c:pt idx="0">
                  <c:v>Depression</c:v>
                </c:pt>
              </c:strCache>
            </c:strRef>
          </c:tx>
          <c:invertIfNegative val="0"/>
          <c:cat>
            <c:strRef>
              <c:f>Sheet1!$A$2:$A$3</c:f>
              <c:strCache>
                <c:ptCount val="2"/>
                <c:pt idx="0">
                  <c:v>General population</c:v>
                </c:pt>
                <c:pt idx="1">
                  <c:v>Lawyers</c:v>
                </c:pt>
              </c:strCache>
            </c:strRef>
          </c:cat>
          <c:val>
            <c:numRef>
              <c:f>Sheet1!$C$2:$C$3</c:f>
              <c:numCache>
                <c:formatCode>0%</c:formatCode>
                <c:ptCount val="2"/>
                <c:pt idx="0">
                  <c:v>0.09</c:v>
                </c:pt>
                <c:pt idx="1">
                  <c:v>0.28000000000000003</c:v>
                </c:pt>
              </c:numCache>
            </c:numRef>
          </c:val>
          <c:extLst>
            <c:ext xmlns:c16="http://schemas.microsoft.com/office/drawing/2014/chart" uri="{C3380CC4-5D6E-409C-BE32-E72D297353CC}">
              <c16:uniqueId val="{00000001-A8F0-4CAD-B961-FD79CE7F5F13}"/>
            </c:ext>
          </c:extLst>
        </c:ser>
        <c:ser>
          <c:idx val="2"/>
          <c:order val="2"/>
          <c:tx>
            <c:strRef>
              <c:f>Sheet1!$D$1</c:f>
              <c:strCache>
                <c:ptCount val="1"/>
                <c:pt idx="0">
                  <c:v>Anxiety</c:v>
                </c:pt>
              </c:strCache>
            </c:strRef>
          </c:tx>
          <c:invertIfNegative val="0"/>
          <c:cat>
            <c:strRef>
              <c:f>Sheet1!$A$2:$A$3</c:f>
              <c:strCache>
                <c:ptCount val="2"/>
                <c:pt idx="0">
                  <c:v>General population</c:v>
                </c:pt>
                <c:pt idx="1">
                  <c:v>Lawyers</c:v>
                </c:pt>
              </c:strCache>
            </c:strRef>
          </c:cat>
          <c:val>
            <c:numRef>
              <c:f>Sheet1!$D$2:$D$3</c:f>
              <c:numCache>
                <c:formatCode>0%</c:formatCode>
                <c:ptCount val="2"/>
                <c:pt idx="0">
                  <c:v>1.4999999999999999E-2</c:v>
                </c:pt>
                <c:pt idx="1">
                  <c:v>0.19</c:v>
                </c:pt>
              </c:numCache>
            </c:numRef>
          </c:val>
          <c:extLst>
            <c:ext xmlns:c16="http://schemas.microsoft.com/office/drawing/2014/chart" uri="{C3380CC4-5D6E-409C-BE32-E72D297353CC}">
              <c16:uniqueId val="{00000002-A8F0-4CAD-B961-FD79CE7F5F13}"/>
            </c:ext>
          </c:extLst>
        </c:ser>
        <c:ser>
          <c:idx val="3"/>
          <c:order val="3"/>
          <c:tx>
            <c:strRef>
              <c:f>Sheet1!$E$1</c:f>
              <c:strCache>
                <c:ptCount val="1"/>
                <c:pt idx="0">
                  <c:v>Stress</c:v>
                </c:pt>
              </c:strCache>
            </c:strRef>
          </c:tx>
          <c:invertIfNegative val="0"/>
          <c:cat>
            <c:strRef>
              <c:f>Sheet1!$A$2:$A$3</c:f>
              <c:strCache>
                <c:ptCount val="2"/>
                <c:pt idx="0">
                  <c:v>General population</c:v>
                </c:pt>
                <c:pt idx="1">
                  <c:v>Lawyers</c:v>
                </c:pt>
              </c:strCache>
            </c:strRef>
          </c:cat>
          <c:val>
            <c:numRef>
              <c:f>Sheet1!$E$2:$E$3</c:f>
              <c:numCache>
                <c:formatCode>0%</c:formatCode>
                <c:ptCount val="2"/>
                <c:pt idx="0">
                  <c:v>0.03</c:v>
                </c:pt>
                <c:pt idx="1">
                  <c:v>0.23</c:v>
                </c:pt>
              </c:numCache>
            </c:numRef>
          </c:val>
          <c:extLst>
            <c:ext xmlns:c16="http://schemas.microsoft.com/office/drawing/2014/chart" uri="{C3380CC4-5D6E-409C-BE32-E72D297353CC}">
              <c16:uniqueId val="{00000003-A8F0-4CAD-B961-FD79CE7F5F13}"/>
            </c:ext>
          </c:extLst>
        </c:ser>
        <c:ser>
          <c:idx val="4"/>
          <c:order val="4"/>
          <c:tx>
            <c:strRef>
              <c:f>Sheet1!$F$1</c:f>
              <c:strCache>
                <c:ptCount val="1"/>
                <c:pt idx="0">
                  <c:v>Suicidal thoughts</c:v>
                </c:pt>
              </c:strCache>
            </c:strRef>
          </c:tx>
          <c:invertIfNegative val="0"/>
          <c:cat>
            <c:strRef>
              <c:f>Sheet1!$A$2:$A$3</c:f>
              <c:strCache>
                <c:ptCount val="2"/>
                <c:pt idx="0">
                  <c:v>General population</c:v>
                </c:pt>
                <c:pt idx="1">
                  <c:v>Lawyers</c:v>
                </c:pt>
              </c:strCache>
            </c:strRef>
          </c:cat>
          <c:val>
            <c:numRef>
              <c:f>Sheet1!$F$2:$F$3</c:f>
              <c:numCache>
                <c:formatCode>0%</c:formatCode>
                <c:ptCount val="2"/>
                <c:pt idx="0">
                  <c:v>3.5000000000000003E-2</c:v>
                </c:pt>
                <c:pt idx="1">
                  <c:v>0.115</c:v>
                </c:pt>
              </c:numCache>
            </c:numRef>
          </c:val>
          <c:extLst>
            <c:ext xmlns:c16="http://schemas.microsoft.com/office/drawing/2014/chart" uri="{C3380CC4-5D6E-409C-BE32-E72D297353CC}">
              <c16:uniqueId val="{00000004-A8F0-4CAD-B961-FD79CE7F5F13}"/>
            </c:ext>
          </c:extLst>
        </c:ser>
        <c:dLbls>
          <c:showLegendKey val="0"/>
          <c:showVal val="0"/>
          <c:showCatName val="0"/>
          <c:showSerName val="0"/>
          <c:showPercent val="0"/>
          <c:showBubbleSize val="0"/>
        </c:dLbls>
        <c:gapWidth val="150"/>
        <c:axId val="2106525208"/>
        <c:axId val="2073978648"/>
      </c:barChart>
      <c:catAx>
        <c:axId val="2106525208"/>
        <c:scaling>
          <c:orientation val="minMax"/>
        </c:scaling>
        <c:delete val="0"/>
        <c:axPos val="b"/>
        <c:numFmt formatCode="General" sourceLinked="0"/>
        <c:majorTickMark val="none"/>
        <c:minorTickMark val="none"/>
        <c:tickLblPos val="nextTo"/>
        <c:crossAx val="2073978648"/>
        <c:crosses val="autoZero"/>
        <c:auto val="1"/>
        <c:lblAlgn val="ctr"/>
        <c:lblOffset val="100"/>
        <c:noMultiLvlLbl val="0"/>
      </c:catAx>
      <c:valAx>
        <c:axId val="2073978648"/>
        <c:scaling>
          <c:orientation val="minMax"/>
        </c:scaling>
        <c:delete val="0"/>
        <c:axPos val="l"/>
        <c:majorGridlines/>
        <c:numFmt formatCode="0%" sourceLinked="1"/>
        <c:majorTickMark val="none"/>
        <c:minorTickMark val="none"/>
        <c:tickLblPos val="nextTo"/>
        <c:crossAx val="2106525208"/>
        <c:crosses val="autoZero"/>
        <c:crossBetween val="between"/>
      </c:valAx>
      <c:dTable>
        <c:showHorzBorder val="1"/>
        <c:showVertBorder val="1"/>
        <c:showOutline val="1"/>
        <c:showKeys val="1"/>
      </c:dTable>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F8DCCA-D9DA-BB44-B016-8256331BC22A}" type="doc">
      <dgm:prSet loTypeId="urn:microsoft.com/office/officeart/2009/3/layout/CircleRelationship" loCatId="" qsTypeId="urn:microsoft.com/office/officeart/2005/8/quickstyle/simple1" qsCatId="simple" csTypeId="urn:microsoft.com/office/officeart/2005/8/colors/colorful3" csCatId="colorful" phldr="1"/>
      <dgm:spPr/>
    </dgm:pt>
    <dgm:pt modelId="{0C6576AE-7F95-A446-8A88-C38FF0FEF667}">
      <dgm:prSet phldrT="[Text]" custT="1"/>
      <dgm:spPr/>
      <dgm:t>
        <a:bodyPr/>
        <a:lstStyle/>
        <a:p>
          <a:r>
            <a:rPr lang="en-US" sz="1700" dirty="0" smtClean="0"/>
            <a:t>21.6% binge drank at least 2x in the past 14 days</a:t>
          </a:r>
          <a:endParaRPr lang="en-US" sz="1700" dirty="0"/>
        </a:p>
      </dgm:t>
    </dgm:pt>
    <dgm:pt modelId="{279EDEF7-2CCC-214B-95A6-C4E87C3BEADD}" type="parTrans" cxnId="{3DA42054-820D-244E-ADD1-DF4D2470E20D}">
      <dgm:prSet/>
      <dgm:spPr/>
      <dgm:t>
        <a:bodyPr/>
        <a:lstStyle/>
        <a:p>
          <a:endParaRPr lang="en-US"/>
        </a:p>
      </dgm:t>
    </dgm:pt>
    <dgm:pt modelId="{B44F1176-A337-3D4E-ACB4-1B28B58D81D7}" type="sibTrans" cxnId="{3DA42054-820D-244E-ADD1-DF4D2470E20D}">
      <dgm:prSet/>
      <dgm:spPr/>
      <dgm:t>
        <a:bodyPr/>
        <a:lstStyle/>
        <a:p>
          <a:endParaRPr lang="en-US"/>
        </a:p>
      </dgm:t>
    </dgm:pt>
    <dgm:pt modelId="{0F2FE241-FAEC-9B4D-AB56-070CFE73CFBF}">
      <dgm:prSet phldrT="[Text]"/>
      <dgm:spPr/>
      <dgm:t>
        <a:bodyPr/>
        <a:lstStyle/>
        <a:p>
          <a:r>
            <a:rPr lang="en-US" dirty="0" smtClean="0"/>
            <a:t>20.4% had serious suicidal thoughts</a:t>
          </a:r>
          <a:endParaRPr lang="en-US" dirty="0"/>
        </a:p>
      </dgm:t>
    </dgm:pt>
    <dgm:pt modelId="{A583FD2C-B8D8-9C4C-B674-E97B38DF355A}" type="parTrans" cxnId="{164097F7-4871-1D48-997F-49CE3C24B9FC}">
      <dgm:prSet/>
      <dgm:spPr/>
      <dgm:t>
        <a:bodyPr/>
        <a:lstStyle/>
        <a:p>
          <a:endParaRPr lang="en-US"/>
        </a:p>
      </dgm:t>
    </dgm:pt>
    <dgm:pt modelId="{C3FF408D-534F-F94A-823B-FA71DB6D6547}" type="sibTrans" cxnId="{164097F7-4871-1D48-997F-49CE3C24B9FC}">
      <dgm:prSet/>
      <dgm:spPr/>
      <dgm:t>
        <a:bodyPr/>
        <a:lstStyle/>
        <a:p>
          <a:endParaRPr lang="en-US"/>
        </a:p>
      </dgm:t>
    </dgm:pt>
    <dgm:pt modelId="{C69A5D64-B7D2-8D46-975A-0E21DC5A3581}">
      <dgm:prSet phldrT="[Text]" custT="1"/>
      <dgm:spPr/>
      <dgm:t>
        <a:bodyPr/>
        <a:lstStyle/>
        <a:p>
          <a:r>
            <a:rPr lang="en-US" sz="1200" dirty="0" smtClean="0"/>
            <a:t>89.6% drank alcohol in the last 30 yeas</a:t>
          </a:r>
          <a:endParaRPr lang="en-US" sz="1200" dirty="0"/>
        </a:p>
      </dgm:t>
    </dgm:pt>
    <dgm:pt modelId="{764FC239-3E93-FB46-A9C8-F90724D4486F}" type="parTrans" cxnId="{2CD47A38-B6B0-DB49-B7A2-FE0EE22058C8}">
      <dgm:prSet/>
      <dgm:spPr/>
      <dgm:t>
        <a:bodyPr/>
        <a:lstStyle/>
        <a:p>
          <a:endParaRPr lang="en-US"/>
        </a:p>
      </dgm:t>
    </dgm:pt>
    <dgm:pt modelId="{7FDC30A3-7A5F-864E-A49A-D75A56EF96C7}" type="sibTrans" cxnId="{2CD47A38-B6B0-DB49-B7A2-FE0EE22058C8}">
      <dgm:prSet/>
      <dgm:spPr/>
      <dgm:t>
        <a:bodyPr/>
        <a:lstStyle/>
        <a:p>
          <a:endParaRPr lang="en-US"/>
        </a:p>
      </dgm:t>
    </dgm:pt>
    <dgm:pt modelId="{68BE3EA1-E8B0-3049-A5A7-74D63C3FA2F5}">
      <dgm:prSet phldrT="[Text]" custT="1"/>
      <dgm:spPr/>
      <dgm:t>
        <a:bodyPr/>
        <a:lstStyle/>
        <a:p>
          <a:r>
            <a:rPr lang="en-US" sz="1200" dirty="0" smtClean="0"/>
            <a:t>6.3% had serious suicidal thoughts in last 12 months</a:t>
          </a:r>
          <a:endParaRPr lang="en-US" sz="1200" dirty="0"/>
        </a:p>
      </dgm:t>
    </dgm:pt>
    <dgm:pt modelId="{698B5477-4749-2B49-81E0-EBEFDB74A5A5}" type="parTrans" cxnId="{F4405F1B-E3F6-614D-9A46-3595E58B55AC}">
      <dgm:prSet/>
      <dgm:spPr/>
      <dgm:t>
        <a:bodyPr/>
        <a:lstStyle/>
        <a:p>
          <a:endParaRPr lang="en-US"/>
        </a:p>
      </dgm:t>
    </dgm:pt>
    <dgm:pt modelId="{BFCE04B3-7351-524F-ABD2-E2ECAEFACEDE}" type="sibTrans" cxnId="{F4405F1B-E3F6-614D-9A46-3595E58B55AC}">
      <dgm:prSet/>
      <dgm:spPr/>
      <dgm:t>
        <a:bodyPr/>
        <a:lstStyle/>
        <a:p>
          <a:endParaRPr lang="en-US"/>
        </a:p>
      </dgm:t>
    </dgm:pt>
    <dgm:pt modelId="{C5E91F9E-3083-6747-A105-1649A2B3DDF1}">
      <dgm:prSet phldrT="[Text]" custT="1"/>
      <dgm:spPr/>
      <dgm:t>
        <a:bodyPr/>
        <a:lstStyle/>
        <a:p>
          <a:r>
            <a:rPr lang="en-US" sz="2000" dirty="0" smtClean="0"/>
            <a:t>20% had depression at some point in their lives</a:t>
          </a:r>
          <a:endParaRPr lang="en-US" sz="2000" dirty="0"/>
        </a:p>
      </dgm:t>
    </dgm:pt>
    <dgm:pt modelId="{EA11FD76-5B63-CD49-8960-E87DE96F41E0}" type="parTrans" cxnId="{6E25EDAF-C1F9-6848-BA71-1726C4541D78}">
      <dgm:prSet/>
      <dgm:spPr/>
      <dgm:t>
        <a:bodyPr/>
        <a:lstStyle/>
        <a:p>
          <a:endParaRPr lang="en-US"/>
        </a:p>
      </dgm:t>
    </dgm:pt>
    <dgm:pt modelId="{4E8CF095-EE95-6440-B93D-A0BE772C35A3}" type="sibTrans" cxnId="{6E25EDAF-C1F9-6848-BA71-1726C4541D78}">
      <dgm:prSet/>
      <dgm:spPr/>
      <dgm:t>
        <a:bodyPr/>
        <a:lstStyle/>
        <a:p>
          <a:endParaRPr lang="en-US"/>
        </a:p>
      </dgm:t>
    </dgm:pt>
    <dgm:pt modelId="{15B74B2B-E531-E94C-A744-D226D31A7144}" type="pres">
      <dgm:prSet presAssocID="{6BF8DCCA-D9DA-BB44-B016-8256331BC22A}" presName="Name0" presStyleCnt="0">
        <dgm:presLayoutVars>
          <dgm:chMax val="1"/>
          <dgm:chPref val="1"/>
        </dgm:presLayoutVars>
      </dgm:prSet>
      <dgm:spPr/>
    </dgm:pt>
    <dgm:pt modelId="{4FF925A9-01F7-DE49-B2CB-8EBF1CEFDAF7}" type="pres">
      <dgm:prSet presAssocID="{C5E91F9E-3083-6747-A105-1649A2B3DDF1}" presName="Parent" presStyleLbl="node0" presStyleIdx="0" presStyleCnt="1">
        <dgm:presLayoutVars>
          <dgm:chMax val="5"/>
          <dgm:chPref val="5"/>
        </dgm:presLayoutVars>
      </dgm:prSet>
      <dgm:spPr/>
      <dgm:t>
        <a:bodyPr/>
        <a:lstStyle/>
        <a:p>
          <a:endParaRPr lang="en-US"/>
        </a:p>
      </dgm:t>
    </dgm:pt>
    <dgm:pt modelId="{42942BBD-4B43-FD43-B0BD-3C64EA1700E5}" type="pres">
      <dgm:prSet presAssocID="{C5E91F9E-3083-6747-A105-1649A2B3DDF1}" presName="Accent1" presStyleLbl="node1" presStyleIdx="0" presStyleCnt="17"/>
      <dgm:spPr/>
    </dgm:pt>
    <dgm:pt modelId="{869148E9-39C9-6541-81B8-50A8CBD7521A}" type="pres">
      <dgm:prSet presAssocID="{C5E91F9E-3083-6747-A105-1649A2B3DDF1}" presName="Accent2" presStyleLbl="node1" presStyleIdx="1" presStyleCnt="17"/>
      <dgm:spPr/>
    </dgm:pt>
    <dgm:pt modelId="{F620FA0C-D3F8-CA4C-B1FC-88E6D613D183}" type="pres">
      <dgm:prSet presAssocID="{C5E91F9E-3083-6747-A105-1649A2B3DDF1}" presName="Accent3" presStyleLbl="node1" presStyleIdx="2" presStyleCnt="17"/>
      <dgm:spPr/>
    </dgm:pt>
    <dgm:pt modelId="{CEF2B561-A7F4-6B42-B3C0-A3969C6BFBC6}" type="pres">
      <dgm:prSet presAssocID="{C5E91F9E-3083-6747-A105-1649A2B3DDF1}" presName="Accent4" presStyleLbl="node1" presStyleIdx="3" presStyleCnt="17"/>
      <dgm:spPr/>
    </dgm:pt>
    <dgm:pt modelId="{470E60B1-CFA9-A342-AD1D-E597254EAA5B}" type="pres">
      <dgm:prSet presAssocID="{C5E91F9E-3083-6747-A105-1649A2B3DDF1}" presName="Accent5" presStyleLbl="node1" presStyleIdx="4" presStyleCnt="17"/>
      <dgm:spPr/>
    </dgm:pt>
    <dgm:pt modelId="{D2897293-025C-F541-8A41-D2D504D707AF}" type="pres">
      <dgm:prSet presAssocID="{C5E91F9E-3083-6747-A105-1649A2B3DDF1}" presName="Accent6" presStyleLbl="node1" presStyleIdx="5" presStyleCnt="17"/>
      <dgm:spPr/>
    </dgm:pt>
    <dgm:pt modelId="{58D8845E-36CB-154B-A17E-8F647460C210}" type="pres">
      <dgm:prSet presAssocID="{C69A5D64-B7D2-8D46-975A-0E21DC5A3581}" presName="Child1" presStyleLbl="node1" presStyleIdx="6" presStyleCnt="17" custScaleX="123381" custScaleY="123383">
        <dgm:presLayoutVars>
          <dgm:chMax val="0"/>
          <dgm:chPref val="0"/>
        </dgm:presLayoutVars>
      </dgm:prSet>
      <dgm:spPr/>
      <dgm:t>
        <a:bodyPr/>
        <a:lstStyle/>
        <a:p>
          <a:endParaRPr lang="en-US"/>
        </a:p>
      </dgm:t>
    </dgm:pt>
    <dgm:pt modelId="{A8D9F074-C2DE-E848-B676-79D2FE3609A7}" type="pres">
      <dgm:prSet presAssocID="{C69A5D64-B7D2-8D46-975A-0E21DC5A3581}" presName="Accent7" presStyleCnt="0"/>
      <dgm:spPr/>
    </dgm:pt>
    <dgm:pt modelId="{AA2D0571-3A72-454F-B783-D370991A2FC8}" type="pres">
      <dgm:prSet presAssocID="{C69A5D64-B7D2-8D46-975A-0E21DC5A3581}" presName="AccentHold1" presStyleLbl="node1" presStyleIdx="7" presStyleCnt="17"/>
      <dgm:spPr/>
    </dgm:pt>
    <dgm:pt modelId="{52BADCEB-8E7C-874E-AC45-F683205C59DF}" type="pres">
      <dgm:prSet presAssocID="{C69A5D64-B7D2-8D46-975A-0E21DC5A3581}" presName="Accent8" presStyleCnt="0"/>
      <dgm:spPr/>
    </dgm:pt>
    <dgm:pt modelId="{07C82102-48ED-1A4B-8D17-C0FA6051A695}" type="pres">
      <dgm:prSet presAssocID="{C69A5D64-B7D2-8D46-975A-0E21DC5A3581}" presName="AccentHold2" presStyleLbl="node1" presStyleIdx="8" presStyleCnt="17"/>
      <dgm:spPr/>
    </dgm:pt>
    <dgm:pt modelId="{3F1D99C5-FB90-8B46-A3A3-8580C361FEF5}" type="pres">
      <dgm:prSet presAssocID="{0C6576AE-7F95-A446-8A88-C38FF0FEF667}" presName="Child2" presStyleLbl="node1" presStyleIdx="9" presStyleCnt="17" custScaleX="172734" custScaleY="172737">
        <dgm:presLayoutVars>
          <dgm:chMax val="0"/>
          <dgm:chPref val="0"/>
        </dgm:presLayoutVars>
      </dgm:prSet>
      <dgm:spPr/>
      <dgm:t>
        <a:bodyPr/>
        <a:lstStyle/>
        <a:p>
          <a:endParaRPr lang="en-US"/>
        </a:p>
      </dgm:t>
    </dgm:pt>
    <dgm:pt modelId="{56E5CDDF-EE8E-1348-9A3F-FC7B91C8D3FA}" type="pres">
      <dgm:prSet presAssocID="{0C6576AE-7F95-A446-8A88-C38FF0FEF667}" presName="Accent9" presStyleCnt="0"/>
      <dgm:spPr/>
    </dgm:pt>
    <dgm:pt modelId="{7A438A00-7114-9845-905C-F06E53B74632}" type="pres">
      <dgm:prSet presAssocID="{0C6576AE-7F95-A446-8A88-C38FF0FEF667}" presName="AccentHold1" presStyleLbl="node1" presStyleIdx="10" presStyleCnt="17"/>
      <dgm:spPr/>
    </dgm:pt>
    <dgm:pt modelId="{340DB149-39B7-4142-AE01-6EB7E795FF24}" type="pres">
      <dgm:prSet presAssocID="{0C6576AE-7F95-A446-8A88-C38FF0FEF667}" presName="Accent10" presStyleCnt="0"/>
      <dgm:spPr/>
    </dgm:pt>
    <dgm:pt modelId="{4415D59D-B317-BA4E-BFA8-6988DB470ABC}" type="pres">
      <dgm:prSet presAssocID="{0C6576AE-7F95-A446-8A88-C38FF0FEF667}" presName="AccentHold2" presStyleLbl="node1" presStyleIdx="11" presStyleCnt="17"/>
      <dgm:spPr/>
    </dgm:pt>
    <dgm:pt modelId="{14D480B4-4C7F-FC42-98B5-E1B5A99837FE}" type="pres">
      <dgm:prSet presAssocID="{0C6576AE-7F95-A446-8A88-C38FF0FEF667}" presName="Accent11" presStyleCnt="0"/>
      <dgm:spPr/>
    </dgm:pt>
    <dgm:pt modelId="{6FE0B2CE-9F7A-8643-8316-DEC55228B7E2}" type="pres">
      <dgm:prSet presAssocID="{0C6576AE-7F95-A446-8A88-C38FF0FEF667}" presName="AccentHold3" presStyleLbl="node1" presStyleIdx="12" presStyleCnt="17"/>
      <dgm:spPr/>
    </dgm:pt>
    <dgm:pt modelId="{B34AB8A8-AC7A-4346-B98C-6C632E3933FF}" type="pres">
      <dgm:prSet presAssocID="{0F2FE241-FAEC-9B4D-AB56-070CFE73CFBF}" presName="Child3" presStyleLbl="node1" presStyleIdx="13" presStyleCnt="17" custScaleX="172734" custScaleY="172737" custLinFactNeighborX="-66699" custLinFactNeighborY="48165">
        <dgm:presLayoutVars>
          <dgm:chMax val="0"/>
          <dgm:chPref val="0"/>
        </dgm:presLayoutVars>
      </dgm:prSet>
      <dgm:spPr/>
      <dgm:t>
        <a:bodyPr/>
        <a:lstStyle/>
        <a:p>
          <a:endParaRPr lang="en-US"/>
        </a:p>
      </dgm:t>
    </dgm:pt>
    <dgm:pt modelId="{3ACDD52D-05FC-2C48-8798-3E46C6F38A89}" type="pres">
      <dgm:prSet presAssocID="{0F2FE241-FAEC-9B4D-AB56-070CFE73CFBF}" presName="Accent12" presStyleCnt="0"/>
      <dgm:spPr/>
    </dgm:pt>
    <dgm:pt modelId="{28BAC939-5C1B-4046-A333-A96469609E8C}" type="pres">
      <dgm:prSet presAssocID="{0F2FE241-FAEC-9B4D-AB56-070CFE73CFBF}" presName="AccentHold1" presStyleLbl="node1" presStyleIdx="14" presStyleCnt="17"/>
      <dgm:spPr/>
    </dgm:pt>
    <dgm:pt modelId="{0DAD18A7-188C-9E4F-84AA-3FC85EEF6E8D}" type="pres">
      <dgm:prSet presAssocID="{68BE3EA1-E8B0-3049-A5A7-74D63C3FA2F5}" presName="Child4" presStyleLbl="node1" presStyleIdx="15" presStyleCnt="17" custScaleX="138187" custScaleY="138189">
        <dgm:presLayoutVars>
          <dgm:chMax val="0"/>
          <dgm:chPref val="0"/>
        </dgm:presLayoutVars>
      </dgm:prSet>
      <dgm:spPr/>
      <dgm:t>
        <a:bodyPr/>
        <a:lstStyle/>
        <a:p>
          <a:endParaRPr lang="en-US"/>
        </a:p>
      </dgm:t>
    </dgm:pt>
    <dgm:pt modelId="{33939E93-35BE-6E4E-B50D-67055F9D98F0}" type="pres">
      <dgm:prSet presAssocID="{68BE3EA1-E8B0-3049-A5A7-74D63C3FA2F5}" presName="Accent13" presStyleCnt="0"/>
      <dgm:spPr/>
    </dgm:pt>
    <dgm:pt modelId="{6EE5C503-A869-8F46-99C0-C2A5CE6B9E69}" type="pres">
      <dgm:prSet presAssocID="{68BE3EA1-E8B0-3049-A5A7-74D63C3FA2F5}" presName="AccentHold1" presStyleLbl="node1" presStyleIdx="16" presStyleCnt="17"/>
      <dgm:spPr/>
    </dgm:pt>
  </dgm:ptLst>
  <dgm:cxnLst>
    <dgm:cxn modelId="{F4405F1B-E3F6-614D-9A46-3595E58B55AC}" srcId="{C5E91F9E-3083-6747-A105-1649A2B3DDF1}" destId="{68BE3EA1-E8B0-3049-A5A7-74D63C3FA2F5}" srcOrd="3" destOrd="0" parTransId="{698B5477-4749-2B49-81E0-EBEFDB74A5A5}" sibTransId="{BFCE04B3-7351-524F-ABD2-E2ECAEFACEDE}"/>
    <dgm:cxn modelId="{2CD47A38-B6B0-DB49-B7A2-FE0EE22058C8}" srcId="{C5E91F9E-3083-6747-A105-1649A2B3DDF1}" destId="{C69A5D64-B7D2-8D46-975A-0E21DC5A3581}" srcOrd="0" destOrd="0" parTransId="{764FC239-3E93-FB46-A9C8-F90724D4486F}" sibTransId="{7FDC30A3-7A5F-864E-A49A-D75A56EF96C7}"/>
    <dgm:cxn modelId="{56AC56C8-957A-9740-AA5C-6CBD0EDE1687}" type="presOf" srcId="{6BF8DCCA-D9DA-BB44-B016-8256331BC22A}" destId="{15B74B2B-E531-E94C-A744-D226D31A7144}" srcOrd="0" destOrd="0" presId="urn:microsoft.com/office/officeart/2009/3/layout/CircleRelationship"/>
    <dgm:cxn modelId="{164097F7-4871-1D48-997F-49CE3C24B9FC}" srcId="{C5E91F9E-3083-6747-A105-1649A2B3DDF1}" destId="{0F2FE241-FAEC-9B4D-AB56-070CFE73CFBF}" srcOrd="2" destOrd="0" parTransId="{A583FD2C-B8D8-9C4C-B674-E97B38DF355A}" sibTransId="{C3FF408D-534F-F94A-823B-FA71DB6D6547}"/>
    <dgm:cxn modelId="{3D072111-1342-B24D-9867-E3B79B230C87}" type="presOf" srcId="{0C6576AE-7F95-A446-8A88-C38FF0FEF667}" destId="{3F1D99C5-FB90-8B46-A3A3-8580C361FEF5}" srcOrd="0" destOrd="0" presId="urn:microsoft.com/office/officeart/2009/3/layout/CircleRelationship"/>
    <dgm:cxn modelId="{84B8946F-518E-0248-899E-A213D4F4A99E}" type="presOf" srcId="{C69A5D64-B7D2-8D46-975A-0E21DC5A3581}" destId="{58D8845E-36CB-154B-A17E-8F647460C210}" srcOrd="0" destOrd="0" presId="urn:microsoft.com/office/officeart/2009/3/layout/CircleRelationship"/>
    <dgm:cxn modelId="{6E25EDAF-C1F9-6848-BA71-1726C4541D78}" srcId="{6BF8DCCA-D9DA-BB44-B016-8256331BC22A}" destId="{C5E91F9E-3083-6747-A105-1649A2B3DDF1}" srcOrd="0" destOrd="0" parTransId="{EA11FD76-5B63-CD49-8960-E87DE96F41E0}" sibTransId="{4E8CF095-EE95-6440-B93D-A0BE772C35A3}"/>
    <dgm:cxn modelId="{3DA42054-820D-244E-ADD1-DF4D2470E20D}" srcId="{C5E91F9E-3083-6747-A105-1649A2B3DDF1}" destId="{0C6576AE-7F95-A446-8A88-C38FF0FEF667}" srcOrd="1" destOrd="0" parTransId="{279EDEF7-2CCC-214B-95A6-C4E87C3BEADD}" sibTransId="{B44F1176-A337-3D4E-ACB4-1B28B58D81D7}"/>
    <dgm:cxn modelId="{9CA0752E-E03A-A241-9364-0710F515FD43}" type="presOf" srcId="{0F2FE241-FAEC-9B4D-AB56-070CFE73CFBF}" destId="{B34AB8A8-AC7A-4346-B98C-6C632E3933FF}" srcOrd="0" destOrd="0" presId="urn:microsoft.com/office/officeart/2009/3/layout/CircleRelationship"/>
    <dgm:cxn modelId="{A91F678A-BC7A-DD4C-B693-8C0B2ED3AC7F}" type="presOf" srcId="{C5E91F9E-3083-6747-A105-1649A2B3DDF1}" destId="{4FF925A9-01F7-DE49-B2CB-8EBF1CEFDAF7}" srcOrd="0" destOrd="0" presId="urn:microsoft.com/office/officeart/2009/3/layout/CircleRelationship"/>
    <dgm:cxn modelId="{54DF3A15-DF9B-644D-B0AE-42E214E4B24B}" type="presOf" srcId="{68BE3EA1-E8B0-3049-A5A7-74D63C3FA2F5}" destId="{0DAD18A7-188C-9E4F-84AA-3FC85EEF6E8D}" srcOrd="0" destOrd="0" presId="urn:microsoft.com/office/officeart/2009/3/layout/CircleRelationship"/>
    <dgm:cxn modelId="{19E96213-DF6C-444B-B82C-6A8E2216C37C}" type="presParOf" srcId="{15B74B2B-E531-E94C-A744-D226D31A7144}" destId="{4FF925A9-01F7-DE49-B2CB-8EBF1CEFDAF7}" srcOrd="0" destOrd="0" presId="urn:microsoft.com/office/officeart/2009/3/layout/CircleRelationship"/>
    <dgm:cxn modelId="{B0836CD2-5D58-B647-8C37-8D1498AD55F9}" type="presParOf" srcId="{15B74B2B-E531-E94C-A744-D226D31A7144}" destId="{42942BBD-4B43-FD43-B0BD-3C64EA1700E5}" srcOrd="1" destOrd="0" presId="urn:microsoft.com/office/officeart/2009/3/layout/CircleRelationship"/>
    <dgm:cxn modelId="{3D429FFF-4A66-C245-906E-A7FCF55D8BEB}" type="presParOf" srcId="{15B74B2B-E531-E94C-A744-D226D31A7144}" destId="{869148E9-39C9-6541-81B8-50A8CBD7521A}" srcOrd="2" destOrd="0" presId="urn:microsoft.com/office/officeart/2009/3/layout/CircleRelationship"/>
    <dgm:cxn modelId="{35D998E3-9CEE-2547-8282-821FA0CE7146}" type="presParOf" srcId="{15B74B2B-E531-E94C-A744-D226D31A7144}" destId="{F620FA0C-D3F8-CA4C-B1FC-88E6D613D183}" srcOrd="3" destOrd="0" presId="urn:microsoft.com/office/officeart/2009/3/layout/CircleRelationship"/>
    <dgm:cxn modelId="{BB9F0B7D-B65B-2D49-8476-CE82D0ACE9F9}" type="presParOf" srcId="{15B74B2B-E531-E94C-A744-D226D31A7144}" destId="{CEF2B561-A7F4-6B42-B3C0-A3969C6BFBC6}" srcOrd="4" destOrd="0" presId="urn:microsoft.com/office/officeart/2009/3/layout/CircleRelationship"/>
    <dgm:cxn modelId="{2662978B-B008-484B-84B9-56BE58A53527}" type="presParOf" srcId="{15B74B2B-E531-E94C-A744-D226D31A7144}" destId="{470E60B1-CFA9-A342-AD1D-E597254EAA5B}" srcOrd="5" destOrd="0" presId="urn:microsoft.com/office/officeart/2009/3/layout/CircleRelationship"/>
    <dgm:cxn modelId="{AD8B8FEB-A159-0E4F-96AB-BAE9FD5F4FB3}" type="presParOf" srcId="{15B74B2B-E531-E94C-A744-D226D31A7144}" destId="{D2897293-025C-F541-8A41-D2D504D707AF}" srcOrd="6" destOrd="0" presId="urn:microsoft.com/office/officeart/2009/3/layout/CircleRelationship"/>
    <dgm:cxn modelId="{7BCCA1D2-8F28-5D45-8EC7-C869D830D703}" type="presParOf" srcId="{15B74B2B-E531-E94C-A744-D226D31A7144}" destId="{58D8845E-36CB-154B-A17E-8F647460C210}" srcOrd="7" destOrd="0" presId="urn:microsoft.com/office/officeart/2009/3/layout/CircleRelationship"/>
    <dgm:cxn modelId="{EF7FEDD0-046C-8841-95C5-B29DE3DA0892}" type="presParOf" srcId="{15B74B2B-E531-E94C-A744-D226D31A7144}" destId="{A8D9F074-C2DE-E848-B676-79D2FE3609A7}" srcOrd="8" destOrd="0" presId="urn:microsoft.com/office/officeart/2009/3/layout/CircleRelationship"/>
    <dgm:cxn modelId="{BDCE3ADF-79EF-2D48-B5A9-3B434A9B9025}" type="presParOf" srcId="{A8D9F074-C2DE-E848-B676-79D2FE3609A7}" destId="{AA2D0571-3A72-454F-B783-D370991A2FC8}" srcOrd="0" destOrd="0" presId="urn:microsoft.com/office/officeart/2009/3/layout/CircleRelationship"/>
    <dgm:cxn modelId="{01FC4784-E9EA-2640-935C-EBBA49775EDA}" type="presParOf" srcId="{15B74B2B-E531-E94C-A744-D226D31A7144}" destId="{52BADCEB-8E7C-874E-AC45-F683205C59DF}" srcOrd="9" destOrd="0" presId="urn:microsoft.com/office/officeart/2009/3/layout/CircleRelationship"/>
    <dgm:cxn modelId="{AC1F8BC1-1DD1-4245-8116-07BF3A722651}" type="presParOf" srcId="{52BADCEB-8E7C-874E-AC45-F683205C59DF}" destId="{07C82102-48ED-1A4B-8D17-C0FA6051A695}" srcOrd="0" destOrd="0" presId="urn:microsoft.com/office/officeart/2009/3/layout/CircleRelationship"/>
    <dgm:cxn modelId="{073580A9-3C29-4048-BB5D-CEDDE6ABF0D6}" type="presParOf" srcId="{15B74B2B-E531-E94C-A744-D226D31A7144}" destId="{3F1D99C5-FB90-8B46-A3A3-8580C361FEF5}" srcOrd="10" destOrd="0" presId="urn:microsoft.com/office/officeart/2009/3/layout/CircleRelationship"/>
    <dgm:cxn modelId="{C5E67863-601B-0B4D-B838-21F79D0D3ED8}" type="presParOf" srcId="{15B74B2B-E531-E94C-A744-D226D31A7144}" destId="{56E5CDDF-EE8E-1348-9A3F-FC7B91C8D3FA}" srcOrd="11" destOrd="0" presId="urn:microsoft.com/office/officeart/2009/3/layout/CircleRelationship"/>
    <dgm:cxn modelId="{B69C6278-8A70-A143-94B4-1A6925029EF4}" type="presParOf" srcId="{56E5CDDF-EE8E-1348-9A3F-FC7B91C8D3FA}" destId="{7A438A00-7114-9845-905C-F06E53B74632}" srcOrd="0" destOrd="0" presId="urn:microsoft.com/office/officeart/2009/3/layout/CircleRelationship"/>
    <dgm:cxn modelId="{C62EB58E-B615-E143-BB67-C7261FAD851B}" type="presParOf" srcId="{15B74B2B-E531-E94C-A744-D226D31A7144}" destId="{340DB149-39B7-4142-AE01-6EB7E795FF24}" srcOrd="12" destOrd="0" presId="urn:microsoft.com/office/officeart/2009/3/layout/CircleRelationship"/>
    <dgm:cxn modelId="{8F56CF5E-DCD6-3C44-A683-A6D30FA498C7}" type="presParOf" srcId="{340DB149-39B7-4142-AE01-6EB7E795FF24}" destId="{4415D59D-B317-BA4E-BFA8-6988DB470ABC}" srcOrd="0" destOrd="0" presId="urn:microsoft.com/office/officeart/2009/3/layout/CircleRelationship"/>
    <dgm:cxn modelId="{0675BB96-B525-7640-868C-D4C8E98BE2F9}" type="presParOf" srcId="{15B74B2B-E531-E94C-A744-D226D31A7144}" destId="{14D480B4-4C7F-FC42-98B5-E1B5A99837FE}" srcOrd="13" destOrd="0" presId="urn:microsoft.com/office/officeart/2009/3/layout/CircleRelationship"/>
    <dgm:cxn modelId="{1DC45200-CB0C-084E-BF97-2354C6F18547}" type="presParOf" srcId="{14D480B4-4C7F-FC42-98B5-E1B5A99837FE}" destId="{6FE0B2CE-9F7A-8643-8316-DEC55228B7E2}" srcOrd="0" destOrd="0" presId="urn:microsoft.com/office/officeart/2009/3/layout/CircleRelationship"/>
    <dgm:cxn modelId="{83FDE65C-27CC-CA46-A715-B0C0F9B854EF}" type="presParOf" srcId="{15B74B2B-E531-E94C-A744-D226D31A7144}" destId="{B34AB8A8-AC7A-4346-B98C-6C632E3933FF}" srcOrd="14" destOrd="0" presId="urn:microsoft.com/office/officeart/2009/3/layout/CircleRelationship"/>
    <dgm:cxn modelId="{CC07557B-7A29-E747-B012-2917A7C14214}" type="presParOf" srcId="{15B74B2B-E531-E94C-A744-D226D31A7144}" destId="{3ACDD52D-05FC-2C48-8798-3E46C6F38A89}" srcOrd="15" destOrd="0" presId="urn:microsoft.com/office/officeart/2009/3/layout/CircleRelationship"/>
    <dgm:cxn modelId="{B5A60109-6244-2B4F-9A6B-68EE29B52AF3}" type="presParOf" srcId="{3ACDD52D-05FC-2C48-8798-3E46C6F38A89}" destId="{28BAC939-5C1B-4046-A333-A96469609E8C}" srcOrd="0" destOrd="0" presId="urn:microsoft.com/office/officeart/2009/3/layout/CircleRelationship"/>
    <dgm:cxn modelId="{D6D43323-BF8D-4B4C-BB90-120743210D97}" type="presParOf" srcId="{15B74B2B-E531-E94C-A744-D226D31A7144}" destId="{0DAD18A7-188C-9E4F-84AA-3FC85EEF6E8D}" srcOrd="16" destOrd="0" presId="urn:microsoft.com/office/officeart/2009/3/layout/CircleRelationship"/>
    <dgm:cxn modelId="{5C141728-19BB-0947-804A-032C2FAC9333}" type="presParOf" srcId="{15B74B2B-E531-E94C-A744-D226D31A7144}" destId="{33939E93-35BE-6E4E-B50D-67055F9D98F0}" srcOrd="17" destOrd="0" presId="urn:microsoft.com/office/officeart/2009/3/layout/CircleRelationship"/>
    <dgm:cxn modelId="{E1395583-4A90-6046-B5B1-826673290E2E}" type="presParOf" srcId="{33939E93-35BE-6E4E-B50D-67055F9D98F0}" destId="{6EE5C503-A869-8F46-99C0-C2A5CE6B9E69}"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7C7960-4047-46D3-AFC8-E4B7D093B43B}"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C691BFDC-10DF-46BA-A504-7E6D7F52D3A3}">
      <dgm:prSet phldrT="[Text]" custT="1"/>
      <dgm:spPr>
        <a:solidFill>
          <a:srgbClr val="66FFFF"/>
        </a:solidFill>
        <a:scene3d>
          <a:camera prst="orthographicFront"/>
          <a:lightRig rig="threePt" dir="t"/>
        </a:scene3d>
        <a:sp3d extrusionH="76200">
          <a:extrusionClr>
            <a:schemeClr val="bg1"/>
          </a:extrusionClr>
        </a:sp3d>
      </dgm:spPr>
      <dgm:t>
        <a:bodyPr/>
        <a:lstStyle/>
        <a:p>
          <a:r>
            <a:rPr lang="en-US" sz="2400" dirty="0">
              <a:solidFill>
                <a:schemeClr val="tx1"/>
              </a:solidFill>
            </a:rPr>
            <a:t>Professional Quality of Life</a:t>
          </a:r>
        </a:p>
      </dgm:t>
    </dgm:pt>
    <dgm:pt modelId="{6D151E91-3628-4E79-B6C5-C68E1229513C}" type="parTrans" cxnId="{E5292A4F-8851-4EC5-9FA8-FB5A318673F2}">
      <dgm:prSet/>
      <dgm:spPr/>
      <dgm:t>
        <a:bodyPr/>
        <a:lstStyle/>
        <a:p>
          <a:endParaRPr lang="en-US" sz="2400"/>
        </a:p>
      </dgm:t>
    </dgm:pt>
    <dgm:pt modelId="{39D9673B-1D3C-488D-8559-6B1FA1461B74}" type="sibTrans" cxnId="{E5292A4F-8851-4EC5-9FA8-FB5A318673F2}">
      <dgm:prSet/>
      <dgm:spPr/>
      <dgm:t>
        <a:bodyPr/>
        <a:lstStyle/>
        <a:p>
          <a:endParaRPr lang="en-US" sz="2400"/>
        </a:p>
      </dgm:t>
    </dgm:pt>
    <dgm:pt modelId="{46565B41-B75A-4C9B-B816-94BA48B2177A}">
      <dgm:prSet phldrT="[Text]" custT="1"/>
      <dgm:spPr>
        <a:solidFill>
          <a:srgbClr val="00B050"/>
        </a:solidFill>
        <a:scene3d>
          <a:camera prst="orthographicFront"/>
          <a:lightRig rig="threePt" dir="t"/>
        </a:scene3d>
        <a:sp3d extrusionH="76200">
          <a:extrusionClr>
            <a:schemeClr val="bg1"/>
          </a:extrusionClr>
        </a:sp3d>
      </dgm:spPr>
      <dgm:t>
        <a:bodyPr/>
        <a:lstStyle/>
        <a:p>
          <a:r>
            <a:rPr lang="en-US" sz="2400" dirty="0"/>
            <a:t>Compassion Satisfaction</a:t>
          </a:r>
        </a:p>
      </dgm:t>
    </dgm:pt>
    <dgm:pt modelId="{8FFA8A3C-BD48-48F1-81CD-6AC2A5A53D0B}" type="parTrans" cxnId="{43AF183B-C19B-409A-B9B7-04BF6C6C1AC4}">
      <dgm:prSet/>
      <dgm:spPr>
        <a:scene3d>
          <a:camera prst="orthographicFront"/>
          <a:lightRig rig="threePt" dir="t"/>
        </a:scene3d>
        <a:sp3d extrusionH="76200">
          <a:extrusionClr>
            <a:schemeClr val="bg1"/>
          </a:extrusionClr>
        </a:sp3d>
      </dgm:spPr>
      <dgm:t>
        <a:bodyPr/>
        <a:lstStyle/>
        <a:p>
          <a:endParaRPr lang="en-US" sz="2400"/>
        </a:p>
      </dgm:t>
    </dgm:pt>
    <dgm:pt modelId="{95FC827F-374C-41CF-904C-62BA69F49B5F}" type="sibTrans" cxnId="{43AF183B-C19B-409A-B9B7-04BF6C6C1AC4}">
      <dgm:prSet/>
      <dgm:spPr/>
      <dgm:t>
        <a:bodyPr/>
        <a:lstStyle/>
        <a:p>
          <a:endParaRPr lang="en-US" sz="2400"/>
        </a:p>
      </dgm:t>
    </dgm:pt>
    <dgm:pt modelId="{54AA1C5D-B6C2-4B25-A250-21D6D2A99690}">
      <dgm:prSet phldrT="[Text]" custT="1"/>
      <dgm:spPr>
        <a:solidFill>
          <a:srgbClr val="FFFF00"/>
        </a:solidFill>
        <a:scene3d>
          <a:camera prst="orthographicFront"/>
          <a:lightRig rig="threePt" dir="t"/>
        </a:scene3d>
        <a:sp3d extrusionH="76200">
          <a:extrusionClr>
            <a:schemeClr val="bg1"/>
          </a:extrusionClr>
        </a:sp3d>
      </dgm:spPr>
      <dgm:t>
        <a:bodyPr/>
        <a:lstStyle/>
        <a:p>
          <a:r>
            <a:rPr lang="en-US" sz="2400" dirty="0">
              <a:solidFill>
                <a:schemeClr val="tx1"/>
              </a:solidFill>
            </a:rPr>
            <a:t>Compassion </a:t>
          </a:r>
          <a:r>
            <a:rPr lang="en-US" sz="2400" dirty="0" smtClean="0">
              <a:solidFill>
                <a:schemeClr val="tx1"/>
              </a:solidFill>
            </a:rPr>
            <a:t>Fatigue</a:t>
          </a:r>
          <a:endParaRPr lang="en-US" sz="2400" dirty="0">
            <a:solidFill>
              <a:schemeClr val="tx1"/>
            </a:solidFill>
          </a:endParaRPr>
        </a:p>
      </dgm:t>
    </dgm:pt>
    <dgm:pt modelId="{6978F54D-49E0-416F-9860-6B16FFFB3831}" type="parTrans" cxnId="{E069FC93-1E85-49D6-BE37-CF3B1D9E701D}">
      <dgm:prSet/>
      <dgm:spPr>
        <a:scene3d>
          <a:camera prst="orthographicFront"/>
          <a:lightRig rig="threePt" dir="t"/>
        </a:scene3d>
        <a:sp3d extrusionH="76200">
          <a:extrusionClr>
            <a:schemeClr val="bg1"/>
          </a:extrusionClr>
        </a:sp3d>
      </dgm:spPr>
      <dgm:t>
        <a:bodyPr/>
        <a:lstStyle/>
        <a:p>
          <a:endParaRPr lang="en-US" sz="2400"/>
        </a:p>
      </dgm:t>
    </dgm:pt>
    <dgm:pt modelId="{A0E47D1D-4014-41D8-9D62-0059CFA31281}" type="sibTrans" cxnId="{E069FC93-1E85-49D6-BE37-CF3B1D9E701D}">
      <dgm:prSet/>
      <dgm:spPr/>
      <dgm:t>
        <a:bodyPr/>
        <a:lstStyle/>
        <a:p>
          <a:endParaRPr lang="en-US" sz="2400"/>
        </a:p>
      </dgm:t>
    </dgm:pt>
    <dgm:pt modelId="{68B8707A-18EF-455E-96AC-105027D13C8F}">
      <dgm:prSet phldrT="[Text]" custT="1"/>
      <dgm:spPr>
        <a:solidFill>
          <a:schemeClr val="bg1">
            <a:lumMod val="50000"/>
          </a:schemeClr>
        </a:solidFill>
        <a:scene3d>
          <a:camera prst="orthographicFront"/>
          <a:lightRig rig="threePt" dir="t"/>
        </a:scene3d>
        <a:sp3d extrusionH="76200">
          <a:extrusionClr>
            <a:schemeClr val="bg1"/>
          </a:extrusionClr>
        </a:sp3d>
      </dgm:spPr>
      <dgm:t>
        <a:bodyPr/>
        <a:lstStyle/>
        <a:p>
          <a:r>
            <a:rPr lang="en-US" sz="2400" dirty="0"/>
            <a:t>Burnout</a:t>
          </a:r>
        </a:p>
      </dgm:t>
    </dgm:pt>
    <dgm:pt modelId="{A2E0BD7E-3D93-427E-A278-868B8DE8B1BC}" type="parTrans" cxnId="{2FAA25DA-59D4-4202-A487-D82C2078742E}">
      <dgm:prSet/>
      <dgm:spPr>
        <a:scene3d>
          <a:camera prst="orthographicFront"/>
          <a:lightRig rig="threePt" dir="t"/>
        </a:scene3d>
        <a:sp3d extrusionH="76200">
          <a:extrusionClr>
            <a:schemeClr val="bg1"/>
          </a:extrusionClr>
        </a:sp3d>
      </dgm:spPr>
      <dgm:t>
        <a:bodyPr/>
        <a:lstStyle/>
        <a:p>
          <a:endParaRPr lang="en-US" sz="2400"/>
        </a:p>
      </dgm:t>
    </dgm:pt>
    <dgm:pt modelId="{16312767-48D2-4635-8270-0DFA84CC9007}" type="sibTrans" cxnId="{2FAA25DA-59D4-4202-A487-D82C2078742E}">
      <dgm:prSet/>
      <dgm:spPr/>
      <dgm:t>
        <a:bodyPr/>
        <a:lstStyle/>
        <a:p>
          <a:endParaRPr lang="en-US" sz="2400"/>
        </a:p>
      </dgm:t>
    </dgm:pt>
    <dgm:pt modelId="{746C97A4-A5AC-45F0-B707-A85B25D78564}">
      <dgm:prSet phldrT="[Text]" custT="1"/>
      <dgm:spPr>
        <a:solidFill>
          <a:srgbClr val="FF0000"/>
        </a:solidFill>
        <a:scene3d>
          <a:camera prst="orthographicFront"/>
          <a:lightRig rig="threePt" dir="t"/>
        </a:scene3d>
        <a:sp3d extrusionH="76200">
          <a:extrusionClr>
            <a:schemeClr val="bg1"/>
          </a:extrusionClr>
        </a:sp3d>
      </dgm:spPr>
      <dgm:t>
        <a:bodyPr/>
        <a:lstStyle/>
        <a:p>
          <a:r>
            <a:rPr lang="en-US" sz="2400" dirty="0" smtClean="0"/>
            <a:t>Secondary</a:t>
          </a:r>
        </a:p>
        <a:p>
          <a:r>
            <a:rPr lang="en-US" sz="2400" dirty="0" smtClean="0"/>
            <a:t>Trauma</a:t>
          </a:r>
          <a:endParaRPr lang="en-US" sz="2400" dirty="0"/>
        </a:p>
      </dgm:t>
    </dgm:pt>
    <dgm:pt modelId="{D9D48B72-F00A-4C21-BABA-5F0AA536969F}" type="parTrans" cxnId="{A18E941C-9DAF-4C08-A4D2-A508B25CFE18}">
      <dgm:prSet/>
      <dgm:spPr>
        <a:scene3d>
          <a:camera prst="orthographicFront"/>
          <a:lightRig rig="threePt" dir="t"/>
        </a:scene3d>
        <a:sp3d extrusionH="76200">
          <a:extrusionClr>
            <a:schemeClr val="bg1"/>
          </a:extrusionClr>
        </a:sp3d>
      </dgm:spPr>
      <dgm:t>
        <a:bodyPr/>
        <a:lstStyle/>
        <a:p>
          <a:endParaRPr lang="en-US" sz="2400"/>
        </a:p>
      </dgm:t>
    </dgm:pt>
    <dgm:pt modelId="{E7C23FDF-94D5-445D-BF06-85A648826DB2}" type="sibTrans" cxnId="{A18E941C-9DAF-4C08-A4D2-A508B25CFE18}">
      <dgm:prSet/>
      <dgm:spPr/>
      <dgm:t>
        <a:bodyPr/>
        <a:lstStyle/>
        <a:p>
          <a:endParaRPr lang="en-US" sz="2400"/>
        </a:p>
      </dgm:t>
    </dgm:pt>
    <dgm:pt modelId="{020C8D83-1D2B-4452-A5D8-2C460F5E0758}" type="pres">
      <dgm:prSet presAssocID="{1E7C7960-4047-46D3-AFC8-E4B7D093B43B}" presName="mainComposite" presStyleCnt="0">
        <dgm:presLayoutVars>
          <dgm:chPref val="1"/>
          <dgm:dir/>
          <dgm:animOne val="branch"/>
          <dgm:animLvl val="lvl"/>
          <dgm:resizeHandles val="exact"/>
        </dgm:presLayoutVars>
      </dgm:prSet>
      <dgm:spPr/>
      <dgm:t>
        <a:bodyPr/>
        <a:lstStyle/>
        <a:p>
          <a:endParaRPr lang="en-US"/>
        </a:p>
      </dgm:t>
    </dgm:pt>
    <dgm:pt modelId="{7FB26216-0AFE-4B76-B690-83D610B541ED}" type="pres">
      <dgm:prSet presAssocID="{1E7C7960-4047-46D3-AFC8-E4B7D093B43B}" presName="hierFlow" presStyleCnt="0"/>
      <dgm:spPr/>
    </dgm:pt>
    <dgm:pt modelId="{690A3FC6-9C2C-435C-A069-5AB3346B0835}" type="pres">
      <dgm:prSet presAssocID="{1E7C7960-4047-46D3-AFC8-E4B7D093B43B}" presName="hierChild1" presStyleCnt="0">
        <dgm:presLayoutVars>
          <dgm:chPref val="1"/>
          <dgm:animOne val="branch"/>
          <dgm:animLvl val="lvl"/>
        </dgm:presLayoutVars>
      </dgm:prSet>
      <dgm:spPr/>
    </dgm:pt>
    <dgm:pt modelId="{A08CC3B5-EAD2-4FB1-8460-F3A2EBF23AE1}" type="pres">
      <dgm:prSet presAssocID="{C691BFDC-10DF-46BA-A504-7E6D7F52D3A3}" presName="Name14" presStyleCnt="0"/>
      <dgm:spPr/>
    </dgm:pt>
    <dgm:pt modelId="{EC3544C4-7599-4200-8EF4-1286B48097F7}" type="pres">
      <dgm:prSet presAssocID="{C691BFDC-10DF-46BA-A504-7E6D7F52D3A3}" presName="level1Shape" presStyleLbl="node0" presStyleIdx="0" presStyleCnt="1" custScaleX="294189" custLinFactNeighborX="-12565" custLinFactNeighborY="-70">
        <dgm:presLayoutVars>
          <dgm:chPref val="3"/>
        </dgm:presLayoutVars>
      </dgm:prSet>
      <dgm:spPr/>
      <dgm:t>
        <a:bodyPr/>
        <a:lstStyle/>
        <a:p>
          <a:endParaRPr lang="en-US"/>
        </a:p>
      </dgm:t>
    </dgm:pt>
    <dgm:pt modelId="{0A2C60EF-E3CC-4BA2-B174-6323E4D7EE09}" type="pres">
      <dgm:prSet presAssocID="{C691BFDC-10DF-46BA-A504-7E6D7F52D3A3}" presName="hierChild2" presStyleCnt="0"/>
      <dgm:spPr/>
    </dgm:pt>
    <dgm:pt modelId="{FBC4CF9D-A33A-4CA6-BF4C-3A8E33711ADF}" type="pres">
      <dgm:prSet presAssocID="{8FFA8A3C-BD48-48F1-81CD-6AC2A5A53D0B}" presName="Name19" presStyleLbl="parChTrans1D2" presStyleIdx="0" presStyleCnt="2"/>
      <dgm:spPr/>
      <dgm:t>
        <a:bodyPr/>
        <a:lstStyle/>
        <a:p>
          <a:endParaRPr lang="en-US"/>
        </a:p>
      </dgm:t>
    </dgm:pt>
    <dgm:pt modelId="{C316FC76-B98F-4329-84B5-24B35F59235E}" type="pres">
      <dgm:prSet presAssocID="{46565B41-B75A-4C9B-B816-94BA48B2177A}" presName="Name21" presStyleCnt="0"/>
      <dgm:spPr/>
    </dgm:pt>
    <dgm:pt modelId="{31769D1D-7247-4D23-9E06-D2EAB54AAEB4}" type="pres">
      <dgm:prSet presAssocID="{46565B41-B75A-4C9B-B816-94BA48B2177A}" presName="level2Shape" presStyleLbl="node2" presStyleIdx="0" presStyleCnt="2" custScaleX="216359" custLinFactNeighborX="-54462" custLinFactNeighborY="9855"/>
      <dgm:spPr/>
      <dgm:t>
        <a:bodyPr/>
        <a:lstStyle/>
        <a:p>
          <a:endParaRPr lang="en-US"/>
        </a:p>
      </dgm:t>
    </dgm:pt>
    <dgm:pt modelId="{7D1165C4-64F5-4F3A-9289-F304932DDB9C}" type="pres">
      <dgm:prSet presAssocID="{46565B41-B75A-4C9B-B816-94BA48B2177A}" presName="hierChild3" presStyleCnt="0"/>
      <dgm:spPr/>
    </dgm:pt>
    <dgm:pt modelId="{E572BFC5-0EE1-429D-9E63-EA4FA9FF326F}" type="pres">
      <dgm:prSet presAssocID="{6978F54D-49E0-416F-9860-6B16FFFB3831}" presName="Name19" presStyleLbl="parChTrans1D2" presStyleIdx="1" presStyleCnt="2"/>
      <dgm:spPr/>
      <dgm:t>
        <a:bodyPr/>
        <a:lstStyle/>
        <a:p>
          <a:endParaRPr lang="en-US"/>
        </a:p>
      </dgm:t>
    </dgm:pt>
    <dgm:pt modelId="{7CFD772F-2E86-4985-8901-E7BE6EA255CD}" type="pres">
      <dgm:prSet presAssocID="{54AA1C5D-B6C2-4B25-A250-21D6D2A99690}" presName="Name21" presStyleCnt="0"/>
      <dgm:spPr/>
    </dgm:pt>
    <dgm:pt modelId="{9EAE0CF6-04C1-42DD-A245-2EF461E88D1D}" type="pres">
      <dgm:prSet presAssocID="{54AA1C5D-B6C2-4B25-A250-21D6D2A99690}" presName="level2Shape" presStyleLbl="node2" presStyleIdx="1" presStyleCnt="2" custScaleX="164927" custLinFactNeighborX="16991" custLinFactNeighborY="9408"/>
      <dgm:spPr/>
      <dgm:t>
        <a:bodyPr/>
        <a:lstStyle/>
        <a:p>
          <a:endParaRPr lang="en-US"/>
        </a:p>
      </dgm:t>
    </dgm:pt>
    <dgm:pt modelId="{4AF03DE5-2A1B-40D1-A64E-63E42C7340EA}" type="pres">
      <dgm:prSet presAssocID="{54AA1C5D-B6C2-4B25-A250-21D6D2A99690}" presName="hierChild3" presStyleCnt="0"/>
      <dgm:spPr/>
    </dgm:pt>
    <dgm:pt modelId="{B26F7F9E-A29B-4170-9BC7-00FC2F0AA017}" type="pres">
      <dgm:prSet presAssocID="{A2E0BD7E-3D93-427E-A278-868B8DE8B1BC}" presName="Name19" presStyleLbl="parChTrans1D3" presStyleIdx="0" presStyleCnt="2"/>
      <dgm:spPr/>
      <dgm:t>
        <a:bodyPr/>
        <a:lstStyle/>
        <a:p>
          <a:endParaRPr lang="en-US"/>
        </a:p>
      </dgm:t>
    </dgm:pt>
    <dgm:pt modelId="{BEA483BB-DA76-4E46-81DF-ACA085FCF939}" type="pres">
      <dgm:prSet presAssocID="{68B8707A-18EF-455E-96AC-105027D13C8F}" presName="Name21" presStyleCnt="0"/>
      <dgm:spPr/>
    </dgm:pt>
    <dgm:pt modelId="{C4FAF03C-E1F6-4292-A9FC-66F1787B2BCB}" type="pres">
      <dgm:prSet presAssocID="{68B8707A-18EF-455E-96AC-105027D13C8F}" presName="level2Shape" presStyleLbl="node3" presStyleIdx="0" presStyleCnt="2" custAng="0" custScaleX="107416" custLinFactNeighborX="10956" custLinFactNeighborY="1512"/>
      <dgm:spPr/>
      <dgm:t>
        <a:bodyPr/>
        <a:lstStyle/>
        <a:p>
          <a:endParaRPr lang="en-US"/>
        </a:p>
      </dgm:t>
    </dgm:pt>
    <dgm:pt modelId="{C6817DEE-DE38-4084-AE4A-275A61F12691}" type="pres">
      <dgm:prSet presAssocID="{68B8707A-18EF-455E-96AC-105027D13C8F}" presName="hierChild3" presStyleCnt="0"/>
      <dgm:spPr/>
    </dgm:pt>
    <dgm:pt modelId="{46791D12-394B-4401-8F71-11EB09278EA0}" type="pres">
      <dgm:prSet presAssocID="{D9D48B72-F00A-4C21-BABA-5F0AA536969F}" presName="Name19" presStyleLbl="parChTrans1D3" presStyleIdx="1" presStyleCnt="2"/>
      <dgm:spPr/>
      <dgm:t>
        <a:bodyPr/>
        <a:lstStyle/>
        <a:p>
          <a:endParaRPr lang="en-US"/>
        </a:p>
      </dgm:t>
    </dgm:pt>
    <dgm:pt modelId="{82017BDC-2D83-4D00-8B09-A56EB074E165}" type="pres">
      <dgm:prSet presAssocID="{746C97A4-A5AC-45F0-B707-A85B25D78564}" presName="Name21" presStyleCnt="0"/>
      <dgm:spPr/>
    </dgm:pt>
    <dgm:pt modelId="{DEA1772A-34B8-458E-A927-6FD9494D4D3E}" type="pres">
      <dgm:prSet presAssocID="{746C97A4-A5AC-45F0-B707-A85B25D78564}" presName="level2Shape" presStyleLbl="node3" presStyleIdx="1" presStyleCnt="2" custScaleX="185945" custLinFactNeighborX="81285" custLinFactNeighborY="137"/>
      <dgm:spPr/>
      <dgm:t>
        <a:bodyPr/>
        <a:lstStyle/>
        <a:p>
          <a:endParaRPr lang="en-US"/>
        </a:p>
      </dgm:t>
    </dgm:pt>
    <dgm:pt modelId="{3E4D4AD3-7AD1-4795-A0AF-ECD0F695F2A7}" type="pres">
      <dgm:prSet presAssocID="{746C97A4-A5AC-45F0-B707-A85B25D78564}" presName="hierChild3" presStyleCnt="0"/>
      <dgm:spPr/>
    </dgm:pt>
    <dgm:pt modelId="{017E45CB-568E-4BC1-BFBB-7EC4992833D8}" type="pres">
      <dgm:prSet presAssocID="{1E7C7960-4047-46D3-AFC8-E4B7D093B43B}" presName="bgShapesFlow" presStyleCnt="0"/>
      <dgm:spPr/>
    </dgm:pt>
  </dgm:ptLst>
  <dgm:cxnLst>
    <dgm:cxn modelId="{3C0F79BD-7E87-8443-AA3A-281B2A45F4F5}" type="presOf" srcId="{1E7C7960-4047-46D3-AFC8-E4B7D093B43B}" destId="{020C8D83-1D2B-4452-A5D8-2C460F5E0758}" srcOrd="0" destOrd="0" presId="urn:microsoft.com/office/officeart/2005/8/layout/hierarchy6"/>
    <dgm:cxn modelId="{A18E941C-9DAF-4C08-A4D2-A508B25CFE18}" srcId="{54AA1C5D-B6C2-4B25-A250-21D6D2A99690}" destId="{746C97A4-A5AC-45F0-B707-A85B25D78564}" srcOrd="1" destOrd="0" parTransId="{D9D48B72-F00A-4C21-BABA-5F0AA536969F}" sibTransId="{E7C23FDF-94D5-445D-BF06-85A648826DB2}"/>
    <dgm:cxn modelId="{7343D404-C2D5-6B45-9A20-8CAF608011D8}" type="presOf" srcId="{746C97A4-A5AC-45F0-B707-A85B25D78564}" destId="{DEA1772A-34B8-458E-A927-6FD9494D4D3E}" srcOrd="0" destOrd="0" presId="urn:microsoft.com/office/officeart/2005/8/layout/hierarchy6"/>
    <dgm:cxn modelId="{43AF183B-C19B-409A-B9B7-04BF6C6C1AC4}" srcId="{C691BFDC-10DF-46BA-A504-7E6D7F52D3A3}" destId="{46565B41-B75A-4C9B-B816-94BA48B2177A}" srcOrd="0" destOrd="0" parTransId="{8FFA8A3C-BD48-48F1-81CD-6AC2A5A53D0B}" sibTransId="{95FC827F-374C-41CF-904C-62BA69F49B5F}"/>
    <dgm:cxn modelId="{E5292A4F-8851-4EC5-9FA8-FB5A318673F2}" srcId="{1E7C7960-4047-46D3-AFC8-E4B7D093B43B}" destId="{C691BFDC-10DF-46BA-A504-7E6D7F52D3A3}" srcOrd="0" destOrd="0" parTransId="{6D151E91-3628-4E79-B6C5-C68E1229513C}" sibTransId="{39D9673B-1D3C-488D-8559-6B1FA1461B74}"/>
    <dgm:cxn modelId="{599F6F59-F899-634B-B8CC-2DF2AD6991EC}" type="presOf" srcId="{6978F54D-49E0-416F-9860-6B16FFFB3831}" destId="{E572BFC5-0EE1-429D-9E63-EA4FA9FF326F}" srcOrd="0" destOrd="0" presId="urn:microsoft.com/office/officeart/2005/8/layout/hierarchy6"/>
    <dgm:cxn modelId="{86DA8F70-434A-BE49-992C-37E0F1620363}" type="presOf" srcId="{68B8707A-18EF-455E-96AC-105027D13C8F}" destId="{C4FAF03C-E1F6-4292-A9FC-66F1787B2BCB}" srcOrd="0" destOrd="0" presId="urn:microsoft.com/office/officeart/2005/8/layout/hierarchy6"/>
    <dgm:cxn modelId="{2FAA25DA-59D4-4202-A487-D82C2078742E}" srcId="{54AA1C5D-B6C2-4B25-A250-21D6D2A99690}" destId="{68B8707A-18EF-455E-96AC-105027D13C8F}" srcOrd="0" destOrd="0" parTransId="{A2E0BD7E-3D93-427E-A278-868B8DE8B1BC}" sibTransId="{16312767-48D2-4635-8270-0DFA84CC9007}"/>
    <dgm:cxn modelId="{A89C7B03-7288-484A-8172-C2AB440905BD}" type="presOf" srcId="{46565B41-B75A-4C9B-B816-94BA48B2177A}" destId="{31769D1D-7247-4D23-9E06-D2EAB54AAEB4}" srcOrd="0" destOrd="0" presId="urn:microsoft.com/office/officeart/2005/8/layout/hierarchy6"/>
    <dgm:cxn modelId="{DECD373C-4D50-264D-AE1D-FAC6339DE166}" type="presOf" srcId="{A2E0BD7E-3D93-427E-A278-868B8DE8B1BC}" destId="{B26F7F9E-A29B-4170-9BC7-00FC2F0AA017}" srcOrd="0" destOrd="0" presId="urn:microsoft.com/office/officeart/2005/8/layout/hierarchy6"/>
    <dgm:cxn modelId="{BB6F1DED-829D-7449-AFA5-09569039D7BD}" type="presOf" srcId="{C691BFDC-10DF-46BA-A504-7E6D7F52D3A3}" destId="{EC3544C4-7599-4200-8EF4-1286B48097F7}" srcOrd="0" destOrd="0" presId="urn:microsoft.com/office/officeart/2005/8/layout/hierarchy6"/>
    <dgm:cxn modelId="{E069FC93-1E85-49D6-BE37-CF3B1D9E701D}" srcId="{C691BFDC-10DF-46BA-A504-7E6D7F52D3A3}" destId="{54AA1C5D-B6C2-4B25-A250-21D6D2A99690}" srcOrd="1" destOrd="0" parTransId="{6978F54D-49E0-416F-9860-6B16FFFB3831}" sibTransId="{A0E47D1D-4014-41D8-9D62-0059CFA31281}"/>
    <dgm:cxn modelId="{7DD3B1F5-6F28-734C-A468-5E3D836370B8}" type="presOf" srcId="{D9D48B72-F00A-4C21-BABA-5F0AA536969F}" destId="{46791D12-394B-4401-8F71-11EB09278EA0}" srcOrd="0" destOrd="0" presId="urn:microsoft.com/office/officeart/2005/8/layout/hierarchy6"/>
    <dgm:cxn modelId="{4AA0564A-D1F4-304A-A3E2-95DACBB3979A}" type="presOf" srcId="{54AA1C5D-B6C2-4B25-A250-21D6D2A99690}" destId="{9EAE0CF6-04C1-42DD-A245-2EF461E88D1D}" srcOrd="0" destOrd="0" presId="urn:microsoft.com/office/officeart/2005/8/layout/hierarchy6"/>
    <dgm:cxn modelId="{49A14AFD-4512-D743-A1AD-EAC504ABAE8F}" type="presOf" srcId="{8FFA8A3C-BD48-48F1-81CD-6AC2A5A53D0B}" destId="{FBC4CF9D-A33A-4CA6-BF4C-3A8E33711ADF}" srcOrd="0" destOrd="0" presId="urn:microsoft.com/office/officeart/2005/8/layout/hierarchy6"/>
    <dgm:cxn modelId="{2A364DE3-4D19-FE43-849A-5C5065140521}" type="presParOf" srcId="{020C8D83-1D2B-4452-A5D8-2C460F5E0758}" destId="{7FB26216-0AFE-4B76-B690-83D610B541ED}" srcOrd="0" destOrd="0" presId="urn:microsoft.com/office/officeart/2005/8/layout/hierarchy6"/>
    <dgm:cxn modelId="{23ACB766-9763-B749-A668-FCCF07B9C588}" type="presParOf" srcId="{7FB26216-0AFE-4B76-B690-83D610B541ED}" destId="{690A3FC6-9C2C-435C-A069-5AB3346B0835}" srcOrd="0" destOrd="0" presId="urn:microsoft.com/office/officeart/2005/8/layout/hierarchy6"/>
    <dgm:cxn modelId="{4C0D3CCA-C1C9-9243-8CBA-4D02944EB64C}" type="presParOf" srcId="{690A3FC6-9C2C-435C-A069-5AB3346B0835}" destId="{A08CC3B5-EAD2-4FB1-8460-F3A2EBF23AE1}" srcOrd="0" destOrd="0" presId="urn:microsoft.com/office/officeart/2005/8/layout/hierarchy6"/>
    <dgm:cxn modelId="{1C3D032D-D065-744E-9D50-8A34EF7BB8E9}" type="presParOf" srcId="{A08CC3B5-EAD2-4FB1-8460-F3A2EBF23AE1}" destId="{EC3544C4-7599-4200-8EF4-1286B48097F7}" srcOrd="0" destOrd="0" presId="urn:microsoft.com/office/officeart/2005/8/layout/hierarchy6"/>
    <dgm:cxn modelId="{E8F509E6-277F-9B43-84D6-FF12F351C235}" type="presParOf" srcId="{A08CC3B5-EAD2-4FB1-8460-F3A2EBF23AE1}" destId="{0A2C60EF-E3CC-4BA2-B174-6323E4D7EE09}" srcOrd="1" destOrd="0" presId="urn:microsoft.com/office/officeart/2005/8/layout/hierarchy6"/>
    <dgm:cxn modelId="{E10A6D68-F120-1A40-9577-EFC8D12DA182}" type="presParOf" srcId="{0A2C60EF-E3CC-4BA2-B174-6323E4D7EE09}" destId="{FBC4CF9D-A33A-4CA6-BF4C-3A8E33711ADF}" srcOrd="0" destOrd="0" presId="urn:microsoft.com/office/officeart/2005/8/layout/hierarchy6"/>
    <dgm:cxn modelId="{CCA069B4-72E1-3A4E-B8E3-753BA3C3E899}" type="presParOf" srcId="{0A2C60EF-E3CC-4BA2-B174-6323E4D7EE09}" destId="{C316FC76-B98F-4329-84B5-24B35F59235E}" srcOrd="1" destOrd="0" presId="urn:microsoft.com/office/officeart/2005/8/layout/hierarchy6"/>
    <dgm:cxn modelId="{96BFDAF3-5BEC-524E-AC2C-39AF4C8A7718}" type="presParOf" srcId="{C316FC76-B98F-4329-84B5-24B35F59235E}" destId="{31769D1D-7247-4D23-9E06-D2EAB54AAEB4}" srcOrd="0" destOrd="0" presId="urn:microsoft.com/office/officeart/2005/8/layout/hierarchy6"/>
    <dgm:cxn modelId="{4DF02C0E-D614-934D-83EC-8EB787E8E272}" type="presParOf" srcId="{C316FC76-B98F-4329-84B5-24B35F59235E}" destId="{7D1165C4-64F5-4F3A-9289-F304932DDB9C}" srcOrd="1" destOrd="0" presId="urn:microsoft.com/office/officeart/2005/8/layout/hierarchy6"/>
    <dgm:cxn modelId="{EF331A55-995D-4947-8F9C-02C12F7DFF2A}" type="presParOf" srcId="{0A2C60EF-E3CC-4BA2-B174-6323E4D7EE09}" destId="{E572BFC5-0EE1-429D-9E63-EA4FA9FF326F}" srcOrd="2" destOrd="0" presId="urn:microsoft.com/office/officeart/2005/8/layout/hierarchy6"/>
    <dgm:cxn modelId="{D7391E24-4857-3942-A96F-3FE30FB54C92}" type="presParOf" srcId="{0A2C60EF-E3CC-4BA2-B174-6323E4D7EE09}" destId="{7CFD772F-2E86-4985-8901-E7BE6EA255CD}" srcOrd="3" destOrd="0" presId="urn:microsoft.com/office/officeart/2005/8/layout/hierarchy6"/>
    <dgm:cxn modelId="{01D4F213-6D36-FB40-95C0-390ED870E721}" type="presParOf" srcId="{7CFD772F-2E86-4985-8901-E7BE6EA255CD}" destId="{9EAE0CF6-04C1-42DD-A245-2EF461E88D1D}" srcOrd="0" destOrd="0" presId="urn:microsoft.com/office/officeart/2005/8/layout/hierarchy6"/>
    <dgm:cxn modelId="{7576ED97-808F-BF46-8801-77DAAB4BC08B}" type="presParOf" srcId="{7CFD772F-2E86-4985-8901-E7BE6EA255CD}" destId="{4AF03DE5-2A1B-40D1-A64E-63E42C7340EA}" srcOrd="1" destOrd="0" presId="urn:microsoft.com/office/officeart/2005/8/layout/hierarchy6"/>
    <dgm:cxn modelId="{5C1D88A6-7540-5749-8AA7-7A3908C1BAC2}" type="presParOf" srcId="{4AF03DE5-2A1B-40D1-A64E-63E42C7340EA}" destId="{B26F7F9E-A29B-4170-9BC7-00FC2F0AA017}" srcOrd="0" destOrd="0" presId="urn:microsoft.com/office/officeart/2005/8/layout/hierarchy6"/>
    <dgm:cxn modelId="{4B4F1CED-33FC-C040-98E9-99C03B9D8B81}" type="presParOf" srcId="{4AF03DE5-2A1B-40D1-A64E-63E42C7340EA}" destId="{BEA483BB-DA76-4E46-81DF-ACA085FCF939}" srcOrd="1" destOrd="0" presId="urn:microsoft.com/office/officeart/2005/8/layout/hierarchy6"/>
    <dgm:cxn modelId="{E0066799-57E1-9A46-B7EA-FB4C03238B90}" type="presParOf" srcId="{BEA483BB-DA76-4E46-81DF-ACA085FCF939}" destId="{C4FAF03C-E1F6-4292-A9FC-66F1787B2BCB}" srcOrd="0" destOrd="0" presId="urn:microsoft.com/office/officeart/2005/8/layout/hierarchy6"/>
    <dgm:cxn modelId="{5597CAAA-5317-2542-BD22-B2317CD40C55}" type="presParOf" srcId="{BEA483BB-DA76-4E46-81DF-ACA085FCF939}" destId="{C6817DEE-DE38-4084-AE4A-275A61F12691}" srcOrd="1" destOrd="0" presId="urn:microsoft.com/office/officeart/2005/8/layout/hierarchy6"/>
    <dgm:cxn modelId="{4E0B8787-E57A-054B-9DFF-AE01BE5663E2}" type="presParOf" srcId="{4AF03DE5-2A1B-40D1-A64E-63E42C7340EA}" destId="{46791D12-394B-4401-8F71-11EB09278EA0}" srcOrd="2" destOrd="0" presId="urn:microsoft.com/office/officeart/2005/8/layout/hierarchy6"/>
    <dgm:cxn modelId="{595779B7-791A-104D-BC64-D4EF1B8D4D94}" type="presParOf" srcId="{4AF03DE5-2A1B-40D1-A64E-63E42C7340EA}" destId="{82017BDC-2D83-4D00-8B09-A56EB074E165}" srcOrd="3" destOrd="0" presId="urn:microsoft.com/office/officeart/2005/8/layout/hierarchy6"/>
    <dgm:cxn modelId="{3F158540-B4B8-F549-9084-A1D72BE63CBD}" type="presParOf" srcId="{82017BDC-2D83-4D00-8B09-A56EB074E165}" destId="{DEA1772A-34B8-458E-A927-6FD9494D4D3E}" srcOrd="0" destOrd="0" presId="urn:microsoft.com/office/officeart/2005/8/layout/hierarchy6"/>
    <dgm:cxn modelId="{15E000E1-511A-434C-AE7C-1EC696273CBF}" type="presParOf" srcId="{82017BDC-2D83-4D00-8B09-A56EB074E165}" destId="{3E4D4AD3-7AD1-4795-A0AF-ECD0F695F2A7}" srcOrd="1" destOrd="0" presId="urn:microsoft.com/office/officeart/2005/8/layout/hierarchy6"/>
    <dgm:cxn modelId="{4165108A-4CD0-A540-97E6-415C268C06CB}" type="presParOf" srcId="{020C8D83-1D2B-4452-A5D8-2C460F5E0758}" destId="{017E45CB-568E-4BC1-BFBB-7EC4992833D8}" srcOrd="1" destOrd="0" presId="urn:microsoft.com/office/officeart/2005/8/layout/hierarchy6"/>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925A9-01F7-DE49-B2CB-8EBF1CEFDAF7}">
      <dsp:nvSpPr>
        <dsp:cNvPr id="0" name=""/>
        <dsp:cNvSpPr/>
      </dsp:nvSpPr>
      <dsp:spPr>
        <a:xfrm>
          <a:off x="641493" y="1873651"/>
          <a:ext cx="2278602" cy="2278726"/>
        </a:xfrm>
        <a:prstGeom prst="ellipse">
          <a:avLst/>
        </a:prstGeom>
        <a:solidFill>
          <a:schemeClr val="accent2">
            <a:hueOff val="0"/>
            <a:satOff val="0"/>
            <a:lumOff val="0"/>
            <a:alphaOff val="0"/>
          </a:schemeClr>
        </a:solidFill>
        <a:ln w="508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20% had depression at some point in their lives</a:t>
          </a:r>
          <a:endParaRPr lang="en-US" sz="2000" kern="1200" dirty="0"/>
        </a:p>
      </dsp:txBody>
      <dsp:txXfrm>
        <a:off x="975187" y="2207363"/>
        <a:ext cx="1611214" cy="1611302"/>
      </dsp:txXfrm>
    </dsp:sp>
    <dsp:sp modelId="{42942BBD-4B43-FD43-B0BD-3C64EA1700E5}">
      <dsp:nvSpPr>
        <dsp:cNvPr id="0" name=""/>
        <dsp:cNvSpPr/>
      </dsp:nvSpPr>
      <dsp:spPr>
        <a:xfrm>
          <a:off x="1941816" y="1769625"/>
          <a:ext cx="253333" cy="253607"/>
        </a:xfrm>
        <a:prstGeom prst="ellipse">
          <a:avLst/>
        </a:prstGeom>
        <a:solidFill>
          <a:schemeClr val="accent3">
            <a:hueOff val="0"/>
            <a:satOff val="0"/>
            <a:lumOff val="0"/>
            <a:alphaOff val="0"/>
          </a:schemeClr>
        </a:solidFill>
        <a:ln w="508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869148E9-39C9-6541-81B8-50A8CBD7521A}">
      <dsp:nvSpPr>
        <dsp:cNvPr id="0" name=""/>
        <dsp:cNvSpPr/>
      </dsp:nvSpPr>
      <dsp:spPr>
        <a:xfrm>
          <a:off x="1342134" y="3983079"/>
          <a:ext cx="183690" cy="183576"/>
        </a:xfrm>
        <a:prstGeom prst="ellipse">
          <a:avLst/>
        </a:prstGeom>
        <a:solidFill>
          <a:schemeClr val="accent3">
            <a:hueOff val="78606"/>
            <a:satOff val="-659"/>
            <a:lumOff val="-1287"/>
            <a:alphaOff val="0"/>
          </a:schemeClr>
        </a:solidFill>
        <a:ln w="508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F620FA0C-D3F8-CA4C-B1FC-88E6D613D183}">
      <dsp:nvSpPr>
        <dsp:cNvPr id="0" name=""/>
        <dsp:cNvSpPr/>
      </dsp:nvSpPr>
      <dsp:spPr>
        <a:xfrm>
          <a:off x="3066861" y="2798332"/>
          <a:ext cx="183690" cy="183576"/>
        </a:xfrm>
        <a:prstGeom prst="ellipse">
          <a:avLst/>
        </a:prstGeom>
        <a:solidFill>
          <a:schemeClr val="accent3">
            <a:hueOff val="157213"/>
            <a:satOff val="-1318"/>
            <a:lumOff val="-2574"/>
            <a:alphaOff val="0"/>
          </a:schemeClr>
        </a:solidFill>
        <a:ln w="508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CEF2B561-A7F4-6B42-B3C0-A3969C6BFBC6}">
      <dsp:nvSpPr>
        <dsp:cNvPr id="0" name=""/>
        <dsp:cNvSpPr/>
      </dsp:nvSpPr>
      <dsp:spPr>
        <a:xfrm>
          <a:off x="2189073" y="4178214"/>
          <a:ext cx="253333" cy="253607"/>
        </a:xfrm>
        <a:prstGeom prst="ellipse">
          <a:avLst/>
        </a:prstGeom>
        <a:solidFill>
          <a:schemeClr val="accent3">
            <a:hueOff val="235819"/>
            <a:satOff val="-1976"/>
            <a:lumOff val="-3860"/>
            <a:alphaOff val="0"/>
          </a:schemeClr>
        </a:solidFill>
        <a:ln w="508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470E60B1-CFA9-A342-AD1D-E597254EAA5B}">
      <dsp:nvSpPr>
        <dsp:cNvPr id="0" name=""/>
        <dsp:cNvSpPr/>
      </dsp:nvSpPr>
      <dsp:spPr>
        <a:xfrm>
          <a:off x="1393549" y="2129638"/>
          <a:ext cx="183690" cy="183576"/>
        </a:xfrm>
        <a:prstGeom prst="ellipse">
          <a:avLst/>
        </a:prstGeom>
        <a:solidFill>
          <a:schemeClr val="accent3">
            <a:hueOff val="314426"/>
            <a:satOff val="-2635"/>
            <a:lumOff val="-5147"/>
            <a:alphaOff val="0"/>
          </a:schemeClr>
        </a:solidFill>
        <a:ln w="508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D2897293-025C-F541-8A41-D2D504D707AF}">
      <dsp:nvSpPr>
        <dsp:cNvPr id="0" name=""/>
        <dsp:cNvSpPr/>
      </dsp:nvSpPr>
      <dsp:spPr>
        <a:xfrm>
          <a:off x="815368" y="3180783"/>
          <a:ext cx="183690" cy="183576"/>
        </a:xfrm>
        <a:prstGeom prst="ellipse">
          <a:avLst/>
        </a:prstGeom>
        <a:solidFill>
          <a:schemeClr val="accent3">
            <a:hueOff val="393032"/>
            <a:satOff val="-3294"/>
            <a:lumOff val="-6434"/>
            <a:alphaOff val="0"/>
          </a:schemeClr>
        </a:solidFill>
        <a:ln w="508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58D8845E-36CB-154B-A17E-8F647460C210}">
      <dsp:nvSpPr>
        <dsp:cNvPr id="0" name=""/>
        <dsp:cNvSpPr/>
      </dsp:nvSpPr>
      <dsp:spPr>
        <a:xfrm>
          <a:off x="-179133" y="2176351"/>
          <a:ext cx="1142999" cy="1142996"/>
        </a:xfrm>
        <a:prstGeom prst="ellipse">
          <a:avLst/>
        </a:prstGeom>
        <a:solidFill>
          <a:schemeClr val="accent3">
            <a:hueOff val="471638"/>
            <a:satOff val="-3953"/>
            <a:lumOff val="-7721"/>
            <a:alphaOff val="0"/>
          </a:schemeClr>
        </a:solidFill>
        <a:ln w="508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89.6% drank alcohol in the last 30 yeas</a:t>
          </a:r>
          <a:endParaRPr lang="en-US" sz="1200" kern="1200" dirty="0"/>
        </a:p>
      </dsp:txBody>
      <dsp:txXfrm>
        <a:off x="-11745" y="2343739"/>
        <a:ext cx="808223" cy="808220"/>
      </dsp:txXfrm>
    </dsp:sp>
    <dsp:sp modelId="{AA2D0571-3A72-454F-B783-D370991A2FC8}">
      <dsp:nvSpPr>
        <dsp:cNvPr id="0" name=""/>
        <dsp:cNvSpPr/>
      </dsp:nvSpPr>
      <dsp:spPr>
        <a:xfrm>
          <a:off x="1685678" y="2137797"/>
          <a:ext cx="253333" cy="253607"/>
        </a:xfrm>
        <a:prstGeom prst="ellipse">
          <a:avLst/>
        </a:prstGeom>
        <a:solidFill>
          <a:schemeClr val="accent3">
            <a:hueOff val="550245"/>
            <a:satOff val="-4612"/>
            <a:lumOff val="-9007"/>
            <a:alphaOff val="0"/>
          </a:schemeClr>
        </a:solidFill>
        <a:ln w="508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07C82102-48ED-1A4B-8D17-C0FA6051A695}">
      <dsp:nvSpPr>
        <dsp:cNvPr id="0" name=""/>
        <dsp:cNvSpPr/>
      </dsp:nvSpPr>
      <dsp:spPr>
        <a:xfrm>
          <a:off x="16572" y="3482324"/>
          <a:ext cx="458057" cy="458260"/>
        </a:xfrm>
        <a:prstGeom prst="ellipse">
          <a:avLst/>
        </a:prstGeom>
        <a:solidFill>
          <a:schemeClr val="accent3">
            <a:hueOff val="628851"/>
            <a:satOff val="-5271"/>
            <a:lumOff val="-10294"/>
            <a:alphaOff val="0"/>
          </a:schemeClr>
        </a:solidFill>
        <a:ln w="508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3F1D99C5-FB90-8B46-A3A3-8580C361FEF5}">
      <dsp:nvSpPr>
        <dsp:cNvPr id="0" name=""/>
        <dsp:cNvSpPr/>
      </dsp:nvSpPr>
      <dsp:spPr>
        <a:xfrm>
          <a:off x="2817363" y="1511924"/>
          <a:ext cx="1600204" cy="1600201"/>
        </a:xfrm>
        <a:prstGeom prst="ellipse">
          <a:avLst/>
        </a:prstGeom>
        <a:solidFill>
          <a:schemeClr val="accent3">
            <a:hueOff val="707457"/>
            <a:satOff val="-5929"/>
            <a:lumOff val="-11581"/>
            <a:alphaOff val="0"/>
          </a:schemeClr>
        </a:solidFill>
        <a:ln w="508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21.6% binge drank at least 2x in the past 14 days</a:t>
          </a:r>
          <a:endParaRPr lang="en-US" sz="1700" kern="1200" dirty="0"/>
        </a:p>
      </dsp:txBody>
      <dsp:txXfrm>
        <a:off x="3051707" y="1746268"/>
        <a:ext cx="1131516" cy="1131513"/>
      </dsp:txXfrm>
    </dsp:sp>
    <dsp:sp modelId="{7A438A00-7114-9845-905C-F06E53B74632}">
      <dsp:nvSpPr>
        <dsp:cNvPr id="0" name=""/>
        <dsp:cNvSpPr/>
      </dsp:nvSpPr>
      <dsp:spPr>
        <a:xfrm>
          <a:off x="2740612" y="2488632"/>
          <a:ext cx="253333" cy="253607"/>
        </a:xfrm>
        <a:prstGeom prst="ellipse">
          <a:avLst/>
        </a:prstGeom>
        <a:solidFill>
          <a:schemeClr val="accent3">
            <a:hueOff val="786064"/>
            <a:satOff val="-6588"/>
            <a:lumOff val="-12868"/>
            <a:alphaOff val="0"/>
          </a:schemeClr>
        </a:solidFill>
        <a:ln w="508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4415D59D-B317-BA4E-BFA8-6988DB470ABC}">
      <dsp:nvSpPr>
        <dsp:cNvPr id="0" name=""/>
        <dsp:cNvSpPr/>
      </dsp:nvSpPr>
      <dsp:spPr>
        <a:xfrm>
          <a:off x="-157770" y="4027614"/>
          <a:ext cx="183690" cy="183576"/>
        </a:xfrm>
        <a:prstGeom prst="ellipse">
          <a:avLst/>
        </a:prstGeom>
        <a:solidFill>
          <a:schemeClr val="accent3">
            <a:hueOff val="864670"/>
            <a:satOff val="-7247"/>
            <a:lumOff val="-14154"/>
            <a:alphaOff val="0"/>
          </a:schemeClr>
        </a:solidFill>
        <a:ln w="508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6FE0B2CE-9F7A-8643-8316-DEC55228B7E2}">
      <dsp:nvSpPr>
        <dsp:cNvPr id="0" name=""/>
        <dsp:cNvSpPr/>
      </dsp:nvSpPr>
      <dsp:spPr>
        <a:xfrm>
          <a:off x="1672590" y="3766187"/>
          <a:ext cx="183690" cy="183576"/>
        </a:xfrm>
        <a:prstGeom prst="ellipse">
          <a:avLst/>
        </a:prstGeom>
        <a:solidFill>
          <a:schemeClr val="accent3">
            <a:hueOff val="943277"/>
            <a:satOff val="-7906"/>
            <a:lumOff val="-15441"/>
            <a:alphaOff val="0"/>
          </a:schemeClr>
        </a:solidFill>
        <a:ln w="508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B34AB8A8-AC7A-4346-B98C-6C632E3933FF}">
      <dsp:nvSpPr>
        <dsp:cNvPr id="0" name=""/>
        <dsp:cNvSpPr/>
      </dsp:nvSpPr>
      <dsp:spPr>
        <a:xfrm>
          <a:off x="2635087" y="3559309"/>
          <a:ext cx="1600204" cy="1600201"/>
        </a:xfrm>
        <a:prstGeom prst="ellipse">
          <a:avLst/>
        </a:prstGeom>
        <a:solidFill>
          <a:schemeClr val="accent3">
            <a:hueOff val="1021883"/>
            <a:satOff val="-8565"/>
            <a:lumOff val="-16728"/>
            <a:alphaOff val="0"/>
          </a:schemeClr>
        </a:solidFill>
        <a:ln w="508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20.4% had serious suicidal thoughts</a:t>
          </a:r>
          <a:endParaRPr lang="en-US" sz="1700" kern="1200" dirty="0"/>
        </a:p>
      </dsp:txBody>
      <dsp:txXfrm>
        <a:off x="2869431" y="3793653"/>
        <a:ext cx="1131516" cy="1131513"/>
      </dsp:txXfrm>
    </dsp:sp>
    <dsp:sp modelId="{28BAC939-5C1B-4046-A333-A96469609E8C}">
      <dsp:nvSpPr>
        <dsp:cNvPr id="0" name=""/>
        <dsp:cNvSpPr/>
      </dsp:nvSpPr>
      <dsp:spPr>
        <a:xfrm>
          <a:off x="3328609" y="3417732"/>
          <a:ext cx="183690" cy="183576"/>
        </a:xfrm>
        <a:prstGeom prst="ellipse">
          <a:avLst/>
        </a:prstGeom>
        <a:solidFill>
          <a:schemeClr val="accent3">
            <a:hueOff val="1100489"/>
            <a:satOff val="-9223"/>
            <a:lumOff val="-18015"/>
            <a:alphaOff val="0"/>
          </a:schemeClr>
        </a:solidFill>
        <a:ln w="508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0DAD18A7-188C-9E4F-84AA-3FC85EEF6E8D}">
      <dsp:nvSpPr>
        <dsp:cNvPr id="0" name=""/>
        <dsp:cNvSpPr/>
      </dsp:nvSpPr>
      <dsp:spPr>
        <a:xfrm>
          <a:off x="753936" y="4065918"/>
          <a:ext cx="1280161" cy="1280155"/>
        </a:xfrm>
        <a:prstGeom prst="ellipse">
          <a:avLst/>
        </a:prstGeom>
        <a:solidFill>
          <a:schemeClr val="accent3">
            <a:hueOff val="1179096"/>
            <a:satOff val="-9882"/>
            <a:lumOff val="-19301"/>
            <a:alphaOff val="0"/>
          </a:schemeClr>
        </a:solidFill>
        <a:ln w="508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6.3% had serious suicidal thoughts in last 12 months</a:t>
          </a:r>
          <a:endParaRPr lang="en-US" sz="1200" kern="1200" dirty="0"/>
        </a:p>
      </dsp:txBody>
      <dsp:txXfrm>
        <a:off x="941411" y="4253392"/>
        <a:ext cx="905211" cy="905207"/>
      </dsp:txXfrm>
    </dsp:sp>
    <dsp:sp modelId="{6EE5C503-A869-8F46-99C0-C2A5CE6B9E69}">
      <dsp:nvSpPr>
        <dsp:cNvPr id="0" name=""/>
        <dsp:cNvSpPr/>
      </dsp:nvSpPr>
      <dsp:spPr>
        <a:xfrm>
          <a:off x="1758125" y="4211530"/>
          <a:ext cx="183690" cy="183576"/>
        </a:xfrm>
        <a:prstGeom prst="ellipse">
          <a:avLst/>
        </a:prstGeom>
        <a:solidFill>
          <a:schemeClr val="accent3">
            <a:hueOff val="1257702"/>
            <a:satOff val="-10541"/>
            <a:lumOff val="-20588"/>
            <a:alphaOff val="0"/>
          </a:schemeClr>
        </a:solidFill>
        <a:ln w="508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544C4-7599-4200-8EF4-1286B48097F7}">
      <dsp:nvSpPr>
        <dsp:cNvPr id="0" name=""/>
        <dsp:cNvSpPr/>
      </dsp:nvSpPr>
      <dsp:spPr>
        <a:xfrm>
          <a:off x="733399" y="0"/>
          <a:ext cx="3781751" cy="856989"/>
        </a:xfrm>
        <a:prstGeom prst="roundRect">
          <a:avLst>
            <a:gd name="adj" fmla="val 10000"/>
          </a:avLst>
        </a:prstGeom>
        <a:solidFill>
          <a:srgbClr val="66FFFF"/>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extrusionH="76200">
          <a:extrusionClr>
            <a:schemeClr val="bg1"/>
          </a:extrusionClr>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rPr>
            <a:t>Professional Quality of Life</a:t>
          </a:r>
        </a:p>
      </dsp:txBody>
      <dsp:txXfrm>
        <a:off x="758499" y="25100"/>
        <a:ext cx="3731551" cy="806789"/>
      </dsp:txXfrm>
    </dsp:sp>
    <dsp:sp modelId="{FBC4CF9D-A33A-4CA6-BF4C-3A8E33711ADF}">
      <dsp:nvSpPr>
        <dsp:cNvPr id="0" name=""/>
        <dsp:cNvSpPr/>
      </dsp:nvSpPr>
      <dsp:spPr>
        <a:xfrm>
          <a:off x="1390629" y="856989"/>
          <a:ext cx="1233645" cy="427747"/>
        </a:xfrm>
        <a:custGeom>
          <a:avLst/>
          <a:gdLst/>
          <a:ahLst/>
          <a:cxnLst/>
          <a:rect l="0" t="0" r="0" b="0"/>
          <a:pathLst>
            <a:path>
              <a:moveTo>
                <a:pt x="1233645" y="0"/>
              </a:moveTo>
              <a:lnTo>
                <a:pt x="1233645" y="213873"/>
              </a:lnTo>
              <a:lnTo>
                <a:pt x="0" y="213873"/>
              </a:lnTo>
              <a:lnTo>
                <a:pt x="0" y="427747"/>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scene3d>
        <a:sp3d extrusionH="76200">
          <a:extrusionClr>
            <a:schemeClr val="bg1"/>
          </a:extrusionClr>
        </a:sp3d>
      </dsp:spPr>
      <dsp:style>
        <a:lnRef idx="2">
          <a:scrgbClr r="0" g="0" b="0"/>
        </a:lnRef>
        <a:fillRef idx="0">
          <a:scrgbClr r="0" g="0" b="0"/>
        </a:fillRef>
        <a:effectRef idx="0">
          <a:scrgbClr r="0" g="0" b="0"/>
        </a:effectRef>
        <a:fontRef idx="minor"/>
      </dsp:style>
    </dsp:sp>
    <dsp:sp modelId="{31769D1D-7247-4D23-9E06-D2EAB54AAEB4}">
      <dsp:nvSpPr>
        <dsp:cNvPr id="0" name=""/>
        <dsp:cNvSpPr/>
      </dsp:nvSpPr>
      <dsp:spPr>
        <a:xfrm>
          <a:off x="0" y="1284736"/>
          <a:ext cx="2781259" cy="856989"/>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extrusionH="76200">
          <a:extrusionClr>
            <a:schemeClr val="bg1"/>
          </a:extrusionClr>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Compassion Satisfaction</a:t>
          </a:r>
        </a:p>
      </dsp:txBody>
      <dsp:txXfrm>
        <a:off x="25100" y="1309836"/>
        <a:ext cx="2731059" cy="806789"/>
      </dsp:txXfrm>
    </dsp:sp>
    <dsp:sp modelId="{E572BFC5-0EE1-429D-9E63-EA4FA9FF326F}">
      <dsp:nvSpPr>
        <dsp:cNvPr id="0" name=""/>
        <dsp:cNvSpPr/>
      </dsp:nvSpPr>
      <dsp:spPr>
        <a:xfrm>
          <a:off x="2624274" y="856989"/>
          <a:ext cx="1963389" cy="423917"/>
        </a:xfrm>
        <a:custGeom>
          <a:avLst/>
          <a:gdLst/>
          <a:ahLst/>
          <a:cxnLst/>
          <a:rect l="0" t="0" r="0" b="0"/>
          <a:pathLst>
            <a:path>
              <a:moveTo>
                <a:pt x="0" y="0"/>
              </a:moveTo>
              <a:lnTo>
                <a:pt x="0" y="211958"/>
              </a:lnTo>
              <a:lnTo>
                <a:pt x="1963389" y="211958"/>
              </a:lnTo>
              <a:lnTo>
                <a:pt x="1963389" y="423917"/>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scene3d>
        <a:sp3d extrusionH="76200">
          <a:extrusionClr>
            <a:schemeClr val="bg1"/>
          </a:extrusionClr>
        </a:sp3d>
      </dsp:spPr>
      <dsp:style>
        <a:lnRef idx="2">
          <a:scrgbClr r="0" g="0" b="0"/>
        </a:lnRef>
        <a:fillRef idx="0">
          <a:scrgbClr r="0" g="0" b="0"/>
        </a:fillRef>
        <a:effectRef idx="0">
          <a:scrgbClr r="0" g="0" b="0"/>
        </a:effectRef>
        <a:fontRef idx="minor"/>
      </dsp:style>
    </dsp:sp>
    <dsp:sp modelId="{9EAE0CF6-04C1-42DD-A245-2EF461E88D1D}">
      <dsp:nvSpPr>
        <dsp:cNvPr id="0" name=""/>
        <dsp:cNvSpPr/>
      </dsp:nvSpPr>
      <dsp:spPr>
        <a:xfrm>
          <a:off x="3527609" y="1280906"/>
          <a:ext cx="2120109" cy="856989"/>
        </a:xfrm>
        <a:prstGeom prst="roundRect">
          <a:avLst>
            <a:gd name="adj" fmla="val 10000"/>
          </a:avLst>
        </a:prstGeom>
        <a:solidFill>
          <a:srgbClr val="FFFF0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extrusionH="76200">
          <a:extrusionClr>
            <a:schemeClr val="bg1"/>
          </a:extrusionClr>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rPr>
            <a:t>Compassion </a:t>
          </a:r>
          <a:r>
            <a:rPr lang="en-US" sz="2400" kern="1200" dirty="0" smtClean="0">
              <a:solidFill>
                <a:schemeClr val="tx1"/>
              </a:solidFill>
            </a:rPr>
            <a:t>Fatigue</a:t>
          </a:r>
          <a:endParaRPr lang="en-US" sz="2400" kern="1200" dirty="0">
            <a:solidFill>
              <a:schemeClr val="tx1"/>
            </a:solidFill>
          </a:endParaRPr>
        </a:p>
      </dsp:txBody>
      <dsp:txXfrm>
        <a:off x="3552709" y="1306006"/>
        <a:ext cx="2069909" cy="806789"/>
      </dsp:txXfrm>
    </dsp:sp>
    <dsp:sp modelId="{B26F7F9E-A29B-4170-9BC7-00FC2F0AA017}">
      <dsp:nvSpPr>
        <dsp:cNvPr id="0" name=""/>
        <dsp:cNvSpPr/>
      </dsp:nvSpPr>
      <dsp:spPr>
        <a:xfrm>
          <a:off x="3122116" y="2137895"/>
          <a:ext cx="1465547" cy="262665"/>
        </a:xfrm>
        <a:custGeom>
          <a:avLst/>
          <a:gdLst/>
          <a:ahLst/>
          <a:cxnLst/>
          <a:rect l="0" t="0" r="0" b="0"/>
          <a:pathLst>
            <a:path>
              <a:moveTo>
                <a:pt x="1465547" y="0"/>
              </a:moveTo>
              <a:lnTo>
                <a:pt x="1465547" y="131332"/>
              </a:lnTo>
              <a:lnTo>
                <a:pt x="0" y="131332"/>
              </a:lnTo>
              <a:lnTo>
                <a:pt x="0" y="262665"/>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scene3d>
        <a:sp3d extrusionH="76200">
          <a:extrusionClr>
            <a:schemeClr val="bg1"/>
          </a:extrusionClr>
        </a:sp3d>
      </dsp:spPr>
      <dsp:style>
        <a:lnRef idx="2">
          <a:scrgbClr r="0" g="0" b="0"/>
        </a:lnRef>
        <a:fillRef idx="0">
          <a:scrgbClr r="0" g="0" b="0"/>
        </a:fillRef>
        <a:effectRef idx="0">
          <a:scrgbClr r="0" g="0" b="0"/>
        </a:effectRef>
        <a:fontRef idx="minor"/>
      </dsp:style>
    </dsp:sp>
    <dsp:sp modelId="{C4FAF03C-E1F6-4292-A9FC-66F1787B2BCB}">
      <dsp:nvSpPr>
        <dsp:cNvPr id="0" name=""/>
        <dsp:cNvSpPr/>
      </dsp:nvSpPr>
      <dsp:spPr>
        <a:xfrm>
          <a:off x="2431709" y="2400560"/>
          <a:ext cx="1380814" cy="856989"/>
        </a:xfrm>
        <a:prstGeom prst="roundRect">
          <a:avLst>
            <a:gd name="adj" fmla="val 10000"/>
          </a:avLst>
        </a:prstGeom>
        <a:solidFill>
          <a:schemeClr val="bg1">
            <a:lumMod val="5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extrusionH="76200">
          <a:extrusionClr>
            <a:schemeClr val="bg1"/>
          </a:extrusionClr>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Burnout</a:t>
          </a:r>
        </a:p>
      </dsp:txBody>
      <dsp:txXfrm>
        <a:off x="2456809" y="2425660"/>
        <a:ext cx="1330614" cy="806789"/>
      </dsp:txXfrm>
    </dsp:sp>
    <dsp:sp modelId="{46791D12-394B-4401-8F71-11EB09278EA0}">
      <dsp:nvSpPr>
        <dsp:cNvPr id="0" name=""/>
        <dsp:cNvSpPr/>
      </dsp:nvSpPr>
      <dsp:spPr>
        <a:xfrm>
          <a:off x="4587664" y="2137895"/>
          <a:ext cx="807102" cy="262665"/>
        </a:xfrm>
        <a:custGeom>
          <a:avLst/>
          <a:gdLst/>
          <a:ahLst/>
          <a:cxnLst/>
          <a:rect l="0" t="0" r="0" b="0"/>
          <a:pathLst>
            <a:path>
              <a:moveTo>
                <a:pt x="0" y="0"/>
              </a:moveTo>
              <a:lnTo>
                <a:pt x="0" y="131332"/>
              </a:lnTo>
              <a:lnTo>
                <a:pt x="807102" y="131332"/>
              </a:lnTo>
              <a:lnTo>
                <a:pt x="807102" y="262665"/>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scene3d>
        <a:sp3d extrusionH="76200">
          <a:extrusionClr>
            <a:schemeClr val="bg1"/>
          </a:extrusionClr>
        </a:sp3d>
      </dsp:spPr>
      <dsp:style>
        <a:lnRef idx="2">
          <a:scrgbClr r="0" g="0" b="0"/>
        </a:lnRef>
        <a:fillRef idx="0">
          <a:scrgbClr r="0" g="0" b="0"/>
        </a:fillRef>
        <a:effectRef idx="0">
          <a:scrgbClr r="0" g="0" b="0"/>
        </a:effectRef>
        <a:fontRef idx="minor"/>
      </dsp:style>
    </dsp:sp>
    <dsp:sp modelId="{DEA1772A-34B8-458E-A927-6FD9494D4D3E}">
      <dsp:nvSpPr>
        <dsp:cNvPr id="0" name=""/>
        <dsp:cNvSpPr/>
      </dsp:nvSpPr>
      <dsp:spPr>
        <a:xfrm>
          <a:off x="4199620" y="2400560"/>
          <a:ext cx="2390292" cy="856989"/>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extrusionH="76200">
          <a:extrusionClr>
            <a:schemeClr val="bg1"/>
          </a:extrusionClr>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Secondary</a:t>
          </a:r>
        </a:p>
        <a:p>
          <a:pPr lvl="0" algn="ctr" defTabSz="1066800">
            <a:lnSpc>
              <a:spcPct val="90000"/>
            </a:lnSpc>
            <a:spcBef>
              <a:spcPct val="0"/>
            </a:spcBef>
            <a:spcAft>
              <a:spcPct val="35000"/>
            </a:spcAft>
          </a:pPr>
          <a:r>
            <a:rPr lang="en-US" sz="2400" kern="1200" dirty="0" smtClean="0"/>
            <a:t>Trauma</a:t>
          </a:r>
          <a:endParaRPr lang="en-US" sz="2400" kern="1200" dirty="0"/>
        </a:p>
      </dsp:txBody>
      <dsp:txXfrm>
        <a:off x="4224720" y="2425660"/>
        <a:ext cx="2340092" cy="806789"/>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55FABE-E7C7-4A47-9E4F-C8AFB9AF6996}" type="datetimeFigureOut">
              <a:rPr lang="en-US" smtClean="0"/>
              <a:t>5/7/2018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293811-9C55-BF41-AFBE-38B0EAAE1088}" type="slidenum">
              <a:rPr lang="en-US" smtClean="0"/>
              <a:t>‹#›</a:t>
            </a:fld>
            <a:endParaRPr lang="en-US"/>
          </a:p>
        </p:txBody>
      </p:sp>
    </p:spTree>
    <p:extLst>
      <p:ext uri="{BB962C8B-B14F-4D97-AF65-F5344CB8AC3E}">
        <p14:creationId xmlns:p14="http://schemas.microsoft.com/office/powerpoint/2010/main" val="19574644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293811-9C55-BF41-AFBE-38B0EAAE1088}" type="slidenum">
              <a:rPr lang="en-US" smtClean="0"/>
              <a:t>5</a:t>
            </a:fld>
            <a:endParaRPr lang="en-US"/>
          </a:p>
        </p:txBody>
      </p:sp>
    </p:spTree>
    <p:extLst>
      <p:ext uri="{BB962C8B-B14F-4D97-AF65-F5344CB8AC3E}">
        <p14:creationId xmlns:p14="http://schemas.microsoft.com/office/powerpoint/2010/main" val="1879307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Relaxes muscles</a:t>
            </a:r>
            <a:r>
              <a:rPr lang="en-US" b="0" u="none" dirty="0" smtClean="0"/>
              <a:t>:</a:t>
            </a:r>
            <a:r>
              <a:rPr lang="en-US" b="0" u="none" baseline="0" dirty="0" smtClean="0"/>
              <a:t> breathing properly decreases physical tension throughout your body</a:t>
            </a:r>
          </a:p>
          <a:p>
            <a:r>
              <a:rPr lang="en-US" b="1" u="sng" baseline="0" dirty="0" smtClean="0"/>
              <a:t>Improves oxygen delivery</a:t>
            </a:r>
            <a:r>
              <a:rPr lang="en-US" b="0" u="none" baseline="0" dirty="0" smtClean="0"/>
              <a:t>: relaxation + deep breaths = more fresh oxygen into your blood. Leads to increases in energy, physical stamina + mental concentration</a:t>
            </a:r>
          </a:p>
          <a:p>
            <a:r>
              <a:rPr lang="en-US" b="1" u="sng" baseline="0" dirty="0" smtClean="0"/>
              <a:t>Lowers blood pressure</a:t>
            </a:r>
            <a:r>
              <a:rPr lang="en-US" b="0" u="none" baseline="0" dirty="0" smtClean="0"/>
              <a:t>: muscles relaxing causes your blood vessels to dilate and your blood pressure to return to normal levels. Also lowers heart rate and improves circulation</a:t>
            </a:r>
          </a:p>
          <a:p>
            <a:r>
              <a:rPr lang="en-US" b="1" u="sng" baseline="0" dirty="0" smtClean="0"/>
              <a:t>Reduces inflammation</a:t>
            </a:r>
            <a:r>
              <a:rPr lang="en-US" b="0" u="none" baseline="0" dirty="0" smtClean="0"/>
              <a:t>: stress increases the acidity level of your body, which can produce many different negative effects including inflammation. Deep breathing can reduce stress, reduce acidity and thus reduce inflammation</a:t>
            </a:r>
            <a:endParaRPr lang="en-US" b="1" u="sng" baseline="0" dirty="0" smtClean="0"/>
          </a:p>
          <a:p>
            <a:r>
              <a:rPr lang="en-US" b="1" u="sng" baseline="0" dirty="0" smtClean="0"/>
              <a:t>Releases endorphins</a:t>
            </a:r>
            <a:r>
              <a:rPr lang="en-US" b="0" u="none" baseline="0" dirty="0" smtClean="0"/>
              <a:t>: triggers positive feelings and pain relief</a:t>
            </a:r>
          </a:p>
          <a:p>
            <a:r>
              <a:rPr lang="en-US" b="1" u="sng" baseline="0" dirty="0" smtClean="0"/>
              <a:t>Improves detox</a:t>
            </a:r>
            <a:r>
              <a:rPr lang="en-US" b="0" u="none" baseline="0" dirty="0" smtClean="0"/>
              <a:t>: breathing properly improves the functioning of the lymphatic system and encourages the release of harmful toxins </a:t>
            </a:r>
          </a:p>
          <a:p>
            <a:r>
              <a:rPr lang="en-US" b="1" u="sng" baseline="0" dirty="0" smtClean="0"/>
              <a:t>Improves posture</a:t>
            </a:r>
            <a:r>
              <a:rPr lang="en-US" b="0" u="none" baseline="0" dirty="0" smtClean="0"/>
              <a:t>: try to breathe deeply and you’ll notice how your body starts to almost instinctively straighten up. When your lungs are filled with air, this automatically encourages you to straighten your spine and thus have a better posture</a:t>
            </a:r>
            <a:endParaRPr lang="en-US" b="1" u="sng" baseline="0" dirty="0" smtClean="0"/>
          </a:p>
        </p:txBody>
      </p:sp>
      <p:sp>
        <p:nvSpPr>
          <p:cNvPr id="4" name="Slide Number Placeholder 3"/>
          <p:cNvSpPr>
            <a:spLocks noGrp="1"/>
          </p:cNvSpPr>
          <p:nvPr>
            <p:ph type="sldNum" sz="quarter" idx="10"/>
          </p:nvPr>
        </p:nvSpPr>
        <p:spPr/>
        <p:txBody>
          <a:bodyPr/>
          <a:lstStyle/>
          <a:p>
            <a:fld id="{F224DB4B-DF57-487E-AB0A-8CBC6A7A0240}" type="slidenum">
              <a:rPr lang="en-US" smtClean="0">
                <a:solidFill>
                  <a:prstClr val="black"/>
                </a:solidFill>
                <a:latin typeface="Calibri"/>
              </a:rPr>
              <a:pPr/>
              <a:t>36</a:t>
            </a:fld>
            <a:endParaRPr lang="en-US">
              <a:solidFill>
                <a:prstClr val="black"/>
              </a:solidFill>
              <a:latin typeface="Calibri"/>
            </a:endParaRPr>
          </a:p>
        </p:txBody>
      </p:sp>
    </p:spTree>
    <p:extLst>
      <p:ext uri="{BB962C8B-B14F-4D97-AF65-F5344CB8AC3E}">
        <p14:creationId xmlns:p14="http://schemas.microsoft.com/office/powerpoint/2010/main" val="4033706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smtClean="0"/>
              <a:t>Improves focus</a:t>
            </a:r>
            <a:r>
              <a:rPr lang="en-US" b="0" u="none" baseline="0" dirty="0" smtClean="0"/>
              <a:t>: studies have found regular yoga practice improves coordination, reaction time, and memory. People who practice yoga/meditation often demonstrate greater problem-solving ability, as well as better information recall</a:t>
            </a:r>
          </a:p>
          <a:p>
            <a:r>
              <a:rPr lang="en-US" b="1" u="sng" baseline="0" dirty="0" smtClean="0"/>
              <a:t>Improves sleep</a:t>
            </a:r>
            <a:r>
              <a:rPr lang="en-US" b="0" u="none" baseline="0" dirty="0" smtClean="0"/>
              <a:t>: too much stimulation can tax our nervous system, but yoga and meditation encourage turning your attention and senses inward, which gives the nervous system a break. This leads to better, deeper, more restful sleep (sleeping while suffering from stress can be NOT restful)</a:t>
            </a:r>
          </a:p>
          <a:p>
            <a:r>
              <a:rPr lang="en-US" b="1" u="sng" baseline="0" dirty="0" smtClean="0"/>
              <a:t>Reduces drug dependence</a:t>
            </a:r>
            <a:r>
              <a:rPr lang="en-US" b="0" u="none" baseline="0" dirty="0" smtClean="0"/>
              <a:t>: studies have shown that people with asthma, high blood pressure, type II diabetes, and obsessive compulsive disorder that yoga helped them lower their dosages of medications and sometimes get off them entirely. Connect to addiction/mental health problems of legal profession</a:t>
            </a:r>
          </a:p>
          <a:p>
            <a:r>
              <a:rPr lang="en-US" b="1" u="sng" baseline="0" dirty="0" smtClean="0"/>
              <a:t>Builds awareness:</a:t>
            </a:r>
            <a:r>
              <a:rPr lang="en-US" b="0" u="none" baseline="0" dirty="0" smtClean="0"/>
              <a:t> yoga and meditation build awareness, and the more aware you are the easier it is to mentally distance or free yourself from negative emotions like anger or frustration. Studies suggest that chronic anger and hostility are strongly linked to heart attacks. Then, if yoga/meditation reduce anger by calming the nervous system, you can remain steady in the face of negative news or events</a:t>
            </a:r>
            <a:endParaRPr lang="en-US" b="1" u="sng" baseline="0" dirty="0" smtClean="0"/>
          </a:p>
        </p:txBody>
      </p:sp>
      <p:sp>
        <p:nvSpPr>
          <p:cNvPr id="4" name="Slide Number Placeholder 3"/>
          <p:cNvSpPr>
            <a:spLocks noGrp="1"/>
          </p:cNvSpPr>
          <p:nvPr>
            <p:ph type="sldNum" sz="quarter" idx="10"/>
          </p:nvPr>
        </p:nvSpPr>
        <p:spPr/>
        <p:txBody>
          <a:bodyPr/>
          <a:lstStyle/>
          <a:p>
            <a:fld id="{F224DB4B-DF57-487E-AB0A-8CBC6A7A0240}" type="slidenum">
              <a:rPr lang="en-US" smtClean="0">
                <a:solidFill>
                  <a:prstClr val="black"/>
                </a:solidFill>
                <a:latin typeface="Calibri"/>
              </a:rPr>
              <a:pPr/>
              <a:t>37</a:t>
            </a:fld>
            <a:endParaRPr lang="en-US">
              <a:solidFill>
                <a:prstClr val="black"/>
              </a:solidFill>
              <a:latin typeface="Calibri"/>
            </a:endParaRPr>
          </a:p>
        </p:txBody>
      </p:sp>
    </p:spTree>
    <p:extLst>
      <p:ext uri="{BB962C8B-B14F-4D97-AF65-F5344CB8AC3E}">
        <p14:creationId xmlns:p14="http://schemas.microsoft.com/office/powerpoint/2010/main" val="582241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293811-9C55-BF41-AFBE-38B0EAAE1088}" type="slidenum">
              <a:rPr lang="en-US" smtClean="0"/>
              <a:t>10</a:t>
            </a:fld>
            <a:endParaRPr lang="en-US"/>
          </a:p>
        </p:txBody>
      </p:sp>
    </p:spTree>
    <p:extLst>
      <p:ext uri="{BB962C8B-B14F-4D97-AF65-F5344CB8AC3E}">
        <p14:creationId xmlns:p14="http://schemas.microsoft.com/office/powerpoint/2010/main" val="3756934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293811-9C55-BF41-AFBE-38B0EAAE1088}" type="slidenum">
              <a:rPr lang="en-US" smtClean="0"/>
              <a:t>11</a:t>
            </a:fld>
            <a:endParaRPr lang="en-US"/>
          </a:p>
        </p:txBody>
      </p:sp>
    </p:spTree>
    <p:extLst>
      <p:ext uri="{BB962C8B-B14F-4D97-AF65-F5344CB8AC3E}">
        <p14:creationId xmlns:p14="http://schemas.microsoft.com/office/powerpoint/2010/main" val="2404971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defTabSz="457200" eaLnBrk="0" fontAlgn="base" hangingPunct="0">
              <a:spcBef>
                <a:spcPct val="30000"/>
              </a:spcBef>
              <a:spcAft>
                <a:spcPct val="0"/>
              </a:spcAft>
              <a:defRPr sz="1200">
                <a:solidFill>
                  <a:schemeClr val="tx1"/>
                </a:solidFill>
                <a:latin typeface="Calibri" charset="0"/>
              </a:defRPr>
            </a:lvl6pPr>
            <a:lvl7pPr marL="2971800" indent="-228600" defTabSz="457200" eaLnBrk="0" fontAlgn="base" hangingPunct="0">
              <a:spcBef>
                <a:spcPct val="30000"/>
              </a:spcBef>
              <a:spcAft>
                <a:spcPct val="0"/>
              </a:spcAft>
              <a:defRPr sz="1200">
                <a:solidFill>
                  <a:schemeClr val="tx1"/>
                </a:solidFill>
                <a:latin typeface="Calibri" charset="0"/>
              </a:defRPr>
            </a:lvl7pPr>
            <a:lvl8pPr marL="3429000" indent="-228600" defTabSz="457200" eaLnBrk="0" fontAlgn="base" hangingPunct="0">
              <a:spcBef>
                <a:spcPct val="30000"/>
              </a:spcBef>
              <a:spcAft>
                <a:spcPct val="0"/>
              </a:spcAft>
              <a:defRPr sz="1200">
                <a:solidFill>
                  <a:schemeClr val="tx1"/>
                </a:solidFill>
                <a:latin typeface="Calibri" charset="0"/>
              </a:defRPr>
            </a:lvl8pPr>
            <a:lvl9pPr marL="3886200" indent="-228600" defTabSz="457200" eaLnBrk="0" fontAlgn="base" hangingPunct="0">
              <a:spcBef>
                <a:spcPct val="30000"/>
              </a:spcBef>
              <a:spcAft>
                <a:spcPct val="0"/>
              </a:spcAft>
              <a:defRPr sz="1200">
                <a:solidFill>
                  <a:schemeClr val="tx1"/>
                </a:solidFill>
                <a:latin typeface="Calibri" charset="0"/>
              </a:defRPr>
            </a:lvl9pPr>
          </a:lstStyle>
          <a:p>
            <a:pPr>
              <a:spcBef>
                <a:spcPct val="0"/>
              </a:spcBef>
            </a:pPr>
            <a:fld id="{FD36068D-7BC2-8141-8BE2-7B0AF121C1BC}" type="slidenum">
              <a:rPr lang="en-US" altLang="en-US">
                <a:solidFill>
                  <a:prstClr val="black"/>
                </a:solidFill>
                <a:latin typeface="Arial" charset="0"/>
                <a:ea typeface="Arial" charset="0"/>
                <a:cs typeface="Arial" charset="0"/>
              </a:rPr>
              <a:pPr>
                <a:spcBef>
                  <a:spcPct val="0"/>
                </a:spcBef>
              </a:pPr>
              <a:t>16</a:t>
            </a:fld>
            <a:endParaRPr lang="en-US" altLang="en-US">
              <a:solidFill>
                <a:prstClr val="black"/>
              </a:solidFill>
              <a:latin typeface="Arial" charset="0"/>
              <a:ea typeface="Arial" charset="0"/>
              <a:cs typeface="Arial" charset="0"/>
            </a:endParaRPr>
          </a:p>
        </p:txBody>
      </p:sp>
    </p:spTree>
    <p:extLst>
      <p:ext uri="{BB962C8B-B14F-4D97-AF65-F5344CB8AC3E}">
        <p14:creationId xmlns:p14="http://schemas.microsoft.com/office/powerpoint/2010/main" val="1657540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1728A9-BB3F-43CC-B56F-B89B72F55566}"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1118426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tLang="en-US"/>
          </a:p>
        </p:txBody>
      </p:sp>
      <p:sp>
        <p:nvSpPr>
          <p:cNvPr id="83972" name="Slide Number Placeholder 3"/>
          <p:cNvSpPr txBox="1">
            <a:spLocks noGrp="1"/>
          </p:cNvSpPr>
          <p:nvPr/>
        </p:nvSpPr>
        <p:spPr bwMode="auto">
          <a:xfrm>
            <a:off x="4014788" y="890270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046" tIns="47023" rIns="94046" bIns="47023" anchor="b"/>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lgn="r" eaLnBrk="1" hangingPunct="1">
              <a:spcBef>
                <a:spcPct val="0"/>
              </a:spcBef>
            </a:pPr>
            <a:fld id="{891E5A32-26A2-F043-B779-229CDCA0AFFF}" type="slidenum">
              <a:rPr lang="en-US" altLang="en-US">
                <a:solidFill>
                  <a:prstClr val="black"/>
                </a:solidFill>
              </a:rPr>
              <a:pPr algn="r" eaLnBrk="1" hangingPunct="1">
                <a:spcBef>
                  <a:spcPct val="0"/>
                </a:spcBef>
              </a:pPr>
              <a:t>19</a:t>
            </a:fld>
            <a:endParaRPr lang="en-US" altLang="en-US">
              <a:solidFill>
                <a:prstClr val="black"/>
              </a:solidFill>
            </a:endParaRPr>
          </a:p>
        </p:txBody>
      </p:sp>
      <p:sp>
        <p:nvSpPr>
          <p:cNvPr id="2" name="Slide Number Placeholder 1"/>
          <p:cNvSpPr>
            <a:spLocks noGrp="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DD5CC07-67B8-4D45-A305-36AA45F22462}" type="slidenum">
              <a:rPr lang="en-US" altLang="x-none">
                <a:solidFill>
                  <a:prstClr val="black"/>
                </a:solidFill>
                <a:latin typeface="Calibri" charset="0"/>
              </a:rPr>
              <a:pPr eaLnBrk="1" hangingPunct="1"/>
              <a:t>19</a:t>
            </a:fld>
            <a:endParaRPr lang="en-US" altLang="x-none">
              <a:solidFill>
                <a:prstClr val="black"/>
              </a:solidFill>
              <a:latin typeface="Calibri" charset="0"/>
            </a:endParaRPr>
          </a:p>
        </p:txBody>
      </p:sp>
    </p:spTree>
    <p:extLst>
      <p:ext uri="{BB962C8B-B14F-4D97-AF65-F5344CB8AC3E}">
        <p14:creationId xmlns:p14="http://schemas.microsoft.com/office/powerpoint/2010/main" val="161877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xfrm>
            <a:off x="1201738" y="706438"/>
            <a:ext cx="4686300" cy="35147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4995" name="Rectangle 3"/>
          <p:cNvSpPr>
            <a:spLocks noGrp="1"/>
          </p:cNvSpPr>
          <p:nvPr>
            <p:ph type="body" idx="1"/>
          </p:nvPr>
        </p:nvSpPr>
        <p:spPr bwMode="auto">
          <a:xfrm>
            <a:off x="708025" y="4451350"/>
            <a:ext cx="5670550" cy="42148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 name="Slide Number Placeholder 1"/>
          <p:cNvSpPr>
            <a:spLocks noGrp="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477A567-CB5C-E044-9F42-1C10E1E92DBD}" type="slidenum">
              <a:rPr lang="en-US" altLang="x-none">
                <a:solidFill>
                  <a:prstClr val="black"/>
                </a:solidFill>
                <a:latin typeface="Calibri" charset="0"/>
              </a:rPr>
              <a:pPr eaLnBrk="1" hangingPunct="1"/>
              <a:t>20</a:t>
            </a:fld>
            <a:endParaRPr lang="en-US" altLang="x-none">
              <a:solidFill>
                <a:prstClr val="black"/>
              </a:solidFill>
              <a:latin typeface="Calibri" charset="0"/>
            </a:endParaRPr>
          </a:p>
        </p:txBody>
      </p:sp>
    </p:spTree>
    <p:extLst>
      <p:ext uri="{BB962C8B-B14F-4D97-AF65-F5344CB8AC3E}">
        <p14:creationId xmlns:p14="http://schemas.microsoft.com/office/powerpoint/2010/main" val="2090521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tLang="en-US"/>
          </a:p>
        </p:txBody>
      </p:sp>
      <p:sp>
        <p:nvSpPr>
          <p:cNvPr id="82948" name="Slide Number Placeholder 3"/>
          <p:cNvSpPr txBox="1">
            <a:spLocks noGrp="1"/>
          </p:cNvSpPr>
          <p:nvPr/>
        </p:nvSpPr>
        <p:spPr bwMode="auto">
          <a:xfrm>
            <a:off x="4014788" y="8902700"/>
            <a:ext cx="30702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046" tIns="47023" rIns="94046" bIns="47023" anchor="b"/>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lgn="r" eaLnBrk="1" hangingPunct="1">
              <a:spcBef>
                <a:spcPct val="0"/>
              </a:spcBef>
            </a:pPr>
            <a:fld id="{038A85D0-F442-D14A-B4E3-3E220EBF8243}" type="slidenum">
              <a:rPr lang="en-US" altLang="en-US">
                <a:solidFill>
                  <a:prstClr val="black"/>
                </a:solidFill>
              </a:rPr>
              <a:pPr algn="r" eaLnBrk="1" hangingPunct="1">
                <a:spcBef>
                  <a:spcPct val="0"/>
                </a:spcBef>
              </a:pPr>
              <a:t>21</a:t>
            </a:fld>
            <a:endParaRPr lang="en-US" altLang="en-US">
              <a:solidFill>
                <a:prstClr val="black"/>
              </a:solidFill>
            </a:endParaRPr>
          </a:p>
        </p:txBody>
      </p:sp>
      <p:sp>
        <p:nvSpPr>
          <p:cNvPr id="2" name="Slide Number Placeholder 1"/>
          <p:cNvSpPr>
            <a:spLocks noGrp="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275023-2862-564E-8B5B-FD44D50B71B9}" type="slidenum">
              <a:rPr lang="en-US" altLang="x-none">
                <a:solidFill>
                  <a:prstClr val="black"/>
                </a:solidFill>
                <a:latin typeface="Calibri" charset="0"/>
              </a:rPr>
              <a:pPr eaLnBrk="1" hangingPunct="1"/>
              <a:t>21</a:t>
            </a:fld>
            <a:endParaRPr lang="en-US" altLang="x-none">
              <a:solidFill>
                <a:prstClr val="black"/>
              </a:solidFill>
              <a:latin typeface="Calibri" charset="0"/>
            </a:endParaRPr>
          </a:p>
        </p:txBody>
      </p:sp>
    </p:spTree>
    <p:extLst>
      <p:ext uri="{BB962C8B-B14F-4D97-AF65-F5344CB8AC3E}">
        <p14:creationId xmlns:p14="http://schemas.microsoft.com/office/powerpoint/2010/main" val="958033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http://www.npr.org/sections/health-shots/2017/10/16/558058812/sleep-scientist-warns-against-walking-through-life-in-an-underslept-state</a:t>
            </a:r>
          </a:p>
          <a:p>
            <a:pPr eaLnBrk="1" hangingPunct="1">
              <a:spcBef>
                <a:spcPct val="0"/>
              </a:spcBef>
            </a:pPr>
            <a:r>
              <a:rPr lang="en-US" altLang="en-US" smtClean="0"/>
              <a:t>Matthew Walker, </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D84D435-87CD-45B7-A01F-3983CC12BA1B}" type="slidenum">
              <a:rPr lang="en-US" altLang="en-US" smtClean="0">
                <a:solidFill>
                  <a:prstClr val="black"/>
                </a:solidFill>
              </a:rPr>
              <a:pPr/>
              <a:t>31</a:t>
            </a:fld>
            <a:endParaRPr lang="en-US" altLang="en-US" smtClean="0">
              <a:solidFill>
                <a:prstClr val="black"/>
              </a:solidFill>
            </a:endParaRPr>
          </a:p>
        </p:txBody>
      </p:sp>
    </p:spTree>
    <p:extLst>
      <p:ext uri="{BB962C8B-B14F-4D97-AF65-F5344CB8AC3E}">
        <p14:creationId xmlns:p14="http://schemas.microsoft.com/office/powerpoint/2010/main" val="39681867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6.wmf"/><Relationship Id="rId4" Type="http://schemas.openxmlformats.org/officeDocument/2006/relationships/image" Target="../media/image1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9.jpg"/><Relationship Id="rId1" Type="http://schemas.openxmlformats.org/officeDocument/2006/relationships/slideMaster" Target="../slideMasters/slideMaster3.xml"/><Relationship Id="rId4" Type="http://schemas.openxmlformats.org/officeDocument/2006/relationships/image" Target="../media/image20.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7"/>
            <a:ext cx="5446713" cy="1470025"/>
          </a:xfrm>
        </p:spPr>
        <p:txBody>
          <a:bodyPr anchor="b" anchorCtr="0"/>
          <a:lstStyle>
            <a:lvl1pPr>
              <a:lnSpc>
                <a:spcPts val="6800"/>
              </a:lnSpc>
              <a:defRPr sz="6500">
                <a:latin typeface="+mj-lt"/>
              </a:defRPr>
            </a:lvl1pPr>
          </a:lstStyle>
          <a:p>
            <a:r>
              <a:rPr lang="en-US" smtClean="0"/>
              <a:t>Click to edit Master title style</a:t>
            </a:r>
            <a:endParaRPr dirty="0"/>
          </a:p>
        </p:txBody>
      </p:sp>
      <p:sp>
        <p:nvSpPr>
          <p:cNvPr id="3" name="Subtitle 2"/>
          <p:cNvSpPr>
            <a:spLocks noGrp="1"/>
          </p:cNvSpPr>
          <p:nvPr>
            <p:ph type="subTitle" idx="1"/>
          </p:nvPr>
        </p:nvSpPr>
        <p:spPr>
          <a:xfrm>
            <a:off x="1854200" y="5204013"/>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2"/>
            <a:ext cx="2133600" cy="365125"/>
          </a:xfrm>
        </p:spPr>
        <p:txBody>
          <a:bodyPr/>
          <a:lstStyle>
            <a:lvl1pPr>
              <a:defRPr>
                <a:solidFill>
                  <a:schemeClr val="tx2"/>
                </a:solidFill>
              </a:defRPr>
            </a:lvl1pPr>
          </a:lstStyle>
          <a:p>
            <a:fld id="{06040A78-2A4B-4566-8626-79DE0D4C1085}" type="datetimeFigureOut">
              <a:rPr lang="en-US" smtClean="0"/>
              <a:t>5/7/2018</a:t>
            </a:fld>
            <a:endParaRPr lang="en-US"/>
          </a:p>
        </p:txBody>
      </p:sp>
      <p:sp>
        <p:nvSpPr>
          <p:cNvPr id="5" name="Footer Placeholder 4"/>
          <p:cNvSpPr>
            <a:spLocks noGrp="1"/>
          </p:cNvSpPr>
          <p:nvPr>
            <p:ph type="ftr" sz="quarter" idx="11"/>
          </p:nvPr>
        </p:nvSpPr>
        <p:spPr>
          <a:xfrm>
            <a:off x="1752600" y="6356352"/>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11"/>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6"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5" y="2209801"/>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06040A78-2A4B-4566-8626-79DE0D4C1085}"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6"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5" y="2209801"/>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06040A78-2A4B-4566-8626-79DE0D4C1085}"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3"/>
            <a:ext cx="6705600" cy="5697537"/>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1AE221-5B27-408A-85D7-A4A1A2026D95}" type="datetimeFigureOut">
              <a:rPr lang="en-US" smtClean="0">
                <a:solidFill>
                  <a:prstClr val="black">
                    <a:tint val="75000"/>
                  </a:prstClr>
                </a:solidFill>
                <a:latin typeface="Calibri"/>
              </a:rPr>
              <a:pPr/>
              <a:t>5/7/2018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3812CB5-7896-47F6-BDFE-236D3B0103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43713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1AE221-5B27-408A-85D7-A4A1A2026D95}" type="datetimeFigureOut">
              <a:rPr lang="en-US" smtClean="0">
                <a:solidFill>
                  <a:prstClr val="black">
                    <a:tint val="75000"/>
                  </a:prstClr>
                </a:solidFill>
                <a:latin typeface="Calibri"/>
              </a:rPr>
              <a:pPr/>
              <a:t>5/7/2018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3812CB5-7896-47F6-BDFE-236D3B0103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68796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1AE221-5B27-408A-85D7-A4A1A2026D95}" type="datetimeFigureOut">
              <a:rPr lang="en-US" smtClean="0">
                <a:solidFill>
                  <a:prstClr val="black">
                    <a:tint val="75000"/>
                  </a:prstClr>
                </a:solidFill>
                <a:latin typeface="Calibri"/>
              </a:rPr>
              <a:pPr/>
              <a:t>5/7/2018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3812CB5-7896-47F6-BDFE-236D3B0103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00519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1AE221-5B27-408A-85D7-A4A1A2026D95}" type="datetimeFigureOut">
              <a:rPr lang="en-US" smtClean="0">
                <a:solidFill>
                  <a:prstClr val="black">
                    <a:tint val="75000"/>
                  </a:prstClr>
                </a:solidFill>
                <a:latin typeface="Calibri"/>
              </a:rPr>
              <a:pPr/>
              <a:t>5/7/2018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3812CB5-7896-47F6-BDFE-236D3B0103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73009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1AE221-5B27-408A-85D7-A4A1A2026D95}" type="datetimeFigureOut">
              <a:rPr lang="en-US" smtClean="0">
                <a:solidFill>
                  <a:prstClr val="black">
                    <a:tint val="75000"/>
                  </a:prstClr>
                </a:solidFill>
                <a:latin typeface="Calibri"/>
              </a:rPr>
              <a:pPr/>
              <a:t>5/7/2018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3812CB5-7896-47F6-BDFE-236D3B0103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49564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1AE221-5B27-408A-85D7-A4A1A2026D95}" type="datetimeFigureOut">
              <a:rPr lang="en-US" smtClean="0">
                <a:solidFill>
                  <a:prstClr val="black">
                    <a:tint val="75000"/>
                  </a:prstClr>
                </a:solidFill>
                <a:latin typeface="Calibri"/>
              </a:rPr>
              <a:pPr/>
              <a:t>5/7/2018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3812CB5-7896-47F6-BDFE-236D3B0103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70069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1AE221-5B27-408A-85D7-A4A1A2026D95}" type="datetimeFigureOut">
              <a:rPr lang="en-US" smtClean="0">
                <a:solidFill>
                  <a:prstClr val="black">
                    <a:tint val="75000"/>
                  </a:prstClr>
                </a:solidFill>
                <a:latin typeface="Calibri"/>
              </a:rPr>
              <a:pPr/>
              <a:t>5/7/2018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3812CB5-7896-47F6-BDFE-236D3B0103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84064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1AE221-5B27-408A-85D7-A4A1A2026D95}" type="datetimeFigureOut">
              <a:rPr lang="en-US" smtClean="0">
                <a:solidFill>
                  <a:prstClr val="black">
                    <a:tint val="75000"/>
                  </a:prstClr>
                </a:solidFill>
                <a:latin typeface="Calibri"/>
              </a:rPr>
              <a:pPr/>
              <a:t>5/7/2018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3812CB5-7896-47F6-BDFE-236D3B0103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00817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1AE221-5B27-408A-85D7-A4A1A2026D95}" type="datetimeFigureOut">
              <a:rPr lang="en-US" smtClean="0">
                <a:solidFill>
                  <a:prstClr val="black">
                    <a:tint val="75000"/>
                  </a:prstClr>
                </a:solidFill>
                <a:latin typeface="Calibri"/>
              </a:rPr>
              <a:pPr/>
              <a:t>5/7/2018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3812CB5-7896-47F6-BDFE-236D3B0103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439760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1AE221-5B27-408A-85D7-A4A1A2026D95}" type="datetimeFigureOut">
              <a:rPr lang="en-US" smtClean="0">
                <a:solidFill>
                  <a:prstClr val="black">
                    <a:tint val="75000"/>
                  </a:prstClr>
                </a:solidFill>
                <a:latin typeface="Calibri"/>
              </a:rPr>
              <a:pPr/>
              <a:t>5/7/2018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3812CB5-7896-47F6-BDFE-236D3B0103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136906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1AE221-5B27-408A-85D7-A4A1A2026D95}" type="datetimeFigureOut">
              <a:rPr lang="en-US" smtClean="0">
                <a:solidFill>
                  <a:prstClr val="black">
                    <a:tint val="75000"/>
                  </a:prstClr>
                </a:solidFill>
                <a:latin typeface="Calibri"/>
              </a:rPr>
              <a:pPr/>
              <a:t>5/7/2018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3812CB5-7896-47F6-BDFE-236D3B0103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167146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0" name="Title 9"/>
          <p:cNvSpPr>
            <a:spLocks noGrp="1"/>
          </p:cNvSpPr>
          <p:nvPr>
            <p:ph type="title"/>
          </p:nvPr>
        </p:nvSpPr>
        <p:spPr>
          <a:xfrm>
            <a:off x="542224" y="2340237"/>
            <a:ext cx="6327965" cy="3786135"/>
          </a:xfrm>
          <a:prstGeom prst="rect">
            <a:avLst/>
          </a:prstGeom>
        </p:spPr>
        <p:txBody>
          <a:bodyPr vert="horz"/>
          <a:lstStyle>
            <a:lvl1pPr algn="l">
              <a:lnSpc>
                <a:spcPct val="70000"/>
              </a:lnSpc>
              <a:defRPr sz="3800">
                <a:solidFill>
                  <a:srgbClr val="9E28B5"/>
                </a:solidFill>
                <a:latin typeface="AvenirNext LT Pro Heavy" panose="020B0903020202020204" pitchFamily="34" charset="0"/>
                <a:cs typeface="AvenirNext LT Pro Heavy" panose="020B0903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4744099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ADZ">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3781"/>
            <a:ext cx="8229600" cy="667854"/>
          </a:xfrm>
        </p:spPr>
        <p:txBody>
          <a:bodyPr anchor="b">
            <a:noAutofit/>
          </a:bodyPr>
          <a:lstStyle>
            <a:lvl1pPr algn="l">
              <a:defRPr sz="35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15831"/>
            <a:ext cx="8229600" cy="4276586"/>
          </a:xfrm>
        </p:spPr>
        <p:txBody>
          <a:bodyPr/>
          <a:lstStyle>
            <a:lvl1pPr>
              <a:defRPr sz="3200"/>
            </a:lvl1pPr>
            <a:lvl2pPr marL="742950" indent="-285750">
              <a:buFont typeface="Courier New" pitchFamily="49" charset="0"/>
              <a:buChar char="o"/>
              <a:defRPr sz="2800"/>
            </a:lvl2pPr>
            <a:lvl3pPr marL="1143000" indent="-228600">
              <a:buFont typeface="Wingdings" pitchFamily="2" charset="2"/>
              <a:buChar cha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788507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33789"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3" y="2733709"/>
            <a:ext cx="6108101"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510243" y="4394044"/>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1CF1133-3259-4C45-BABA-5B62D9C6F78D}" type="datetimeFigureOut">
              <a:rPr lang="en-US" smtClean="0">
                <a:solidFill>
                  <a:prstClr val="white">
                    <a:tint val="75000"/>
                  </a:prstClr>
                </a:solidFill>
                <a:latin typeface="Franklin Gothic Book"/>
              </a:rPr>
              <a:pPr/>
              <a:t>5/7/2018</a:t>
            </a:fld>
            <a:endParaRPr lang="en-US" dirty="0">
              <a:solidFill>
                <a:prstClr val="white">
                  <a:tint val="75000"/>
                </a:prstClr>
              </a:solidFill>
              <a:latin typeface="Franklin Gothic Book"/>
            </a:endParaRPr>
          </a:p>
        </p:txBody>
      </p:sp>
      <p:sp>
        <p:nvSpPr>
          <p:cNvPr id="6" name="Slide Number Placeholder 5"/>
          <p:cNvSpPr>
            <a:spLocks noGrp="1"/>
          </p:cNvSpPr>
          <p:nvPr>
            <p:ph type="sldNum" sz="quarter" idx="12"/>
          </p:nvPr>
        </p:nvSpPr>
        <p:spPr>
          <a:xfrm>
            <a:off x="6941510" y="2750337"/>
            <a:ext cx="878916" cy="1356442"/>
          </a:xfrm>
        </p:spPr>
        <p:txBody>
          <a:bodyPr/>
          <a:lstStyle/>
          <a:p>
            <a:fld id="{6D22F896-40B5-4ADD-8801-0D06FADFA095}" type="slidenum">
              <a:rPr lang="en-US" smtClean="0">
                <a:solidFill>
                  <a:prstClr val="white">
                    <a:tint val="75000"/>
                  </a:prstClr>
                </a:solidFill>
                <a:latin typeface="Franklin Gothic Book"/>
              </a:rPr>
              <a:pPr/>
              <a:t>‹#›</a:t>
            </a:fld>
            <a:endParaRPr lang="en-US" dirty="0">
              <a:solidFill>
                <a:prstClr val="white">
                  <a:tint val="75000"/>
                </a:prstClr>
              </a:solidFill>
              <a:latin typeface="Franklin Gothic Book"/>
            </a:endParaRPr>
          </a:p>
        </p:txBody>
      </p:sp>
      <p:pic>
        <p:nvPicPr>
          <p:cNvPr id="11" name="Picture 10"/>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11139" y="735681"/>
            <a:ext cx="1915396" cy="803249"/>
          </a:xfrm>
          <a:prstGeom prst="rect">
            <a:avLst/>
          </a:prstGeom>
        </p:spPr>
      </p:pic>
      <p:pic>
        <p:nvPicPr>
          <p:cNvPr id="12" name="Picture 11"/>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68137" y="6000654"/>
            <a:ext cx="2856833" cy="236190"/>
          </a:xfrm>
          <a:prstGeom prst="rect">
            <a:avLst/>
          </a:prstGeom>
        </p:spPr>
      </p:pic>
    </p:spTree>
    <p:extLst>
      <p:ext uri="{BB962C8B-B14F-4D97-AF65-F5344CB8AC3E}">
        <p14:creationId xmlns:p14="http://schemas.microsoft.com/office/powerpoint/2010/main" val="1864594887"/>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17" name="Rectangle 16"/>
          <p:cNvSpPr/>
          <p:nvPr/>
        </p:nvSpPr>
        <p:spPr bwMode="ltGray">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solidFill>
                  <a:prstClr val="white">
                    <a:tint val="75000"/>
                  </a:prstClr>
                </a:solidFill>
                <a:latin typeface="Franklin Gothic Book"/>
              </a:rPr>
              <a:pPr/>
              <a:t>5/7/2018</a:t>
            </a:fld>
            <a:endParaRPr lang="en-US" dirty="0">
              <a:solidFill>
                <a:prstClr val="white">
                  <a:tint val="75000"/>
                </a:prstClr>
              </a:solidFill>
              <a:latin typeface="Franklin Gothic Book"/>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latin typeface="Franklin Gothic Book"/>
              </a:rPr>
              <a:pPr/>
              <a:t>‹#›</a:t>
            </a:fld>
            <a:endParaRPr lang="en-US" dirty="0">
              <a:solidFill>
                <a:prstClr val="white">
                  <a:tint val="75000"/>
                </a:prstClr>
              </a:solidFill>
              <a:latin typeface="Franklin Gothic Book"/>
            </a:endParaRPr>
          </a:p>
        </p:txBody>
      </p:sp>
    </p:spTree>
    <p:extLst>
      <p:ext uri="{BB962C8B-B14F-4D97-AF65-F5344CB8AC3E}">
        <p14:creationId xmlns:p14="http://schemas.microsoft.com/office/powerpoint/2010/main" val="16572219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4086907"/>
            <a:ext cx="7828359"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39368" y="4087901"/>
            <a:ext cx="1202248" cy="144270"/>
          </a:xfrm>
          <a:prstGeom prst="rect">
            <a:avLst/>
          </a:prstGeom>
        </p:spPr>
      </p:pic>
      <p:sp>
        <p:nvSpPr>
          <p:cNvPr id="9" name="Rectangle 8"/>
          <p:cNvSpPr/>
          <p:nvPr/>
        </p:nvSpPr>
        <p:spPr bwMode="ltGray">
          <a:xfrm>
            <a:off x="-2" y="2726267"/>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939371" y="2726267"/>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2869895"/>
            <a:ext cx="7210395"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10242" y="4232176"/>
            <a:ext cx="7210395"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solidFill>
                  <a:prstClr val="white">
                    <a:tint val="75000"/>
                  </a:prstClr>
                </a:solidFill>
                <a:latin typeface="Franklin Gothic Book"/>
              </a:rPr>
              <a:pPr/>
              <a:t>5/7/2018</a:t>
            </a:fld>
            <a:endParaRPr lang="en-US" dirty="0">
              <a:solidFill>
                <a:prstClr val="white">
                  <a:tint val="75000"/>
                </a:prstClr>
              </a:solidFill>
              <a:latin typeface="Franklin Gothic Book"/>
            </a:endParaRPr>
          </a:p>
        </p:txBody>
      </p:sp>
      <p:sp>
        <p:nvSpPr>
          <p:cNvPr id="6" name="Slide Number Placeholder 5"/>
          <p:cNvSpPr>
            <a:spLocks noGrp="1"/>
          </p:cNvSpPr>
          <p:nvPr>
            <p:ph type="sldNum" sz="quarter" idx="12"/>
          </p:nvPr>
        </p:nvSpPr>
        <p:spPr>
          <a:xfrm>
            <a:off x="8047094" y="2869900"/>
            <a:ext cx="865613" cy="1090789"/>
          </a:xfrm>
        </p:spPr>
        <p:txBody>
          <a:bodyPr/>
          <a:lstStyle/>
          <a:p>
            <a:fld id="{6D22F896-40B5-4ADD-8801-0D06FADFA095}" type="slidenum">
              <a:rPr lang="en-US" smtClean="0">
                <a:solidFill>
                  <a:prstClr val="white">
                    <a:tint val="75000"/>
                  </a:prstClr>
                </a:solidFill>
                <a:latin typeface="Franklin Gothic Book"/>
              </a:rPr>
              <a:pPr/>
              <a:t>‹#›</a:t>
            </a:fld>
            <a:endParaRPr lang="en-US" dirty="0">
              <a:solidFill>
                <a:prstClr val="white">
                  <a:tint val="75000"/>
                </a:prstClr>
              </a:solidFill>
              <a:latin typeface="Franklin Gothic Book"/>
            </a:endParaRPr>
          </a:p>
        </p:txBody>
      </p:sp>
    </p:spTree>
    <p:extLst>
      <p:ext uri="{BB962C8B-B14F-4D97-AF65-F5344CB8AC3E}">
        <p14:creationId xmlns:p14="http://schemas.microsoft.com/office/powerpoint/2010/main" val="1592721920"/>
      </p:ext>
    </p:extLst>
  </p:cSld>
  <p:clrMapOvr>
    <a:masterClrMapping/>
  </p:clrMapOvr>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7"/>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3"/>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2"/>
            <a:ext cx="2133600" cy="365125"/>
          </a:xfrm>
        </p:spPr>
        <p:txBody>
          <a:bodyPr/>
          <a:lstStyle>
            <a:lvl1pPr>
              <a:defRPr>
                <a:solidFill>
                  <a:schemeClr val="tx2"/>
                </a:solidFill>
              </a:defRPr>
            </a:lvl1pPr>
          </a:lstStyle>
          <a:p>
            <a:fld id="{06040A78-2A4B-4566-8626-79DE0D4C1085}" type="datetimeFigureOut">
              <a:rPr lang="en-US" smtClean="0"/>
              <a:t>5/7/2018</a:t>
            </a:fld>
            <a:endParaRPr lang="en-US"/>
          </a:p>
        </p:txBody>
      </p:sp>
      <p:sp>
        <p:nvSpPr>
          <p:cNvPr id="5" name="Footer Placeholder 4"/>
          <p:cNvSpPr>
            <a:spLocks noGrp="1"/>
          </p:cNvSpPr>
          <p:nvPr>
            <p:ph type="ftr" sz="quarter" idx="11"/>
          </p:nvPr>
        </p:nvSpPr>
        <p:spPr>
          <a:xfrm>
            <a:off x="1752600" y="6356352"/>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11"/>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10" name="Rectangle 9"/>
          <p:cNvSpPr/>
          <p:nvPr/>
        </p:nvSpPr>
        <p:spPr bwMode="ltGray">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0242" y="2336873"/>
            <a:ext cx="3523769"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195594" y="2336873"/>
            <a:ext cx="3525044"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solidFill>
                  <a:prstClr val="white">
                    <a:tint val="75000"/>
                  </a:prstClr>
                </a:solidFill>
                <a:latin typeface="Franklin Gothic Book"/>
              </a:rPr>
              <a:pPr/>
              <a:t>5/7/2018</a:t>
            </a:fld>
            <a:endParaRPr lang="en-US" dirty="0">
              <a:solidFill>
                <a:prstClr val="white">
                  <a:tint val="75000"/>
                </a:prstClr>
              </a:solidFill>
              <a:latin typeface="Franklin Gothic Book"/>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latin typeface="Franklin Gothic Book"/>
              </a:rPr>
              <a:pPr/>
              <a:t>‹#›</a:t>
            </a:fld>
            <a:endParaRPr lang="en-US" dirty="0">
              <a:solidFill>
                <a:prstClr val="white">
                  <a:tint val="75000"/>
                </a:prstClr>
              </a:solidFill>
              <a:latin typeface="Franklin Gothic Book"/>
            </a:endParaRPr>
          </a:p>
        </p:txBody>
      </p:sp>
    </p:spTree>
    <p:extLst>
      <p:ext uri="{BB962C8B-B14F-4D97-AF65-F5344CB8AC3E}">
        <p14:creationId xmlns:p14="http://schemas.microsoft.com/office/powerpoint/2010/main" val="42500538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11" name="Picture 10" descr="HD-ShadowShor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12" name="Rectangle 11"/>
          <p:cNvSpPr/>
          <p:nvPr/>
        </p:nvSpPr>
        <p:spPr bwMode="ltGray">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753234"/>
            <a:ext cx="7210397"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9765" y="2336878"/>
            <a:ext cx="3354245" cy="693135"/>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10244" y="3030013"/>
            <a:ext cx="3523766" cy="2906179"/>
          </a:xfrm>
        </p:spPr>
        <p:txBody>
          <a:bodyPr/>
          <a:lstStyle>
            <a:lvl1pPr>
              <a:defRPr>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365116" y="2336873"/>
            <a:ext cx="3355521" cy="692076"/>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195594" y="3030013"/>
            <a:ext cx="3525044" cy="2906179"/>
          </a:xfrm>
        </p:spPr>
        <p:txBody>
          <a:bodyPr/>
          <a:lstStyle>
            <a:lvl1pPr>
              <a:defRPr>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solidFill>
                  <a:prstClr val="white">
                    <a:tint val="75000"/>
                  </a:prstClr>
                </a:solidFill>
                <a:latin typeface="Franklin Gothic Book"/>
              </a:rPr>
              <a:pPr/>
              <a:t>5/7/2018</a:t>
            </a:fld>
            <a:endParaRPr lang="en-US" dirty="0">
              <a:solidFill>
                <a:prstClr val="white">
                  <a:tint val="75000"/>
                </a:prstClr>
              </a:solidFill>
              <a:latin typeface="Franklin Gothic Book"/>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white">
                    <a:tint val="75000"/>
                  </a:prstClr>
                </a:solidFill>
                <a:latin typeface="Franklin Gothic Book"/>
              </a:rPr>
              <a:pPr/>
              <a:t>‹#›</a:t>
            </a:fld>
            <a:endParaRPr lang="en-US" dirty="0">
              <a:solidFill>
                <a:prstClr val="white">
                  <a:tint val="75000"/>
                </a:prstClr>
              </a:solidFill>
              <a:latin typeface="Franklin Gothic Book"/>
            </a:endParaRPr>
          </a:p>
        </p:txBody>
      </p:sp>
    </p:spTree>
    <p:extLst>
      <p:ext uri="{BB962C8B-B14F-4D97-AF65-F5344CB8AC3E}">
        <p14:creationId xmlns:p14="http://schemas.microsoft.com/office/powerpoint/2010/main" val="222615449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7" name="Picture 6" descr="HD-ShadowShor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8" name="Rectangle 7"/>
          <p:cNvSpPr/>
          <p:nvPr/>
        </p:nvSpPr>
        <p:spPr bwMode="ltGray">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solidFill>
                  <a:prstClr val="white">
                    <a:tint val="75000"/>
                  </a:prstClr>
                </a:solidFill>
                <a:latin typeface="Franklin Gothic Book"/>
              </a:rPr>
              <a:pPr/>
              <a:t>5/7/2018</a:t>
            </a:fld>
            <a:endParaRPr lang="en-US" dirty="0">
              <a:solidFill>
                <a:prstClr val="white">
                  <a:tint val="75000"/>
                </a:prstClr>
              </a:solidFill>
              <a:latin typeface="Franklin Gothic Book"/>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latin typeface="Franklin Gothic Book"/>
              </a:rPr>
              <a:pPr/>
              <a:t>‹#›</a:t>
            </a:fld>
            <a:endParaRPr lang="en-US" dirty="0">
              <a:solidFill>
                <a:prstClr val="white">
                  <a:tint val="75000"/>
                </a:prstClr>
              </a:solidFill>
              <a:latin typeface="Franklin Gothic Book"/>
            </a:endParaRPr>
          </a:p>
        </p:txBody>
      </p:sp>
    </p:spTree>
    <p:extLst>
      <p:ext uri="{BB962C8B-B14F-4D97-AF65-F5344CB8AC3E}">
        <p14:creationId xmlns:p14="http://schemas.microsoft.com/office/powerpoint/2010/main" val="8182630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6" name="Rectangle 5"/>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7884882-FB12-4BC8-9960-9AD8104D7FAE}" type="datetimeFigureOut">
              <a:rPr lang="en-US" smtClean="0">
                <a:solidFill>
                  <a:prstClr val="white">
                    <a:tint val="75000"/>
                  </a:prstClr>
                </a:solidFill>
                <a:latin typeface="Franklin Gothic Book"/>
              </a:rPr>
              <a:pPr/>
              <a:t>5/7/2018</a:t>
            </a:fld>
            <a:endParaRPr lang="en-US" dirty="0">
              <a:solidFill>
                <a:prstClr val="white">
                  <a:tint val="75000"/>
                </a:prstClr>
              </a:solidFill>
              <a:latin typeface="Franklin Gothic Book"/>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white">
                    <a:tint val="75000"/>
                  </a:prstClr>
                </a:solidFill>
                <a:latin typeface="Franklin Gothic Book"/>
              </a:rPr>
              <a:pPr/>
              <a:t>‹#›</a:t>
            </a:fld>
            <a:endParaRPr lang="en-US" dirty="0">
              <a:solidFill>
                <a:prstClr val="white">
                  <a:tint val="75000"/>
                </a:prstClr>
              </a:solidFill>
              <a:latin typeface="Franklin Gothic Book"/>
            </a:endParaRP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7762" y="6291053"/>
            <a:ext cx="1541290" cy="127427"/>
          </a:xfrm>
          <a:prstGeom prst="rect">
            <a:avLst/>
          </a:prstGeom>
        </p:spPr>
      </p:pic>
      <p:pic>
        <p:nvPicPr>
          <p:cNvPr id="8" name="Picture 7"/>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11139" y="735681"/>
            <a:ext cx="1915396" cy="803249"/>
          </a:xfrm>
          <a:prstGeom prst="rect">
            <a:avLst/>
          </a:prstGeom>
        </p:spPr>
      </p:pic>
    </p:spTree>
    <p:extLst>
      <p:ext uri="{BB962C8B-B14F-4D97-AF65-F5344CB8AC3E}">
        <p14:creationId xmlns:p14="http://schemas.microsoft.com/office/powerpoint/2010/main" val="23120644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10" name="Rectangle 9"/>
          <p:cNvSpPr/>
          <p:nvPr/>
        </p:nvSpPr>
        <p:spPr bwMode="ltGray">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753227"/>
            <a:ext cx="7210394"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78"/>
            <a:ext cx="4206252"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0243" y="2336877"/>
            <a:ext cx="2842559"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solidFill>
                  <a:prstClr val="white">
                    <a:tint val="75000"/>
                  </a:prstClr>
                </a:solidFill>
                <a:latin typeface="Franklin Gothic Book"/>
              </a:rPr>
              <a:pPr/>
              <a:t>5/7/2018</a:t>
            </a:fld>
            <a:endParaRPr lang="en-US" dirty="0">
              <a:solidFill>
                <a:prstClr val="white">
                  <a:tint val="75000"/>
                </a:prstClr>
              </a:solidFill>
              <a:latin typeface="Franklin Gothic Book"/>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latin typeface="Franklin Gothic Book"/>
              </a:rPr>
              <a:pPr/>
              <a:t>‹#›</a:t>
            </a:fld>
            <a:endParaRPr lang="en-US" dirty="0">
              <a:solidFill>
                <a:prstClr val="white">
                  <a:tint val="75000"/>
                </a:prstClr>
              </a:solidFill>
              <a:latin typeface="Franklin Gothic Book"/>
            </a:endParaRPr>
          </a:p>
        </p:txBody>
      </p:sp>
    </p:spTree>
    <p:extLst>
      <p:ext uri="{BB962C8B-B14F-4D97-AF65-F5344CB8AC3E}">
        <p14:creationId xmlns:p14="http://schemas.microsoft.com/office/powerpoint/2010/main" val="10769305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10" name="Rectangle 9"/>
          <p:cNvSpPr/>
          <p:nvPr/>
        </p:nvSpPr>
        <p:spPr bwMode="ltGray">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5" y="753228"/>
            <a:ext cx="7210393"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651252" y="2336874"/>
            <a:ext cx="406938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0242" y="2336878"/>
            <a:ext cx="2907192"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solidFill>
                  <a:prstClr val="white">
                    <a:tint val="75000"/>
                  </a:prstClr>
                </a:solidFill>
                <a:latin typeface="Franklin Gothic Book"/>
              </a:rPr>
              <a:pPr/>
              <a:t>5/7/2018</a:t>
            </a:fld>
            <a:endParaRPr lang="en-US" dirty="0">
              <a:solidFill>
                <a:prstClr val="white">
                  <a:tint val="75000"/>
                </a:prstClr>
              </a:solidFill>
              <a:latin typeface="Franklin Gothic Book"/>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latin typeface="Franklin Gothic Book"/>
              </a:rPr>
              <a:pPr/>
              <a:t>‹#›</a:t>
            </a:fld>
            <a:endParaRPr lang="en-US" dirty="0">
              <a:solidFill>
                <a:prstClr val="white">
                  <a:tint val="75000"/>
                </a:prstClr>
              </a:solidFill>
              <a:latin typeface="Franklin Gothic Book"/>
            </a:endParaRPr>
          </a:p>
        </p:txBody>
      </p:sp>
    </p:spTree>
    <p:extLst>
      <p:ext uri="{BB962C8B-B14F-4D97-AF65-F5344CB8AC3E}">
        <p14:creationId xmlns:p14="http://schemas.microsoft.com/office/powerpoint/2010/main" val="28263604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5928628"/>
            <a:ext cx="7828359"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39371" y="5929622"/>
            <a:ext cx="1202248" cy="144270"/>
          </a:xfrm>
          <a:prstGeom prst="rect">
            <a:avLst/>
          </a:prstGeom>
        </p:spPr>
      </p:pic>
      <p:sp>
        <p:nvSpPr>
          <p:cNvPr id="10" name="Rectangle 9"/>
          <p:cNvSpPr/>
          <p:nvPr/>
        </p:nvSpPr>
        <p:spPr bwMode="ltGray">
          <a:xfrm>
            <a:off x="2"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4" y="4711621"/>
            <a:ext cx="7210394"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0244" y="609602"/>
            <a:ext cx="721039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0241" y="5169588"/>
            <a:ext cx="7210397"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smtClean="0">
                <a:solidFill>
                  <a:prstClr val="white">
                    <a:tint val="75000"/>
                  </a:prstClr>
                </a:solidFill>
                <a:latin typeface="Franklin Gothic Book"/>
              </a:rPr>
              <a:pPr/>
              <a:t>5/7/2018</a:t>
            </a:fld>
            <a:endParaRPr lang="en-US" dirty="0">
              <a:solidFill>
                <a:prstClr val="white">
                  <a:tint val="75000"/>
                </a:prstClr>
              </a:solidFill>
              <a:latin typeface="Franklin Gothic Book"/>
            </a:endParaRPr>
          </a:p>
        </p:txBody>
      </p:sp>
      <p:sp>
        <p:nvSpPr>
          <p:cNvPr id="7" name="Slide Number Placeholder 6"/>
          <p:cNvSpPr>
            <a:spLocks noGrp="1"/>
          </p:cNvSpPr>
          <p:nvPr>
            <p:ph type="sldNum" sz="quarter" idx="12"/>
          </p:nvPr>
        </p:nvSpPr>
        <p:spPr>
          <a:xfrm>
            <a:off x="8047094" y="4711314"/>
            <a:ext cx="865613" cy="1090789"/>
          </a:xfrm>
        </p:spPr>
        <p:txBody>
          <a:bodyPr/>
          <a:lstStyle/>
          <a:p>
            <a:fld id="{6D22F896-40B5-4ADD-8801-0D06FADFA095}" type="slidenum">
              <a:rPr lang="en-US" smtClean="0">
                <a:solidFill>
                  <a:prstClr val="white">
                    <a:tint val="75000"/>
                  </a:prstClr>
                </a:solidFill>
                <a:latin typeface="Franklin Gothic Book"/>
              </a:rPr>
              <a:pPr/>
              <a:t>‹#›</a:t>
            </a:fld>
            <a:endParaRPr lang="en-US" dirty="0">
              <a:solidFill>
                <a:prstClr val="white">
                  <a:tint val="75000"/>
                </a:prstClr>
              </a:solidFill>
              <a:latin typeface="Franklin Gothic Book"/>
            </a:endParaRPr>
          </a:p>
        </p:txBody>
      </p:sp>
    </p:spTree>
    <p:extLst>
      <p:ext uri="{BB962C8B-B14F-4D97-AF65-F5344CB8AC3E}">
        <p14:creationId xmlns:p14="http://schemas.microsoft.com/office/powerpoint/2010/main" val="16278213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5928628"/>
            <a:ext cx="7828359"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39371" y="5929622"/>
            <a:ext cx="1202248" cy="144270"/>
          </a:xfrm>
          <a:prstGeom prst="rect">
            <a:avLst/>
          </a:prstGeom>
        </p:spPr>
      </p:pic>
      <p:sp>
        <p:nvSpPr>
          <p:cNvPr id="10" name="Rectangle 9"/>
          <p:cNvSpPr/>
          <p:nvPr/>
        </p:nvSpPr>
        <p:spPr bwMode="ltGray">
          <a:xfrm>
            <a:off x="2"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609597"/>
            <a:ext cx="7210394"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0244" y="4711620"/>
            <a:ext cx="7210394"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smtClean="0">
                <a:solidFill>
                  <a:prstClr val="white">
                    <a:tint val="75000"/>
                  </a:prstClr>
                </a:solidFill>
                <a:latin typeface="Franklin Gothic Book"/>
              </a:rPr>
              <a:pPr/>
              <a:t>5/7/2018</a:t>
            </a:fld>
            <a:endParaRPr lang="en-US" dirty="0">
              <a:solidFill>
                <a:prstClr val="white">
                  <a:tint val="75000"/>
                </a:prstClr>
              </a:solidFill>
              <a:latin typeface="Franklin Gothic Book"/>
            </a:endParaRPr>
          </a:p>
        </p:txBody>
      </p:sp>
      <p:sp>
        <p:nvSpPr>
          <p:cNvPr id="6" name="Footer Placeholder 5"/>
          <p:cNvSpPr>
            <a:spLocks noGrp="1"/>
          </p:cNvSpPr>
          <p:nvPr>
            <p:ph type="ftr" sz="quarter" idx="11"/>
          </p:nvPr>
        </p:nvSpPr>
        <p:spPr>
          <a:xfrm>
            <a:off x="510242" y="5936193"/>
            <a:ext cx="5152995" cy="365125"/>
          </a:xfrm>
          <a:prstGeom prst="rect">
            <a:avLst/>
          </a:prstGeom>
        </p:spPr>
        <p:txBody>
          <a:bodyPr/>
          <a:lstStyle/>
          <a:p>
            <a:pPr defTabSz="457200"/>
            <a:endParaRPr lang="en-US" dirty="0">
              <a:solidFill>
                <a:prstClr val="white"/>
              </a:solidFill>
              <a:latin typeface="Franklin Gothic Book"/>
            </a:endParaRPr>
          </a:p>
        </p:txBody>
      </p:sp>
      <p:sp>
        <p:nvSpPr>
          <p:cNvPr id="7" name="Slide Number Placeholder 6"/>
          <p:cNvSpPr>
            <a:spLocks noGrp="1"/>
          </p:cNvSpPr>
          <p:nvPr>
            <p:ph type="sldNum" sz="quarter" idx="12"/>
          </p:nvPr>
        </p:nvSpPr>
        <p:spPr>
          <a:xfrm>
            <a:off x="8047094" y="4711620"/>
            <a:ext cx="865613" cy="1090789"/>
          </a:xfrm>
        </p:spPr>
        <p:txBody>
          <a:bodyPr/>
          <a:lstStyle/>
          <a:p>
            <a:fld id="{6D22F896-40B5-4ADD-8801-0D06FADFA095}" type="slidenum">
              <a:rPr lang="en-US" smtClean="0">
                <a:solidFill>
                  <a:prstClr val="white">
                    <a:tint val="75000"/>
                  </a:prstClr>
                </a:solidFill>
                <a:latin typeface="Franklin Gothic Book"/>
              </a:rPr>
              <a:pPr/>
              <a:t>‹#›</a:t>
            </a:fld>
            <a:endParaRPr lang="en-US" dirty="0">
              <a:solidFill>
                <a:prstClr val="white">
                  <a:tint val="75000"/>
                </a:prstClr>
              </a:solidFill>
              <a:latin typeface="Franklin Gothic Book"/>
            </a:endParaRPr>
          </a:p>
        </p:txBody>
      </p:sp>
    </p:spTree>
    <p:extLst>
      <p:ext uri="{BB962C8B-B14F-4D97-AF65-F5344CB8AC3E}">
        <p14:creationId xmlns:p14="http://schemas.microsoft.com/office/powerpoint/2010/main" val="258264081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5928628"/>
            <a:ext cx="7828359" cy="321164"/>
          </a:xfrm>
          <a:prstGeom prst="rect">
            <a:avLst/>
          </a:prstGeom>
        </p:spPr>
      </p:pic>
      <p:pic>
        <p:nvPicPr>
          <p:cNvPr id="13" name="Picture 12" descr="HD-ShadowShor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39371" y="5929622"/>
            <a:ext cx="1202248" cy="144270"/>
          </a:xfrm>
          <a:prstGeom prst="rect">
            <a:avLst/>
          </a:prstGeom>
        </p:spPr>
      </p:pic>
      <p:sp>
        <p:nvSpPr>
          <p:cNvPr id="14" name="Rectangle 13"/>
          <p:cNvSpPr/>
          <p:nvPr/>
        </p:nvSpPr>
        <p:spPr bwMode="ltGray">
          <a:xfrm>
            <a:off x="2"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92" y="609603"/>
            <a:ext cx="6539158"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051717" y="3653379"/>
            <a:ext cx="611743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10244" y="4711620"/>
            <a:ext cx="7210394"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smtClean="0">
                <a:solidFill>
                  <a:prstClr val="white">
                    <a:tint val="75000"/>
                  </a:prstClr>
                </a:solidFill>
                <a:latin typeface="Franklin Gothic Book"/>
              </a:rPr>
              <a:pPr/>
              <a:t>5/7/2018</a:t>
            </a:fld>
            <a:endParaRPr lang="en-US" dirty="0">
              <a:solidFill>
                <a:prstClr val="white">
                  <a:tint val="75000"/>
                </a:prstClr>
              </a:solidFill>
              <a:latin typeface="Franklin Gothic Book"/>
            </a:endParaRPr>
          </a:p>
        </p:txBody>
      </p:sp>
      <p:sp>
        <p:nvSpPr>
          <p:cNvPr id="7" name="Slide Number Placeholder 6"/>
          <p:cNvSpPr>
            <a:spLocks noGrp="1"/>
          </p:cNvSpPr>
          <p:nvPr>
            <p:ph type="sldNum" sz="quarter" idx="12"/>
          </p:nvPr>
        </p:nvSpPr>
        <p:spPr>
          <a:xfrm>
            <a:off x="8047094" y="4709930"/>
            <a:ext cx="865613" cy="1090789"/>
          </a:xfrm>
        </p:spPr>
        <p:txBody>
          <a:bodyPr/>
          <a:lstStyle/>
          <a:p>
            <a:fld id="{6D22F896-40B5-4ADD-8801-0D06FADFA095}" type="slidenum">
              <a:rPr lang="en-US" smtClean="0">
                <a:solidFill>
                  <a:prstClr val="white">
                    <a:tint val="75000"/>
                  </a:prstClr>
                </a:solidFill>
                <a:latin typeface="Franklin Gothic Book"/>
              </a:rPr>
              <a:pPr/>
              <a:t>‹#›</a:t>
            </a:fld>
            <a:endParaRPr lang="en-US" dirty="0">
              <a:solidFill>
                <a:prstClr val="white">
                  <a:tint val="75000"/>
                </a:prstClr>
              </a:solidFill>
              <a:latin typeface="Franklin Gothic Book"/>
            </a:endParaRPr>
          </a:p>
        </p:txBody>
      </p:sp>
      <p:sp>
        <p:nvSpPr>
          <p:cNvPr id="16" name="TextBox 15"/>
          <p:cNvSpPr txBox="1"/>
          <p:nvPr/>
        </p:nvSpPr>
        <p:spPr>
          <a:xfrm>
            <a:off x="437679" y="74811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7200" dirty="0">
                <a:solidFill>
                  <a:prstClr val="white"/>
                </a:solidFill>
                <a:effectLst/>
                <a:latin typeface="Franklin Gothic Book"/>
              </a:rPr>
              <a:t>“</a:t>
            </a:r>
          </a:p>
        </p:txBody>
      </p:sp>
      <p:sp>
        <p:nvSpPr>
          <p:cNvPr id="17" name="TextBox 16"/>
          <p:cNvSpPr txBox="1"/>
          <p:nvPr/>
        </p:nvSpPr>
        <p:spPr>
          <a:xfrm>
            <a:off x="7247107" y="303352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7200" dirty="0">
                <a:solidFill>
                  <a:prstClr val="white"/>
                </a:solidFill>
                <a:effectLst/>
                <a:latin typeface="Franklin Gothic Book"/>
              </a:rPr>
              <a:t>”</a:t>
            </a:r>
          </a:p>
        </p:txBody>
      </p:sp>
    </p:spTree>
    <p:extLst>
      <p:ext uri="{BB962C8B-B14F-4D97-AF65-F5344CB8AC3E}">
        <p14:creationId xmlns:p14="http://schemas.microsoft.com/office/powerpoint/2010/main" val="300384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5928628"/>
            <a:ext cx="7828359" cy="321164"/>
          </a:xfrm>
          <a:prstGeom prst="rect">
            <a:avLst/>
          </a:prstGeom>
        </p:spPr>
      </p:pic>
      <p:pic>
        <p:nvPicPr>
          <p:cNvPr id="10" name="Picture 9" descr="HD-ShadowShor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39371" y="5929622"/>
            <a:ext cx="1202248" cy="144270"/>
          </a:xfrm>
          <a:prstGeom prst="rect">
            <a:avLst/>
          </a:prstGeom>
        </p:spPr>
      </p:pic>
      <p:sp>
        <p:nvSpPr>
          <p:cNvPr id="11" name="Rectangle 10"/>
          <p:cNvSpPr/>
          <p:nvPr/>
        </p:nvSpPr>
        <p:spPr bwMode="ltGray">
          <a:xfrm>
            <a:off x="2"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4711620"/>
            <a:ext cx="7210397"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0242" y="5300154"/>
            <a:ext cx="7210397"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smtClean="0">
                <a:solidFill>
                  <a:prstClr val="white">
                    <a:tint val="75000"/>
                  </a:prstClr>
                </a:solidFill>
                <a:latin typeface="Franklin Gothic Book"/>
              </a:rPr>
              <a:pPr/>
              <a:t>5/7/2018</a:t>
            </a:fld>
            <a:endParaRPr lang="en-US" dirty="0">
              <a:solidFill>
                <a:prstClr val="white">
                  <a:tint val="75000"/>
                </a:prstClr>
              </a:solidFill>
              <a:latin typeface="Franklin Gothic Book"/>
            </a:endParaRPr>
          </a:p>
        </p:txBody>
      </p:sp>
      <p:sp>
        <p:nvSpPr>
          <p:cNvPr id="7" name="Slide Number Placeholder 6"/>
          <p:cNvSpPr>
            <a:spLocks noGrp="1"/>
          </p:cNvSpPr>
          <p:nvPr>
            <p:ph type="sldNum" sz="quarter" idx="12"/>
          </p:nvPr>
        </p:nvSpPr>
        <p:spPr>
          <a:xfrm>
            <a:off x="8047094" y="4709930"/>
            <a:ext cx="865613" cy="1090789"/>
          </a:xfrm>
        </p:spPr>
        <p:txBody>
          <a:bodyPr/>
          <a:lstStyle/>
          <a:p>
            <a:fld id="{6D22F896-40B5-4ADD-8801-0D06FADFA095}" type="slidenum">
              <a:rPr lang="en-US" smtClean="0">
                <a:solidFill>
                  <a:prstClr val="white">
                    <a:tint val="75000"/>
                  </a:prstClr>
                </a:solidFill>
                <a:latin typeface="Franklin Gothic Book"/>
              </a:rPr>
              <a:pPr/>
              <a:t>‹#›</a:t>
            </a:fld>
            <a:endParaRPr lang="en-US" dirty="0">
              <a:solidFill>
                <a:prstClr val="white">
                  <a:tint val="75000"/>
                </a:prstClr>
              </a:solidFill>
              <a:latin typeface="Franklin Gothic Book"/>
            </a:endParaRPr>
          </a:p>
        </p:txBody>
      </p:sp>
      <p:pic>
        <p:nvPicPr>
          <p:cNvPr id="14" name="Picture 13"/>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11139" y="735681"/>
            <a:ext cx="1915396" cy="803249"/>
          </a:xfrm>
          <a:prstGeom prst="rect">
            <a:avLst/>
          </a:prstGeom>
        </p:spPr>
      </p:pic>
    </p:spTree>
    <p:extLst>
      <p:ext uri="{BB962C8B-B14F-4D97-AF65-F5344CB8AC3E}">
        <p14:creationId xmlns:p14="http://schemas.microsoft.com/office/powerpoint/2010/main" val="1505145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1" y="1851214"/>
            <a:ext cx="5446714" cy="1730375"/>
          </a:xfrm>
        </p:spPr>
        <p:txBody>
          <a:bodyPr anchor="b" anchorCtr="0"/>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1"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40A78-2A4B-4566-8626-79DE0D4C1085}"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7"/>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14" name="Picture 13" descr="HD-ShadowShor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16" name="Rectangle 15"/>
          <p:cNvSpPr/>
          <p:nvPr/>
        </p:nvSpPr>
        <p:spPr bwMode="ltGray">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501917" y="753228"/>
            <a:ext cx="721872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495709" y="2336873"/>
            <a:ext cx="2302526"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Text Placeholder 3"/>
          <p:cNvSpPr>
            <a:spLocks noGrp="1"/>
          </p:cNvSpPr>
          <p:nvPr>
            <p:ph type="body" sz="half" idx="15"/>
          </p:nvPr>
        </p:nvSpPr>
        <p:spPr>
          <a:xfrm>
            <a:off x="510243" y="3022678"/>
            <a:ext cx="2287277"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2967019" y="2336873"/>
            <a:ext cx="229743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2959103" y="3022678"/>
            <a:ext cx="229743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418119" y="2336873"/>
            <a:ext cx="230251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418119" y="3022678"/>
            <a:ext cx="2302519"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1CF1133-3259-4C45-BABA-5B62D9C6F78D}" type="datetimeFigureOut">
              <a:rPr lang="en-US" smtClean="0">
                <a:solidFill>
                  <a:prstClr val="white">
                    <a:tint val="75000"/>
                  </a:prstClr>
                </a:solidFill>
                <a:latin typeface="Franklin Gothic Book"/>
              </a:rPr>
              <a:pPr/>
              <a:t>5/7/2018</a:t>
            </a:fld>
            <a:endParaRPr lang="en-US" dirty="0">
              <a:solidFill>
                <a:prstClr val="white">
                  <a:tint val="75000"/>
                </a:prstClr>
              </a:solidFill>
              <a:latin typeface="Franklin Gothic Book"/>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latin typeface="Franklin Gothic Book"/>
              </a:rPr>
              <a:pPr/>
              <a:t>‹#›</a:t>
            </a:fld>
            <a:endParaRPr lang="en-US" dirty="0">
              <a:solidFill>
                <a:prstClr val="white">
                  <a:tint val="75000"/>
                </a:prstClr>
              </a:solidFill>
              <a:latin typeface="Franklin Gothic Book"/>
            </a:endParaRPr>
          </a:p>
        </p:txBody>
      </p:sp>
    </p:spTree>
    <p:extLst>
      <p:ext uri="{BB962C8B-B14F-4D97-AF65-F5344CB8AC3E}">
        <p14:creationId xmlns:p14="http://schemas.microsoft.com/office/powerpoint/2010/main" val="3248260853"/>
      </p:ext>
    </p:extLst>
  </p:cSld>
  <p:clrMapOvr>
    <a:masterClrMapping/>
  </p:clrMapOvr>
  <p:timing>
    <p:tnLst>
      <p:par>
        <p:cTn id="1" dur="indefinite" restart="never" nodeType="tmRoot"/>
      </p:par>
    </p:tnLst>
  </p:timing>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17" name="Rectangle 16"/>
          <p:cNvSpPr/>
          <p:nvPr/>
        </p:nvSpPr>
        <p:spPr bwMode="ltGray">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510242" y="753228"/>
            <a:ext cx="7210395"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10241" y="4297503"/>
            <a:ext cx="228727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0241" y="2336873"/>
            <a:ext cx="228727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10241" y="4873765"/>
            <a:ext cx="228727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2959103" y="4297503"/>
            <a:ext cx="229743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2959103" y="2336873"/>
            <a:ext cx="229743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2958090" y="4873764"/>
            <a:ext cx="230047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423011" y="4297503"/>
            <a:ext cx="229762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423010" y="2336873"/>
            <a:ext cx="229762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422915" y="4873762"/>
            <a:ext cx="2300672"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1CF1133-3259-4C45-BABA-5B62D9C6F78D}" type="datetimeFigureOut">
              <a:rPr lang="en-US" smtClean="0">
                <a:solidFill>
                  <a:prstClr val="white">
                    <a:tint val="75000"/>
                  </a:prstClr>
                </a:solidFill>
                <a:latin typeface="Franklin Gothic Book"/>
              </a:rPr>
              <a:pPr/>
              <a:t>5/7/2018</a:t>
            </a:fld>
            <a:endParaRPr lang="en-US" dirty="0">
              <a:solidFill>
                <a:prstClr val="white">
                  <a:tint val="75000"/>
                </a:prstClr>
              </a:solidFill>
              <a:latin typeface="Franklin Gothic Book"/>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latin typeface="Franklin Gothic Book"/>
              </a:rPr>
              <a:pPr/>
              <a:t>‹#›</a:t>
            </a:fld>
            <a:endParaRPr lang="en-US" dirty="0">
              <a:solidFill>
                <a:prstClr val="white">
                  <a:tint val="75000"/>
                </a:prstClr>
              </a:solidFill>
              <a:latin typeface="Franklin Gothic Book"/>
            </a:endParaRPr>
          </a:p>
        </p:txBody>
      </p:sp>
    </p:spTree>
    <p:extLst>
      <p:ext uri="{BB962C8B-B14F-4D97-AF65-F5344CB8AC3E}">
        <p14:creationId xmlns:p14="http://schemas.microsoft.com/office/powerpoint/2010/main" val="2160255799"/>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1970240"/>
            <a:ext cx="7828359"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39371" y="1971234"/>
            <a:ext cx="1202248" cy="144270"/>
          </a:xfrm>
          <a:prstGeom prst="rect">
            <a:avLst/>
          </a:prstGeom>
        </p:spPr>
      </p:pic>
      <p:sp>
        <p:nvSpPr>
          <p:cNvPr id="9" name="Rectangle 8"/>
          <p:cNvSpPr/>
          <p:nvPr/>
        </p:nvSpPr>
        <p:spPr bwMode="ltGray">
          <a:xfrm>
            <a:off x="2"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solidFill>
                  <a:prstClr val="white">
                    <a:tint val="75000"/>
                  </a:prstClr>
                </a:solidFill>
                <a:latin typeface="Franklin Gothic Book"/>
              </a:rPr>
              <a:pPr/>
              <a:t>5/7/2018</a:t>
            </a:fld>
            <a:endParaRPr lang="en-US" dirty="0">
              <a:solidFill>
                <a:prstClr val="white">
                  <a:tint val="75000"/>
                </a:prstClr>
              </a:solidFill>
              <a:latin typeface="Franklin Gothic Book"/>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latin typeface="Franklin Gothic Book"/>
              </a:rPr>
              <a:pPr/>
              <a:t>‹#›</a:t>
            </a:fld>
            <a:endParaRPr lang="en-US" dirty="0">
              <a:solidFill>
                <a:prstClr val="white">
                  <a:tint val="75000"/>
                </a:prstClr>
              </a:solidFill>
              <a:latin typeface="Franklin Gothic Book"/>
            </a:endParaRPr>
          </a:p>
        </p:txBody>
      </p:sp>
    </p:spTree>
    <p:extLst>
      <p:ext uri="{BB962C8B-B14F-4D97-AF65-F5344CB8AC3E}">
        <p14:creationId xmlns:p14="http://schemas.microsoft.com/office/powerpoint/2010/main" val="42145105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5448782" y="2040424"/>
            <a:ext cx="5106988"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7200779" y="5543432"/>
            <a:ext cx="1602997"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596925" y="609597"/>
            <a:ext cx="80535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602"/>
            <a:ext cx="6652503"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105344" y="5936192"/>
            <a:ext cx="2057400" cy="365125"/>
          </a:xfrm>
        </p:spPr>
        <p:txBody>
          <a:bodyPr/>
          <a:lstStyle/>
          <a:p>
            <a:fld id="{CF0FD78B-DB02-4362-BCDC-98A55456977C}" type="datetimeFigureOut">
              <a:rPr lang="en-US" smtClean="0">
                <a:solidFill>
                  <a:prstClr val="white">
                    <a:tint val="75000"/>
                  </a:prstClr>
                </a:solidFill>
                <a:latin typeface="Franklin Gothic Book"/>
              </a:rPr>
              <a:pPr/>
              <a:t>5/7/2018</a:t>
            </a:fld>
            <a:endParaRPr lang="en-US" dirty="0">
              <a:solidFill>
                <a:prstClr val="white">
                  <a:tint val="75000"/>
                </a:prstClr>
              </a:solidFill>
              <a:latin typeface="Franklin Gothic Book"/>
            </a:endParaRPr>
          </a:p>
        </p:txBody>
      </p:sp>
      <p:sp>
        <p:nvSpPr>
          <p:cNvPr id="6" name="Slide Number Placeholder 5"/>
          <p:cNvSpPr>
            <a:spLocks noGrp="1"/>
          </p:cNvSpPr>
          <p:nvPr>
            <p:ph type="sldNum" sz="quarter" idx="12"/>
          </p:nvPr>
        </p:nvSpPr>
        <p:spPr>
          <a:xfrm>
            <a:off x="7573165" y="5398638"/>
            <a:ext cx="865613" cy="1090789"/>
          </a:xfrm>
        </p:spPr>
        <p:txBody>
          <a:bodyPr anchor="t"/>
          <a:lstStyle>
            <a:lvl1pPr algn="ctr">
              <a:defRPr/>
            </a:lvl1pPr>
          </a:lstStyle>
          <a:p>
            <a:fld id="{6D22F896-40B5-4ADD-8801-0D06FADFA095}" type="slidenum">
              <a:rPr lang="en-US" smtClean="0">
                <a:solidFill>
                  <a:prstClr val="white">
                    <a:tint val="75000"/>
                  </a:prstClr>
                </a:solidFill>
                <a:latin typeface="Franklin Gothic Book"/>
              </a:rPr>
              <a:pPr/>
              <a:t>‹#›</a:t>
            </a:fld>
            <a:endParaRPr lang="en-US" dirty="0">
              <a:solidFill>
                <a:prstClr val="white">
                  <a:tint val="75000"/>
                </a:prstClr>
              </a:solidFill>
              <a:latin typeface="Franklin Gothic Book"/>
            </a:endParaRPr>
          </a:p>
        </p:txBody>
      </p:sp>
    </p:spTree>
    <p:extLst>
      <p:ext uri="{BB962C8B-B14F-4D97-AF65-F5344CB8AC3E}">
        <p14:creationId xmlns:p14="http://schemas.microsoft.com/office/powerpoint/2010/main" val="20398513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7" name="Picture Placeholder 2"/>
          <p:cNvSpPr>
            <a:spLocks noGrp="1" noChangeAspect="1"/>
          </p:cNvSpPr>
          <p:nvPr>
            <p:ph type="pic" idx="13"/>
          </p:nvPr>
        </p:nvSpPr>
        <p:spPr>
          <a:xfrm>
            <a:off x="514352" y="429659"/>
            <a:ext cx="8114109" cy="3338110"/>
          </a:xfrm>
          <a:prstGeom prst="snip2DiagRect">
            <a:avLst>
              <a:gd name="adj1" fmla="val 10815"/>
              <a:gd name="adj2" fmla="val 0"/>
            </a:avLst>
          </a:prstGeom>
          <a:blipFill dpi="0" rotWithShape="1">
            <a:blip r:embed="rId2">
              <a:extLst>
                <a:ext uri="{28A0092B-C50C-407E-A947-70E740481C1C}">
                  <a14:useLocalDpi xmlns:a14="http://schemas.microsoft.com/office/drawing/2010/main" val="0"/>
                </a:ext>
              </a:extLst>
            </a:blip>
            <a:srcRect/>
            <a:stretch>
              <a:fillRect t="-715" b="-849"/>
            </a:stretch>
          </a:blipFill>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3" name="Date Placeholder 2"/>
          <p:cNvSpPr>
            <a:spLocks noGrp="1"/>
          </p:cNvSpPr>
          <p:nvPr>
            <p:ph type="dt" sz="half" idx="10"/>
          </p:nvPr>
        </p:nvSpPr>
        <p:spPr/>
        <p:txBody>
          <a:bodyPr/>
          <a:lstStyle/>
          <a:p>
            <a:fld id="{1B80C674-7DFC-42FE-B9CD-82963CDB1557}" type="datetimeFigureOut">
              <a:rPr lang="en-US" smtClean="0">
                <a:solidFill>
                  <a:prstClr val="white">
                    <a:tint val="75000"/>
                  </a:prstClr>
                </a:solidFill>
                <a:latin typeface="Franklin Gothic Book"/>
              </a:rPr>
              <a:pPr/>
              <a:t>5/7/2018</a:t>
            </a:fld>
            <a:endParaRPr lang="en-US" dirty="0">
              <a:solidFill>
                <a:prstClr val="white">
                  <a:tint val="75000"/>
                </a:prstClr>
              </a:solidFill>
              <a:latin typeface="Franklin Gothic Book"/>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latin typeface="Franklin Gothic Book"/>
              </a:rPr>
              <a:pPr/>
              <a:t>‹#›</a:t>
            </a:fld>
            <a:endParaRPr lang="en-US" dirty="0">
              <a:solidFill>
                <a:prstClr val="white">
                  <a:tint val="75000"/>
                </a:prstClr>
              </a:solidFill>
              <a:latin typeface="Franklin Gothic Book"/>
            </a:endParaRPr>
          </a:p>
        </p:txBody>
      </p:sp>
      <p:grpSp>
        <p:nvGrpSpPr>
          <p:cNvPr id="2" name="Group 1"/>
          <p:cNvGrpSpPr/>
          <p:nvPr userDrawn="1"/>
        </p:nvGrpSpPr>
        <p:grpSpPr>
          <a:xfrm>
            <a:off x="437762" y="4984956"/>
            <a:ext cx="2288715" cy="1433520"/>
            <a:chOff x="583681" y="5110188"/>
            <a:chExt cx="2785029" cy="1308287"/>
          </a:xfrm>
        </p:grpSpPr>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83681" y="6291048"/>
              <a:ext cx="2055053" cy="127427"/>
            </a:xfrm>
            <a:prstGeom prst="rect">
              <a:avLst/>
            </a:prstGeom>
          </p:spPr>
        </p:pic>
        <p:pic>
          <p:nvPicPr>
            <p:cNvPr id="8" name="Picture 7"/>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814849" y="5110188"/>
              <a:ext cx="2553861" cy="803249"/>
            </a:xfrm>
            <a:prstGeom prst="rect">
              <a:avLst/>
            </a:prstGeom>
          </p:spPr>
        </p:pic>
      </p:grpSp>
    </p:spTree>
    <p:extLst>
      <p:ext uri="{BB962C8B-B14F-4D97-AF65-F5344CB8AC3E}">
        <p14:creationId xmlns:p14="http://schemas.microsoft.com/office/powerpoint/2010/main" val="114604193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CBB3A1-FF64-4518-BD40-9B413D9C3EE7}" type="datetimeFigureOut">
              <a:rPr lang="en-US" smtClean="0">
                <a:solidFill>
                  <a:prstClr val="black">
                    <a:tint val="75000"/>
                  </a:prstClr>
                </a:solidFill>
                <a:latin typeface="Calibri"/>
              </a:rPr>
              <a:pPr/>
              <a:t>5/7/2018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EE6FD40-1D75-4D2A-85A9-010566529C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005615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CBB3A1-FF64-4518-BD40-9B413D9C3EE7}" type="datetimeFigureOut">
              <a:rPr lang="en-US" smtClean="0">
                <a:solidFill>
                  <a:prstClr val="black">
                    <a:tint val="75000"/>
                  </a:prstClr>
                </a:solidFill>
                <a:latin typeface="Calibri"/>
              </a:rPr>
              <a:pPr/>
              <a:t>5/7/2018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EE6FD40-1D75-4D2A-85A9-010566529C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512877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CBB3A1-FF64-4518-BD40-9B413D9C3EE7}" type="datetimeFigureOut">
              <a:rPr lang="en-US" smtClean="0">
                <a:solidFill>
                  <a:prstClr val="black">
                    <a:tint val="75000"/>
                  </a:prstClr>
                </a:solidFill>
                <a:latin typeface="Calibri"/>
              </a:rPr>
              <a:pPr/>
              <a:t>5/7/2018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EE6FD40-1D75-4D2A-85A9-010566529C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236010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CBB3A1-FF64-4518-BD40-9B413D9C3EE7}" type="datetimeFigureOut">
              <a:rPr lang="en-US" smtClean="0">
                <a:solidFill>
                  <a:prstClr val="black">
                    <a:tint val="75000"/>
                  </a:prstClr>
                </a:solidFill>
                <a:latin typeface="Calibri"/>
              </a:rPr>
              <a:pPr/>
              <a:t>5/7/2018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EE6FD40-1D75-4D2A-85A9-010566529C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576046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CBB3A1-FF64-4518-BD40-9B413D9C3EE7}" type="datetimeFigureOut">
              <a:rPr lang="en-US" smtClean="0">
                <a:solidFill>
                  <a:prstClr val="black">
                    <a:tint val="75000"/>
                  </a:prstClr>
                </a:solidFill>
                <a:latin typeface="Calibri"/>
              </a:rPr>
              <a:pPr/>
              <a:t>5/7/2018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AEE6FD40-1D75-4D2A-85A9-010566529C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85582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6040A78-2A4B-4566-8626-79DE0D4C1085}"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CBB3A1-FF64-4518-BD40-9B413D9C3EE7}" type="datetimeFigureOut">
              <a:rPr lang="en-US" smtClean="0">
                <a:solidFill>
                  <a:prstClr val="black">
                    <a:tint val="75000"/>
                  </a:prstClr>
                </a:solidFill>
                <a:latin typeface="Calibri"/>
              </a:rPr>
              <a:pPr/>
              <a:t>5/7/2018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AEE6FD40-1D75-4D2A-85A9-010566529C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449458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BB3A1-FF64-4518-BD40-9B413D9C3EE7}" type="datetimeFigureOut">
              <a:rPr lang="en-US" smtClean="0">
                <a:solidFill>
                  <a:prstClr val="black">
                    <a:tint val="75000"/>
                  </a:prstClr>
                </a:solidFill>
                <a:latin typeface="Calibri"/>
              </a:rPr>
              <a:pPr/>
              <a:t>5/7/2018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AEE6FD40-1D75-4D2A-85A9-010566529C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321538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BB3A1-FF64-4518-BD40-9B413D9C3EE7}" type="datetimeFigureOut">
              <a:rPr lang="en-US" smtClean="0">
                <a:solidFill>
                  <a:prstClr val="black">
                    <a:tint val="75000"/>
                  </a:prstClr>
                </a:solidFill>
                <a:latin typeface="Calibri"/>
              </a:rPr>
              <a:pPr/>
              <a:t>5/7/2018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EE6FD40-1D75-4D2A-85A9-010566529C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346976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BB3A1-FF64-4518-BD40-9B413D9C3EE7}" type="datetimeFigureOut">
              <a:rPr lang="en-US" smtClean="0">
                <a:solidFill>
                  <a:prstClr val="black">
                    <a:tint val="75000"/>
                  </a:prstClr>
                </a:solidFill>
                <a:latin typeface="Calibri"/>
              </a:rPr>
              <a:pPr/>
              <a:t>5/7/2018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EE6FD40-1D75-4D2A-85A9-010566529C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227342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CBB3A1-FF64-4518-BD40-9B413D9C3EE7}" type="datetimeFigureOut">
              <a:rPr lang="en-US" smtClean="0">
                <a:solidFill>
                  <a:prstClr val="black">
                    <a:tint val="75000"/>
                  </a:prstClr>
                </a:solidFill>
                <a:latin typeface="Calibri"/>
              </a:rPr>
              <a:pPr/>
              <a:t>5/7/2018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EE6FD40-1D75-4D2A-85A9-010566529C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499860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CBB3A1-FF64-4518-BD40-9B413D9C3EE7}" type="datetimeFigureOut">
              <a:rPr lang="en-US" smtClean="0">
                <a:solidFill>
                  <a:prstClr val="black">
                    <a:tint val="75000"/>
                  </a:prstClr>
                </a:solidFill>
                <a:latin typeface="Calibri"/>
              </a:rPr>
              <a:pPr/>
              <a:t>5/7/2018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EE6FD40-1D75-4D2A-85A9-010566529C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22267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801"/>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801"/>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6040A78-2A4B-4566-8626-79DE0D4C1085}" type="datetimeFigureOut">
              <a:rPr lang="en-US" smtClean="0"/>
              <a:t>5/7/2018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C526B6-F861-4D54-BBE9-4BB519D3F342}" type="slidenum">
              <a:rPr lang="en-US" smtClean="0"/>
              <a:t>‹#›</a:t>
            </a:fld>
            <a:endParaRPr lang="en-US"/>
          </a:p>
        </p:txBody>
      </p:sp>
      <p:pic>
        <p:nvPicPr>
          <p:cNvPr id="14" name="Picture 13" descr="Overlay-HorizontalBridge.jpg"/>
          <p:cNvPicPr>
            <a:picLocks noChangeAspect="1"/>
          </p:cNvPicPr>
          <p:nvPr/>
        </p:nvPicPr>
        <p:blipFill>
          <a:blip r:embed="rId3"/>
          <a:srcRect t="23425" r="61031" b="39764"/>
          <a:stretch>
            <a:fillRect/>
          </a:stretch>
        </p:blipFill>
        <p:spPr>
          <a:xfrm>
            <a:off x="4766049" y="2460814"/>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4"/>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6040A78-2A4B-4566-8626-79DE0D4C1085}" type="datetimeFigureOut">
              <a:rPr lang="en-US" smtClean="0"/>
              <a:t>5/7/2018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06040A78-2A4B-4566-8626-79DE0D4C1085}" type="datetimeFigureOut">
              <a:rPr lang="en-US" smtClean="0"/>
              <a:t>5/7/2018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1" y="609602"/>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3"/>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01" y="2209801"/>
            <a:ext cx="3612776" cy="3200400"/>
          </a:xfrm>
        </p:spPr>
        <p:txBody>
          <a:bodyPr>
            <a:normAutofit/>
          </a:bodyPr>
          <a:lstStyle>
            <a:lvl1pPr marL="0" indent="0" algn="ctr">
              <a:spcBef>
                <a:spcPts val="6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40A78-2A4B-4566-8626-79DE0D4C1085}" type="datetimeFigureOut">
              <a:rPr lang="en-US" smtClean="0"/>
              <a:t>5/7/2018</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4267200" y="6356352"/>
            <a:ext cx="609600" cy="365125"/>
          </a:xfrm>
        </p:spPr>
        <p:txBody>
          <a:bodyPr/>
          <a:lstStyle>
            <a:lvl1pPr algn="ctr">
              <a:defRPr>
                <a:solidFill>
                  <a:schemeClr val="tx2">
                    <a:lumMod val="40000"/>
                    <a:lumOff val="60000"/>
                  </a:schemeClr>
                </a:solidFill>
              </a:defRPr>
            </a:lvl1pPr>
          </a:lstStyle>
          <a:p>
            <a:fld id="{3EC526B6-F861-4D54-BBE9-4BB519D3F34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image" Target="../media/image12.jpeg"/><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image" Target="../media/image11.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theme" Target="../theme/theme3.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3" y="40343"/>
            <a:ext cx="7570787" cy="1411941"/>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92163" y="1761567"/>
            <a:ext cx="7570787" cy="42896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2"/>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fld id="{06040A78-2A4B-4566-8626-79DE0D4C1085}" type="datetimeFigureOut">
              <a:rPr lang="en-US" smtClean="0"/>
              <a:t>5/7/2018</a:t>
            </a:fld>
            <a:endParaRPr lang="en-US"/>
          </a:p>
        </p:txBody>
      </p:sp>
      <p:sp>
        <p:nvSpPr>
          <p:cNvPr id="6" name="Slide Number Placeholder 5"/>
          <p:cNvSpPr>
            <a:spLocks noGrp="1"/>
          </p:cNvSpPr>
          <p:nvPr>
            <p:ph type="sldNum" sz="quarter" idx="4"/>
          </p:nvPr>
        </p:nvSpPr>
        <p:spPr>
          <a:xfrm>
            <a:off x="4267200" y="6356352"/>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fld id="{3EC526B6-F861-4D54-BBE9-4BB519D3F342}" type="slidenum">
              <a:rPr lang="en-US" smtClean="0"/>
              <a:t>‹#›</a:t>
            </a:fld>
            <a:endParaRPr lang="en-US"/>
          </a:p>
        </p:txBody>
      </p:sp>
      <p:sp>
        <p:nvSpPr>
          <p:cNvPr id="5" name="Footer Placeholder 4"/>
          <p:cNvSpPr>
            <a:spLocks noGrp="1"/>
          </p:cNvSpPr>
          <p:nvPr>
            <p:ph type="ftr" sz="quarter" idx="3"/>
          </p:nvPr>
        </p:nvSpPr>
        <p:spPr>
          <a:xfrm>
            <a:off x="372035" y="6356352"/>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AE221-5B27-408A-85D7-A4A1A2026D95}" type="datetimeFigureOut">
              <a:rPr lang="en-US" smtClean="0">
                <a:solidFill>
                  <a:prstClr val="black">
                    <a:tint val="75000"/>
                  </a:prstClr>
                </a:solidFill>
                <a:latin typeface="Calibri"/>
              </a:rPr>
              <a:pPr/>
              <a:t>5/7/2018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12CB5-7896-47F6-BDFE-236D3B0103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5896019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cstate="email">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10243" y="753228"/>
            <a:ext cx="7210396"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0243" y="2336873"/>
            <a:ext cx="7210396" cy="359931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663236" y="5936192"/>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51CF1133-3259-4C45-BABA-5B62D9C6F78D}" type="datetimeFigureOut">
              <a:rPr lang="en-US" smtClean="0">
                <a:solidFill>
                  <a:prstClr val="white">
                    <a:tint val="75000"/>
                  </a:prstClr>
                </a:solidFill>
                <a:latin typeface="Franklin Gothic Book"/>
              </a:rPr>
              <a:pPr defTabSz="457200"/>
              <a:t>5/7/2018</a:t>
            </a:fld>
            <a:endParaRPr lang="en-US" dirty="0">
              <a:solidFill>
                <a:prstClr val="white">
                  <a:tint val="75000"/>
                </a:prstClr>
              </a:solidFill>
              <a:latin typeface="Franklin Gothic Book"/>
            </a:endParaRPr>
          </a:p>
        </p:txBody>
      </p:sp>
      <p:sp>
        <p:nvSpPr>
          <p:cNvPr id="6" name="Slide Number Placeholder 5"/>
          <p:cNvSpPr>
            <a:spLocks noGrp="1"/>
          </p:cNvSpPr>
          <p:nvPr>
            <p:ph type="sldNum" sz="quarter" idx="4"/>
          </p:nvPr>
        </p:nvSpPr>
        <p:spPr>
          <a:xfrm>
            <a:off x="8047094" y="753232"/>
            <a:ext cx="865613"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defTabSz="457200"/>
            <a:fld id="{6D22F896-40B5-4ADD-8801-0D06FADFA095}" type="slidenum">
              <a:rPr lang="en-US" smtClean="0">
                <a:solidFill>
                  <a:prstClr val="white">
                    <a:tint val="75000"/>
                  </a:prstClr>
                </a:solidFill>
                <a:latin typeface="Franklin Gothic Book"/>
              </a:rPr>
              <a:pPr defTabSz="457200"/>
              <a:t>‹#›</a:t>
            </a:fld>
            <a:endParaRPr lang="en-US" dirty="0">
              <a:solidFill>
                <a:prstClr val="white">
                  <a:tint val="75000"/>
                </a:prstClr>
              </a:solidFill>
              <a:latin typeface="Franklin Gothic Book"/>
            </a:endParaRPr>
          </a:p>
        </p:txBody>
      </p:sp>
      <p:pic>
        <p:nvPicPr>
          <p:cNvPr id="8" name="Picture 7"/>
          <p:cNvPicPr>
            <a:picLocks noChangeAspect="1"/>
          </p:cNvPicPr>
          <p:nvPr userDrawn="1"/>
        </p:nvPicPr>
        <p:blipFill>
          <a:blip r:embed="rId21" cstate="email">
            <a:extLst>
              <a:ext uri="{28A0092B-C50C-407E-A947-70E740481C1C}">
                <a14:useLocalDpi xmlns:a14="http://schemas.microsoft.com/office/drawing/2010/main" val="0"/>
              </a:ext>
            </a:extLst>
          </a:blip>
          <a:stretch>
            <a:fillRect/>
          </a:stretch>
        </p:blipFill>
        <p:spPr>
          <a:xfrm>
            <a:off x="3" y="6767220"/>
            <a:ext cx="9141617" cy="94177"/>
          </a:xfrm>
          <a:prstGeom prst="rect">
            <a:avLst/>
          </a:prstGeom>
        </p:spPr>
      </p:pic>
    </p:spTree>
    <p:extLst>
      <p:ext uri="{BB962C8B-B14F-4D97-AF65-F5344CB8AC3E}">
        <p14:creationId xmlns:p14="http://schemas.microsoft.com/office/powerpoint/2010/main" val="1209227927"/>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BB3A1-FF64-4518-BD40-9B413D9C3EE7}" type="datetimeFigureOut">
              <a:rPr lang="en-US" smtClean="0">
                <a:solidFill>
                  <a:prstClr val="black">
                    <a:tint val="75000"/>
                  </a:prstClr>
                </a:solidFill>
                <a:latin typeface="Calibri"/>
              </a:rPr>
              <a:pPr/>
              <a:t>5/7/2018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E6FD40-1D75-4D2A-85A9-010566529C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8279752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hyperlink" Target="http://www.proqol.org/" TargetMode="Externa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EYQsRBNYdPk" TargetMode="External"/><Relationship Id="rId2" Type="http://schemas.openxmlformats.org/officeDocument/2006/relationships/hyperlink" Target="https://www.youtube.com/watch?v=dMS0YL-zaeo" TargetMode="Externa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6954" y="3693647"/>
            <a:ext cx="5970918" cy="1470025"/>
          </a:xfrm>
        </p:spPr>
        <p:txBody>
          <a:bodyPr/>
          <a:lstStyle/>
          <a:p>
            <a:r>
              <a:rPr lang="en-US" dirty="0" smtClean="0"/>
              <a:t>With a little help from my friends</a:t>
            </a:r>
            <a:endParaRPr lang="en-US" dirty="0"/>
          </a:p>
        </p:txBody>
      </p:sp>
      <p:sp>
        <p:nvSpPr>
          <p:cNvPr id="3" name="Subtitle 2"/>
          <p:cNvSpPr>
            <a:spLocks noGrp="1"/>
          </p:cNvSpPr>
          <p:nvPr>
            <p:ph type="subTitle" idx="1"/>
          </p:nvPr>
        </p:nvSpPr>
        <p:spPr>
          <a:xfrm>
            <a:off x="1566954" y="5204013"/>
            <a:ext cx="5970918" cy="851647"/>
          </a:xfrm>
        </p:spPr>
        <p:txBody>
          <a:bodyPr>
            <a:noAutofit/>
          </a:bodyPr>
          <a:lstStyle/>
          <a:p>
            <a:r>
              <a:rPr lang="en-US" sz="2800" dirty="0" smtClean="0"/>
              <a:t>Managing Stress in a </a:t>
            </a:r>
          </a:p>
          <a:p>
            <a:r>
              <a:rPr lang="en-US" sz="2800" dirty="0" smtClean="0"/>
              <a:t>Hostile Political Environment </a:t>
            </a:r>
          </a:p>
          <a:p>
            <a:r>
              <a:rPr lang="en-US" sz="2800" dirty="0" smtClean="0"/>
              <a:t>with Assistance from Non-Lawyers</a:t>
            </a:r>
            <a:endParaRPr lang="en-US" sz="2800" dirty="0"/>
          </a:p>
        </p:txBody>
      </p:sp>
    </p:spTree>
    <p:extLst>
      <p:ext uri="{BB962C8B-B14F-4D97-AF65-F5344CB8AC3E}">
        <p14:creationId xmlns:p14="http://schemas.microsoft.com/office/powerpoint/2010/main" val="1292606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Students</a:t>
            </a:r>
            <a:endParaRPr lang="en-US" dirty="0"/>
          </a:p>
        </p:txBody>
      </p:sp>
      <p:sp>
        <p:nvSpPr>
          <p:cNvPr id="6" name="Text Placeholder 5"/>
          <p:cNvSpPr>
            <a:spLocks noGrp="1"/>
          </p:cNvSpPr>
          <p:nvPr>
            <p:ph type="body" idx="1"/>
          </p:nvPr>
        </p:nvSpPr>
        <p:spPr>
          <a:xfrm>
            <a:off x="777240" y="1648390"/>
            <a:ext cx="3566160" cy="639762"/>
          </a:xfrm>
        </p:spPr>
        <p:txBody>
          <a:bodyPr/>
          <a:lstStyle/>
          <a:p>
            <a:r>
              <a:rPr lang="en-US" dirty="0" smtClean="0"/>
              <a:t>Psychological Distress</a:t>
            </a:r>
            <a:endParaRPr lang="en-US" dirty="0"/>
          </a:p>
        </p:txBody>
      </p:sp>
      <p:pic>
        <p:nvPicPr>
          <p:cNvPr id="5" name="Content Placeholder 4"/>
          <p:cNvPicPr>
            <a:picLocks noGrp="1" noChangeAspect="1"/>
          </p:cNvPicPr>
          <p:nvPr>
            <p:ph sz="half" idx="2"/>
          </p:nvPr>
        </p:nvPicPr>
        <p:blipFill>
          <a:blip r:embed="rId3"/>
          <a:srcRect t="-44039" b="-44039"/>
          <a:stretch>
            <a:fillRect/>
          </a:stretch>
        </p:blipFill>
        <p:spPr>
          <a:xfrm>
            <a:off x="792163" y="1648390"/>
            <a:ext cx="3566160" cy="3487739"/>
          </a:xfrm>
        </p:spPr>
      </p:pic>
      <p:sp>
        <p:nvSpPr>
          <p:cNvPr id="7" name="Text Placeholder 6"/>
          <p:cNvSpPr>
            <a:spLocks noGrp="1"/>
          </p:cNvSpPr>
          <p:nvPr>
            <p:ph type="body" sz="quarter" idx="3"/>
          </p:nvPr>
        </p:nvSpPr>
        <p:spPr>
          <a:xfrm>
            <a:off x="4766048" y="1648390"/>
            <a:ext cx="3566160" cy="639762"/>
          </a:xfrm>
        </p:spPr>
        <p:txBody>
          <a:bodyPr/>
          <a:lstStyle/>
          <a:p>
            <a:r>
              <a:rPr lang="en-US" dirty="0" smtClean="0"/>
              <a:t>Potential Causes</a:t>
            </a:r>
            <a:endParaRPr lang="en-US" dirty="0"/>
          </a:p>
        </p:txBody>
      </p:sp>
      <p:sp>
        <p:nvSpPr>
          <p:cNvPr id="4" name="Content Placeholder 3"/>
          <p:cNvSpPr>
            <a:spLocks noGrp="1"/>
          </p:cNvSpPr>
          <p:nvPr>
            <p:ph sz="quarter" idx="4"/>
          </p:nvPr>
        </p:nvSpPr>
        <p:spPr>
          <a:xfrm>
            <a:off x="4766048" y="2359871"/>
            <a:ext cx="3566160" cy="4139359"/>
          </a:xfrm>
        </p:spPr>
        <p:txBody>
          <a:bodyPr>
            <a:noAutofit/>
          </a:bodyPr>
          <a:lstStyle/>
          <a:p>
            <a:r>
              <a:rPr lang="en-US" sz="1800" dirty="0" smtClean="0"/>
              <a:t>Fierce competition</a:t>
            </a:r>
          </a:p>
          <a:p>
            <a:r>
              <a:rPr lang="en-US" sz="1800" dirty="0" smtClean="0"/>
              <a:t>Singular emphasis on achievement</a:t>
            </a:r>
          </a:p>
          <a:p>
            <a:r>
              <a:rPr lang="en-US" sz="1800" dirty="0" smtClean="0"/>
              <a:t>Socratic method</a:t>
            </a:r>
          </a:p>
          <a:p>
            <a:r>
              <a:rPr lang="en-US" sz="1800" dirty="0" smtClean="0"/>
              <a:t>Linear thinking at the expense of student creativity &amp; personal values</a:t>
            </a:r>
          </a:p>
          <a:p>
            <a:r>
              <a:rPr lang="en-US" sz="1800" dirty="0" smtClean="0"/>
              <a:t>Decreased intrinsic motivation</a:t>
            </a:r>
          </a:p>
          <a:p>
            <a:r>
              <a:rPr lang="en-US" sz="1800" dirty="0" smtClean="0"/>
              <a:t>Decreased contact with social support networks</a:t>
            </a:r>
            <a:endParaRPr lang="en-US" sz="1800" dirty="0"/>
          </a:p>
        </p:txBody>
      </p:sp>
      <p:sp>
        <p:nvSpPr>
          <p:cNvPr id="8" name="Rectangle 7"/>
          <p:cNvSpPr/>
          <p:nvPr/>
        </p:nvSpPr>
        <p:spPr>
          <a:xfrm>
            <a:off x="777240" y="4662932"/>
            <a:ext cx="3566160" cy="1477328"/>
          </a:xfrm>
          <a:prstGeom prst="rect">
            <a:avLst/>
          </a:prstGeom>
        </p:spPr>
        <p:txBody>
          <a:bodyPr wrap="square">
            <a:spAutoFit/>
          </a:bodyPr>
          <a:lstStyle/>
          <a:p>
            <a:pPr algn="r"/>
            <a:r>
              <a:rPr lang="en-US" dirty="0"/>
              <a:t>A 2002 study found that 44% of law students met the criteria for clinically significant levels of psychological </a:t>
            </a:r>
            <a:r>
              <a:rPr lang="en-US" dirty="0" smtClean="0"/>
              <a:t>distress </a:t>
            </a:r>
          </a:p>
          <a:p>
            <a:pPr algn="r"/>
            <a:r>
              <a:rPr lang="en-US" dirty="0" smtClean="0"/>
              <a:t>(depression, stress &amp; anxiety)</a:t>
            </a:r>
            <a:endParaRPr lang="en-US" dirty="0"/>
          </a:p>
        </p:txBody>
      </p:sp>
    </p:spTree>
    <p:extLst>
      <p:ext uri="{BB962C8B-B14F-4D97-AF65-F5344CB8AC3E}">
        <p14:creationId xmlns:p14="http://schemas.microsoft.com/office/powerpoint/2010/main" val="2776550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Study of Law Student Well-being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48285931"/>
              </p:ext>
            </p:extLst>
          </p:nvPr>
        </p:nvGraphicFramePr>
        <p:xfrm>
          <a:off x="4641580" y="2"/>
          <a:ext cx="4674057"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half" idx="2"/>
          </p:nvPr>
        </p:nvSpPr>
        <p:spPr>
          <a:xfrm>
            <a:off x="381001" y="2622783"/>
            <a:ext cx="3612776" cy="2787418"/>
          </a:xfrm>
        </p:spPr>
        <p:txBody>
          <a:bodyPr>
            <a:normAutofit/>
          </a:bodyPr>
          <a:lstStyle/>
          <a:p>
            <a:r>
              <a:rPr lang="en-US" sz="2400" dirty="0" smtClean="0"/>
              <a:t>Roughly 1/6 of those with a depression diagnosis had received the diagnosis since entering law school.</a:t>
            </a:r>
            <a:endParaRPr lang="en-US" sz="2400" dirty="0"/>
          </a:p>
        </p:txBody>
      </p:sp>
    </p:spTree>
    <p:extLst>
      <p:ext uri="{BB962C8B-B14F-4D97-AF65-F5344CB8AC3E}">
        <p14:creationId xmlns:p14="http://schemas.microsoft.com/office/powerpoint/2010/main" val="2712747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Non-Lawyer Professionals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80191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Working with Mental Health Professionals</a:t>
            </a:r>
            <a:endParaRPr lang="en-US" dirty="0"/>
          </a:p>
        </p:txBody>
      </p:sp>
      <p:sp>
        <p:nvSpPr>
          <p:cNvPr id="6" name="Subtitle 5"/>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18850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 Are</a:t>
            </a:r>
            <a:endParaRPr lang="en-US" dirty="0"/>
          </a:p>
        </p:txBody>
      </p:sp>
      <p:sp>
        <p:nvSpPr>
          <p:cNvPr id="3" name="Content Placeholder 2"/>
          <p:cNvSpPr>
            <a:spLocks noGrp="1"/>
          </p:cNvSpPr>
          <p:nvPr>
            <p:ph idx="1"/>
          </p:nvPr>
        </p:nvSpPr>
        <p:spPr>
          <a:xfrm>
            <a:off x="4815192" y="1825625"/>
            <a:ext cx="3700159" cy="4351338"/>
          </a:xfrm>
        </p:spPr>
        <p:txBody>
          <a:bodyPr>
            <a:normAutofit lnSpcReduction="10000"/>
          </a:bodyPr>
          <a:lstStyle/>
          <a:p>
            <a:r>
              <a:rPr lang="en-US" dirty="0" smtClean="0"/>
              <a:t>Psychiatrists</a:t>
            </a:r>
          </a:p>
          <a:p>
            <a:r>
              <a:rPr lang="en-US" dirty="0" smtClean="0"/>
              <a:t>Psychologists</a:t>
            </a:r>
          </a:p>
          <a:p>
            <a:r>
              <a:rPr lang="en-US" dirty="0" smtClean="0"/>
              <a:t>Social Workers</a:t>
            </a:r>
          </a:p>
          <a:p>
            <a:r>
              <a:rPr lang="en-US" dirty="0" smtClean="0"/>
              <a:t>Counselors</a:t>
            </a:r>
          </a:p>
          <a:p>
            <a:pPr lvl="1"/>
            <a:r>
              <a:rPr lang="en-US" dirty="0" smtClean="0"/>
              <a:t>Mental health counselors</a:t>
            </a:r>
          </a:p>
          <a:p>
            <a:pPr lvl="1"/>
            <a:r>
              <a:rPr lang="en-US" dirty="0" smtClean="0"/>
              <a:t>Marriage and family therapists</a:t>
            </a:r>
          </a:p>
          <a:p>
            <a:pPr lvl="1"/>
            <a:r>
              <a:rPr lang="en-US" dirty="0" smtClean="0"/>
              <a:t>Addictions Counselors</a:t>
            </a:r>
          </a:p>
          <a:p>
            <a:r>
              <a:rPr lang="en-US" dirty="0" smtClean="0"/>
              <a:t>Victim Advocates</a:t>
            </a:r>
          </a:p>
          <a:p>
            <a:endParaRPr lang="en-US" dirty="0"/>
          </a:p>
        </p:txBody>
      </p:sp>
      <p:pic>
        <p:nvPicPr>
          <p:cNvPr id="4" name="Picture 3"/>
          <p:cNvPicPr>
            <a:picLocks noChangeAspect="1"/>
          </p:cNvPicPr>
          <p:nvPr/>
        </p:nvPicPr>
        <p:blipFill>
          <a:blip r:embed="rId2"/>
          <a:stretch>
            <a:fillRect/>
          </a:stretch>
        </p:blipFill>
        <p:spPr>
          <a:xfrm>
            <a:off x="773349" y="2482428"/>
            <a:ext cx="3417448" cy="3037732"/>
          </a:xfrm>
          <a:prstGeom prst="rect">
            <a:avLst/>
          </a:prstGeom>
        </p:spPr>
      </p:pic>
    </p:spTree>
    <p:extLst>
      <p:ext uri="{BB962C8B-B14F-4D97-AF65-F5344CB8AC3E}">
        <p14:creationId xmlns:p14="http://schemas.microsoft.com/office/powerpoint/2010/main" val="3397176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Can Help</a:t>
            </a:r>
            <a:endParaRPr lang="en-US" dirty="0"/>
          </a:p>
        </p:txBody>
      </p:sp>
      <p:sp>
        <p:nvSpPr>
          <p:cNvPr id="3" name="Content Placeholder 2"/>
          <p:cNvSpPr>
            <a:spLocks noGrp="1"/>
          </p:cNvSpPr>
          <p:nvPr>
            <p:ph idx="1"/>
          </p:nvPr>
        </p:nvSpPr>
        <p:spPr/>
        <p:txBody>
          <a:bodyPr/>
          <a:lstStyle/>
          <a:p>
            <a:r>
              <a:rPr lang="en-US" dirty="0" smtClean="0"/>
              <a:t>Teaching and Training</a:t>
            </a:r>
          </a:p>
          <a:p>
            <a:r>
              <a:rPr lang="en-US" dirty="0" smtClean="0"/>
              <a:t>Case Consultation </a:t>
            </a:r>
          </a:p>
          <a:p>
            <a:r>
              <a:rPr lang="en-US" dirty="0" smtClean="0"/>
              <a:t>Client Interviewing</a:t>
            </a:r>
          </a:p>
          <a:p>
            <a:r>
              <a:rPr lang="en-US" dirty="0" smtClean="0"/>
              <a:t>Mental Health Evaluations</a:t>
            </a:r>
          </a:p>
          <a:p>
            <a:r>
              <a:rPr lang="en-US" dirty="0" smtClean="0"/>
              <a:t>Clinic Integration </a:t>
            </a:r>
          </a:p>
          <a:p>
            <a:r>
              <a:rPr lang="en-US" dirty="0" smtClean="0"/>
              <a:t>Support and Advocacy</a:t>
            </a:r>
            <a:endParaRPr lang="en-US" dirty="0"/>
          </a:p>
        </p:txBody>
      </p:sp>
      <p:pic>
        <p:nvPicPr>
          <p:cNvPr id="4" name="Picture 3"/>
          <p:cNvPicPr>
            <a:picLocks noChangeAspect="1"/>
          </p:cNvPicPr>
          <p:nvPr/>
        </p:nvPicPr>
        <p:blipFill>
          <a:blip r:embed="rId2"/>
          <a:stretch>
            <a:fillRect/>
          </a:stretch>
        </p:blipFill>
        <p:spPr>
          <a:xfrm>
            <a:off x="5244425" y="1348092"/>
            <a:ext cx="2857500" cy="3733800"/>
          </a:xfrm>
          <a:prstGeom prst="rect">
            <a:avLst/>
          </a:prstGeom>
        </p:spPr>
      </p:pic>
    </p:spTree>
    <p:extLst>
      <p:ext uri="{BB962C8B-B14F-4D97-AF65-F5344CB8AC3E}">
        <p14:creationId xmlns:p14="http://schemas.microsoft.com/office/powerpoint/2010/main" val="723265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p:cNvSpPr>
          <p:nvPr>
            <p:ph type="title" idx="4294967295"/>
          </p:nvPr>
        </p:nvSpPr>
        <p:spPr>
          <a:xfrm>
            <a:off x="3793787" y="1212241"/>
            <a:ext cx="4507953" cy="4929983"/>
          </a:xfrm>
        </p:spPr>
        <p:txBody>
          <a:bodyPr rtlCol="0" anchor="t">
            <a:normAutofit fontScale="90000"/>
          </a:bodyPr>
          <a:lstStyle/>
          <a:p>
            <a:pPr algn="ctr">
              <a:defRPr/>
            </a:pPr>
            <a:r>
              <a:rPr lang="en-US" sz="4000" dirty="0"/>
              <a:t>Like everyone else, you may have to contend with trauma or crises in your personal life. </a:t>
            </a:r>
            <a:r>
              <a:rPr lang="en-US" sz="4000" smtClean="0"/>
              <a:t/>
            </a:r>
            <a:br>
              <a:rPr lang="en-US" sz="4000" smtClean="0"/>
            </a:br>
            <a:r>
              <a:rPr lang="en-US" sz="4000" smtClean="0"/>
              <a:t/>
            </a:r>
            <a:br>
              <a:rPr lang="en-US" sz="4000" smtClean="0"/>
            </a:br>
            <a:r>
              <a:rPr lang="en-US" sz="4000" dirty="0"/>
              <a:t/>
            </a:r>
            <a:br>
              <a:rPr lang="en-US" sz="4000" dirty="0"/>
            </a:br>
            <a:r>
              <a:rPr lang="en-US" sz="4000" dirty="0" smtClean="0"/>
              <a:t>But, your job </a:t>
            </a:r>
            <a:r>
              <a:rPr lang="en-US" sz="4000" b="1" i="1" dirty="0" smtClean="0"/>
              <a:t>guarantees</a:t>
            </a:r>
            <a:r>
              <a:rPr lang="en-US" sz="4000" dirty="0" smtClean="0"/>
              <a:t> that you will have to deal with trauma in other people’s lives. </a:t>
            </a:r>
            <a:endParaRPr lang="en-US" sz="4000" dirty="0"/>
          </a:p>
        </p:txBody>
      </p:sp>
      <p:sp>
        <p:nvSpPr>
          <p:cNvPr id="110596" name="TextBox 3"/>
          <p:cNvSpPr txBox="1">
            <a:spLocks noChangeArrowheads="1"/>
          </p:cNvSpPr>
          <p:nvPr/>
        </p:nvSpPr>
        <p:spPr bwMode="auto">
          <a:xfrm>
            <a:off x="5715001" y="6478589"/>
            <a:ext cx="229076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defRPr>
            </a:lvl9pPr>
          </a:lstStyle>
          <a:p>
            <a:pPr algn="r">
              <a:spcBef>
                <a:spcPct val="0"/>
              </a:spcBef>
              <a:buFontTx/>
              <a:buNone/>
            </a:pPr>
            <a:r>
              <a:rPr lang="en-US" altLang="en-US" sz="1800">
                <a:solidFill>
                  <a:prstClr val="white"/>
                </a:solidFill>
                <a:latin typeface="Tw Cen MT" charset="0"/>
              </a:rPr>
              <a:t>Williams &amp; Sommer, 2002</a:t>
            </a:r>
          </a:p>
        </p:txBody>
      </p:sp>
      <p:sp>
        <p:nvSpPr>
          <p:cNvPr id="6" name="Title 1"/>
          <p:cNvSpPr>
            <a:spLocks noGrp="1"/>
          </p:cNvSpPr>
          <p:nvPr/>
        </p:nvSpPr>
        <p:spPr>
          <a:xfrm>
            <a:off x="415040" y="12144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prstClr val="black"/>
                </a:solidFill>
                <a:latin typeface="Calibri Light"/>
              </a:rPr>
              <a:t>Why It Matters</a:t>
            </a:r>
            <a:endParaRPr lang="en-US" dirty="0">
              <a:solidFill>
                <a:prstClr val="black"/>
              </a:solidFill>
              <a:latin typeface="Calibri Light"/>
            </a:endParaRPr>
          </a:p>
        </p:txBody>
      </p:sp>
      <p:sp>
        <p:nvSpPr>
          <p:cNvPr id="8" name="TextBox 3"/>
          <p:cNvSpPr txBox="1">
            <a:spLocks noChangeArrowheads="1"/>
          </p:cNvSpPr>
          <p:nvPr/>
        </p:nvSpPr>
        <p:spPr bwMode="auto">
          <a:xfrm>
            <a:off x="6010979" y="6478589"/>
            <a:ext cx="229076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defRPr>
            </a:lvl9pPr>
          </a:lstStyle>
          <a:p>
            <a:pPr algn="r">
              <a:spcBef>
                <a:spcPct val="0"/>
              </a:spcBef>
              <a:buFontTx/>
              <a:buNone/>
            </a:pPr>
            <a:r>
              <a:rPr lang="en-US" altLang="en-US" sz="1800">
                <a:solidFill>
                  <a:prstClr val="black"/>
                </a:solidFill>
                <a:latin typeface="Tw Cen MT" charset="0"/>
              </a:rPr>
              <a:t>Williams &amp; Sommer, 2002</a:t>
            </a:r>
          </a:p>
        </p:txBody>
      </p:sp>
      <p:pic>
        <p:nvPicPr>
          <p:cNvPr id="3" name="Picture 2"/>
          <p:cNvPicPr>
            <a:picLocks noChangeAspect="1"/>
          </p:cNvPicPr>
          <p:nvPr/>
        </p:nvPicPr>
        <p:blipFill>
          <a:blip r:embed="rId3"/>
          <a:stretch>
            <a:fillRect/>
          </a:stretch>
        </p:blipFill>
        <p:spPr>
          <a:xfrm>
            <a:off x="560557" y="1447008"/>
            <a:ext cx="2857500" cy="4267200"/>
          </a:xfrm>
          <a:prstGeom prst="rect">
            <a:avLst/>
          </a:prstGeom>
        </p:spPr>
      </p:pic>
    </p:spTree>
    <p:extLst>
      <p:ext uri="{BB962C8B-B14F-4D97-AF65-F5344CB8AC3E}">
        <p14:creationId xmlns:p14="http://schemas.microsoft.com/office/powerpoint/2010/main" val="2947490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1000"/>
                                        <p:tgtEl>
                                          <p:spTgt spid="13314"/>
                                        </p:tgtEl>
                                      </p:cBhvr>
                                    </p:animEffect>
                                    <p:anim calcmode="lin" valueType="num">
                                      <p:cBhvr>
                                        <p:cTn id="8" dur="1000" fill="hold"/>
                                        <p:tgtEl>
                                          <p:spTgt spid="13314"/>
                                        </p:tgtEl>
                                        <p:attrNameLst>
                                          <p:attrName>ppt_x</p:attrName>
                                        </p:attrNameLst>
                                      </p:cBhvr>
                                      <p:tavLst>
                                        <p:tav tm="0">
                                          <p:val>
                                            <p:strVal val="#ppt_x"/>
                                          </p:val>
                                        </p:tav>
                                        <p:tav tm="100000">
                                          <p:val>
                                            <p:strVal val="#ppt_x"/>
                                          </p:val>
                                        </p:tav>
                                      </p:tavLst>
                                    </p:anim>
                                    <p:anim calcmode="lin" valueType="num">
                                      <p:cBhvr>
                                        <p:cTn id="9"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798" y="215223"/>
            <a:ext cx="7886700" cy="1325563"/>
          </a:xfrm>
        </p:spPr>
        <p:txBody>
          <a:bodyPr/>
          <a:lstStyle/>
          <a:p>
            <a:r>
              <a:rPr lang="en-US" dirty="0" smtClean="0"/>
              <a:t>Why It Matters</a:t>
            </a:r>
            <a:endParaRPr lang="en-US" dirty="0"/>
          </a:p>
        </p:txBody>
      </p:sp>
      <p:sp>
        <p:nvSpPr>
          <p:cNvPr id="3" name="Content Placeholder 2"/>
          <p:cNvSpPr>
            <a:spLocks noGrp="1"/>
          </p:cNvSpPr>
          <p:nvPr>
            <p:ph idx="1"/>
          </p:nvPr>
        </p:nvSpPr>
        <p:spPr>
          <a:xfrm>
            <a:off x="572438" y="1349115"/>
            <a:ext cx="7886700" cy="4827848"/>
          </a:xfrm>
        </p:spPr>
        <p:txBody>
          <a:bodyPr>
            <a:normAutofit/>
          </a:bodyPr>
          <a:lstStyle/>
          <a:p>
            <a:pPr>
              <a:lnSpc>
                <a:spcPct val="100000"/>
              </a:lnSpc>
              <a:spcBef>
                <a:spcPts val="0"/>
              </a:spcBef>
            </a:pPr>
            <a:r>
              <a:rPr lang="en-US" dirty="0" smtClean="0"/>
              <a:t>Trauma-Informed vs. Trauma-Competent</a:t>
            </a:r>
          </a:p>
          <a:p>
            <a:pPr lvl="1">
              <a:lnSpc>
                <a:spcPct val="100000"/>
              </a:lnSpc>
              <a:spcBef>
                <a:spcPts val="0"/>
              </a:spcBef>
            </a:pPr>
            <a:r>
              <a:rPr lang="en-US" dirty="0" smtClean="0"/>
              <a:t>At the individual level</a:t>
            </a:r>
          </a:p>
          <a:p>
            <a:pPr lvl="1">
              <a:lnSpc>
                <a:spcPct val="100000"/>
              </a:lnSpc>
              <a:spcBef>
                <a:spcPts val="0"/>
              </a:spcBef>
            </a:pPr>
            <a:r>
              <a:rPr lang="en-US" dirty="0" smtClean="0"/>
              <a:t>At the organizational level</a:t>
            </a:r>
          </a:p>
          <a:p>
            <a:pPr>
              <a:lnSpc>
                <a:spcPct val="100000"/>
              </a:lnSpc>
              <a:spcBef>
                <a:spcPts val="0"/>
              </a:spcBef>
            </a:pPr>
            <a:endParaRPr lang="en-US" dirty="0" smtClean="0"/>
          </a:p>
          <a:p>
            <a:pPr>
              <a:lnSpc>
                <a:spcPct val="100000"/>
              </a:lnSpc>
              <a:spcBef>
                <a:spcPts val="0"/>
              </a:spcBef>
            </a:pPr>
            <a:r>
              <a:rPr lang="en-US" dirty="0" smtClean="0"/>
              <a:t>Personal and Professional Impact</a:t>
            </a:r>
          </a:p>
          <a:p>
            <a:pPr lvl="1">
              <a:lnSpc>
                <a:spcPct val="100000"/>
              </a:lnSpc>
              <a:spcBef>
                <a:spcPts val="0"/>
              </a:spcBef>
            </a:pPr>
            <a:r>
              <a:rPr lang="en-US" dirty="0" smtClean="0"/>
              <a:t>For you</a:t>
            </a:r>
          </a:p>
          <a:p>
            <a:pPr lvl="1">
              <a:lnSpc>
                <a:spcPct val="100000"/>
              </a:lnSpc>
              <a:spcBef>
                <a:spcPts val="0"/>
              </a:spcBef>
            </a:pPr>
            <a:r>
              <a:rPr lang="en-US" dirty="0" smtClean="0"/>
              <a:t>For your students</a:t>
            </a:r>
          </a:p>
          <a:p>
            <a:pPr lvl="1">
              <a:lnSpc>
                <a:spcPct val="100000"/>
              </a:lnSpc>
              <a:spcBef>
                <a:spcPts val="0"/>
              </a:spcBef>
            </a:pPr>
            <a:r>
              <a:rPr lang="en-US" dirty="0" smtClean="0"/>
              <a:t>For your clients</a:t>
            </a:r>
          </a:p>
          <a:p>
            <a:pPr>
              <a:lnSpc>
                <a:spcPct val="100000"/>
              </a:lnSpc>
              <a:spcBef>
                <a:spcPts val="0"/>
              </a:spcBef>
            </a:pPr>
            <a:endParaRPr lang="en-US" dirty="0" smtClean="0"/>
          </a:p>
          <a:p>
            <a:pPr>
              <a:lnSpc>
                <a:spcPct val="100000"/>
              </a:lnSpc>
              <a:spcBef>
                <a:spcPts val="0"/>
              </a:spcBef>
            </a:pPr>
            <a:r>
              <a:rPr lang="en-US" dirty="0" smtClean="0"/>
              <a:t>Transforming the culture</a:t>
            </a:r>
          </a:p>
          <a:p>
            <a:pPr lvl="1">
              <a:lnSpc>
                <a:spcPct val="100000"/>
              </a:lnSpc>
              <a:spcBef>
                <a:spcPts val="0"/>
              </a:spcBef>
            </a:pPr>
            <a:r>
              <a:rPr lang="en-US" dirty="0" smtClean="0"/>
              <a:t>Incorporating training on coping strategies, burnout, and vicarious trauma for your students</a:t>
            </a:r>
          </a:p>
        </p:txBody>
      </p:sp>
      <p:pic>
        <p:nvPicPr>
          <p:cNvPr id="4" name="Picture 3"/>
          <p:cNvPicPr>
            <a:picLocks noChangeAspect="1"/>
          </p:cNvPicPr>
          <p:nvPr/>
        </p:nvPicPr>
        <p:blipFill>
          <a:blip r:embed="rId3"/>
          <a:stretch>
            <a:fillRect/>
          </a:stretch>
        </p:blipFill>
        <p:spPr>
          <a:xfrm>
            <a:off x="5561840" y="425757"/>
            <a:ext cx="3299400" cy="4146245"/>
          </a:xfrm>
          <a:prstGeom prst="rect">
            <a:avLst/>
          </a:prstGeom>
        </p:spPr>
      </p:pic>
    </p:spTree>
    <p:extLst>
      <p:ext uri="{BB962C8B-B14F-4D97-AF65-F5344CB8AC3E}">
        <p14:creationId xmlns:p14="http://schemas.microsoft.com/office/powerpoint/2010/main" val="3895196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idx="4294967295"/>
          </p:nvPr>
        </p:nvSpPr>
        <p:spPr>
          <a:xfrm>
            <a:off x="494675" y="363511"/>
            <a:ext cx="6115050" cy="990600"/>
          </a:xfrm>
        </p:spPr>
        <p:txBody>
          <a:bodyPr>
            <a:normAutofit fontScale="90000"/>
          </a:bodyPr>
          <a:lstStyle/>
          <a:p>
            <a:r>
              <a:rPr lang="en-US" altLang="en-US" sz="4000"/>
              <a:t>Strategies to Address Vicarious Trauma</a:t>
            </a:r>
          </a:p>
        </p:txBody>
      </p:sp>
      <p:sp>
        <p:nvSpPr>
          <p:cNvPr id="174083" name="Rectangle 3"/>
          <p:cNvSpPr>
            <a:spLocks noGrp="1"/>
          </p:cNvSpPr>
          <p:nvPr>
            <p:ph type="body" idx="4294967295"/>
          </p:nvPr>
        </p:nvSpPr>
        <p:spPr>
          <a:xfrm>
            <a:off x="787921" y="1354111"/>
            <a:ext cx="6172200" cy="5029200"/>
          </a:xfrm>
        </p:spPr>
        <p:txBody>
          <a:bodyPr/>
          <a:lstStyle/>
          <a:p>
            <a:r>
              <a:rPr lang="en-US" altLang="en-US" sz="2500"/>
              <a:t>Awareness and acceptance</a:t>
            </a:r>
          </a:p>
          <a:p>
            <a:r>
              <a:rPr lang="en-US" altLang="en-US" sz="2500" dirty="0"/>
              <a:t>Limit exposure where possible</a:t>
            </a:r>
          </a:p>
          <a:p>
            <a:r>
              <a:rPr lang="en-US" altLang="en-US" sz="2500" dirty="0"/>
              <a:t>Attend and expand areas of empathy</a:t>
            </a:r>
          </a:p>
          <a:p>
            <a:r>
              <a:rPr lang="en-US" altLang="en-US" sz="2500" dirty="0"/>
              <a:t>Attend to and explore reenactments</a:t>
            </a:r>
          </a:p>
          <a:p>
            <a:r>
              <a:rPr lang="en-US" altLang="en-US" sz="2500" dirty="0"/>
              <a:t>Limit availability</a:t>
            </a:r>
          </a:p>
          <a:p>
            <a:r>
              <a:rPr lang="en-US" altLang="en-US" sz="2500" dirty="0"/>
              <a:t>Maintain professional connection</a:t>
            </a:r>
          </a:p>
          <a:p>
            <a:r>
              <a:rPr lang="en-US" altLang="en-US" sz="2500" dirty="0"/>
              <a:t>Seek support from others</a:t>
            </a:r>
          </a:p>
          <a:p>
            <a:r>
              <a:rPr lang="en-US" altLang="en-US" sz="2500" dirty="0"/>
              <a:t>Create balance in your life</a:t>
            </a:r>
          </a:p>
          <a:p>
            <a:r>
              <a:rPr lang="en-US" altLang="en-US" sz="2500" dirty="0"/>
              <a:t>Address and prevent VT on an organizational and personal level</a:t>
            </a:r>
          </a:p>
        </p:txBody>
      </p:sp>
      <p:sp>
        <p:nvSpPr>
          <p:cNvPr id="49156" name="Text Box 4"/>
          <p:cNvSpPr txBox="1">
            <a:spLocks noChangeArrowheads="1"/>
          </p:cNvSpPr>
          <p:nvPr/>
        </p:nvSpPr>
        <p:spPr bwMode="auto">
          <a:xfrm>
            <a:off x="3028950" y="6537328"/>
            <a:ext cx="4972050"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spcBef>
                <a:spcPts val="700"/>
              </a:spcBef>
              <a:buClr>
                <a:schemeClr val="accent2"/>
              </a:buClr>
              <a:buSzPct val="60000"/>
              <a:buFont typeface="Wingdings" charset="2"/>
              <a:buChar char=""/>
              <a:defRPr sz="2900">
                <a:solidFill>
                  <a:schemeClr val="tx1"/>
                </a:solidFill>
                <a:latin typeface="Tw Cen MT" charset="0"/>
              </a:defRPr>
            </a:lvl1pPr>
            <a:lvl2pPr marL="742950" indent="-285750" eaLnBrk="0" hangingPunct="0">
              <a:spcBef>
                <a:spcPts val="550"/>
              </a:spcBef>
              <a:buClr>
                <a:schemeClr val="accent1"/>
              </a:buClr>
              <a:buSzPct val="70000"/>
              <a:buFont typeface="Wingdings 2" charset="2"/>
              <a:buChar char=""/>
              <a:defRPr sz="2600">
                <a:solidFill>
                  <a:schemeClr val="tx1"/>
                </a:solidFill>
                <a:latin typeface="Tw Cen MT" charset="0"/>
              </a:defRPr>
            </a:lvl2pPr>
            <a:lvl3pPr marL="1143000" indent="-228600" eaLnBrk="0" hangingPunct="0">
              <a:spcBef>
                <a:spcPts val="500"/>
              </a:spcBef>
              <a:buClr>
                <a:schemeClr val="accent2"/>
              </a:buClr>
              <a:buSzPct val="75000"/>
              <a:buFont typeface="Wingdings" charset="2"/>
              <a:buChar char=""/>
              <a:defRPr sz="2300">
                <a:solidFill>
                  <a:schemeClr val="tx1"/>
                </a:solidFill>
                <a:latin typeface="Tw Cen MT" charset="0"/>
              </a:defRPr>
            </a:lvl3pPr>
            <a:lvl4pPr marL="1600200" indent="-228600" eaLnBrk="0" hangingPunct="0">
              <a:spcBef>
                <a:spcPts val="400"/>
              </a:spcBef>
              <a:buClr>
                <a:srgbClr val="A04DA3"/>
              </a:buClr>
              <a:buSzPct val="75000"/>
              <a:buFont typeface="Wingdings" charset="2"/>
              <a:buChar char=""/>
              <a:defRPr sz="2000">
                <a:solidFill>
                  <a:schemeClr val="tx1"/>
                </a:solidFill>
                <a:latin typeface="Tw Cen MT" charset="0"/>
              </a:defRPr>
            </a:lvl4pPr>
            <a:lvl5pPr marL="2057400" indent="-228600" eaLnBrk="0" hangingPunct="0">
              <a:spcBef>
                <a:spcPts val="400"/>
              </a:spcBef>
              <a:buClr>
                <a:srgbClr val="C4652D"/>
              </a:buClr>
              <a:buSzPct val="65000"/>
              <a:buFont typeface="Wingdings" charset="2"/>
              <a:buChar char=""/>
              <a:defRPr sz="2000">
                <a:solidFill>
                  <a:schemeClr val="tx1"/>
                </a:solidFill>
                <a:latin typeface="Tw Cen MT" charset="0"/>
              </a:defRPr>
            </a:lvl5pPr>
            <a:lvl6pPr marL="2514600" indent="-228600" eaLnBrk="0" fontAlgn="base" hangingPunct="0">
              <a:spcBef>
                <a:spcPts val="400"/>
              </a:spcBef>
              <a:spcAft>
                <a:spcPct val="0"/>
              </a:spcAft>
              <a:buClr>
                <a:srgbClr val="C4652D"/>
              </a:buClr>
              <a:buSzPct val="65000"/>
              <a:buFont typeface="Wingdings" charset="2"/>
              <a:buChar char=""/>
              <a:defRPr sz="2000">
                <a:solidFill>
                  <a:schemeClr val="tx1"/>
                </a:solidFill>
                <a:latin typeface="Tw Cen MT" charset="0"/>
              </a:defRPr>
            </a:lvl6pPr>
            <a:lvl7pPr marL="2971800" indent="-228600" eaLnBrk="0" fontAlgn="base" hangingPunct="0">
              <a:spcBef>
                <a:spcPts val="400"/>
              </a:spcBef>
              <a:spcAft>
                <a:spcPct val="0"/>
              </a:spcAft>
              <a:buClr>
                <a:srgbClr val="C4652D"/>
              </a:buClr>
              <a:buSzPct val="65000"/>
              <a:buFont typeface="Wingdings" charset="2"/>
              <a:buChar char=""/>
              <a:defRPr sz="2000">
                <a:solidFill>
                  <a:schemeClr val="tx1"/>
                </a:solidFill>
                <a:latin typeface="Tw Cen MT" charset="0"/>
              </a:defRPr>
            </a:lvl7pPr>
            <a:lvl8pPr marL="3429000" indent="-228600" eaLnBrk="0" fontAlgn="base" hangingPunct="0">
              <a:spcBef>
                <a:spcPts val="400"/>
              </a:spcBef>
              <a:spcAft>
                <a:spcPct val="0"/>
              </a:spcAft>
              <a:buClr>
                <a:srgbClr val="C4652D"/>
              </a:buClr>
              <a:buSzPct val="65000"/>
              <a:buFont typeface="Wingdings" charset="2"/>
              <a:buChar char=""/>
              <a:defRPr sz="2000">
                <a:solidFill>
                  <a:schemeClr val="tx1"/>
                </a:solidFill>
                <a:latin typeface="Tw Cen MT" charset="0"/>
              </a:defRPr>
            </a:lvl8pPr>
            <a:lvl9pPr marL="3886200" indent="-228600" eaLnBrk="0" fontAlgn="base" hangingPunct="0">
              <a:spcBef>
                <a:spcPts val="400"/>
              </a:spcBef>
              <a:spcAft>
                <a:spcPct val="0"/>
              </a:spcAft>
              <a:buClr>
                <a:srgbClr val="C4652D"/>
              </a:buClr>
              <a:buSzPct val="65000"/>
              <a:buFont typeface="Wingdings" charset="2"/>
              <a:buChar char=""/>
              <a:defRPr sz="2000">
                <a:solidFill>
                  <a:schemeClr val="tx1"/>
                </a:solidFill>
                <a:latin typeface="Tw Cen MT" charset="0"/>
              </a:defRPr>
            </a:lvl9pPr>
          </a:lstStyle>
          <a:p>
            <a:pPr algn="r">
              <a:spcBef>
                <a:spcPct val="50000"/>
              </a:spcBef>
              <a:buClrTx/>
              <a:buSzTx/>
              <a:buFontTx/>
              <a:buNone/>
            </a:pPr>
            <a:r>
              <a:rPr lang="en-US" altLang="en-US" sz="1500">
                <a:solidFill>
                  <a:prstClr val="black"/>
                </a:solidFill>
                <a:latin typeface="Arial" charset="0"/>
              </a:rPr>
              <a:t>Blaustein, 2010; Saakvitne, Gamble, Pearlman, &amp; Lev: Risking Connection</a:t>
            </a:r>
          </a:p>
        </p:txBody>
      </p:sp>
    </p:spTree>
    <p:extLst>
      <p:ext uri="{BB962C8B-B14F-4D97-AF65-F5344CB8AC3E}">
        <p14:creationId xmlns:p14="http://schemas.microsoft.com/office/powerpoint/2010/main" val="4094948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0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0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08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08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408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408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40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4294967295"/>
          </p:nvPr>
        </p:nvSpPr>
        <p:spPr>
          <a:xfrm>
            <a:off x="584599" y="1690688"/>
            <a:ext cx="3288506" cy="4525962"/>
          </a:xfrm>
        </p:spPr>
        <p:txBody>
          <a:bodyPr/>
          <a:lstStyle/>
          <a:p>
            <a:pPr marL="547688" indent="-411163"/>
            <a:r>
              <a:rPr lang="en-US" altLang="en-US" sz="2500" b="1" dirty="0"/>
              <a:t>Professional Self-Care</a:t>
            </a:r>
          </a:p>
          <a:p>
            <a:pPr marL="868363" lvl="1" indent="-282575"/>
            <a:r>
              <a:rPr lang="en-US" altLang="en-US" sz="2200" dirty="0"/>
              <a:t>Continuing education</a:t>
            </a:r>
          </a:p>
          <a:p>
            <a:pPr marL="868363" lvl="1" indent="-282575"/>
            <a:r>
              <a:rPr lang="en-US" altLang="en-US" sz="2200" dirty="0"/>
              <a:t>Consultation and supervision</a:t>
            </a:r>
          </a:p>
          <a:p>
            <a:pPr marL="868363" lvl="1" indent="-282575"/>
            <a:r>
              <a:rPr lang="en-US" altLang="en-US" sz="2200" dirty="0"/>
              <a:t>Networking</a:t>
            </a:r>
          </a:p>
          <a:p>
            <a:pPr marL="868363" lvl="1" indent="-282575"/>
            <a:r>
              <a:rPr lang="en-US" altLang="en-US" sz="2200" dirty="0"/>
              <a:t>Stress management strategies</a:t>
            </a:r>
          </a:p>
        </p:txBody>
      </p:sp>
      <p:sp>
        <p:nvSpPr>
          <p:cNvPr id="29699" name="Rectangle 5"/>
          <p:cNvSpPr>
            <a:spLocks noGrp="1"/>
          </p:cNvSpPr>
          <p:nvPr>
            <p:ph type="body" sz="half" idx="2"/>
          </p:nvPr>
        </p:nvSpPr>
        <p:spPr>
          <a:xfrm>
            <a:off x="4135392" y="1690688"/>
            <a:ext cx="3314700" cy="4525962"/>
          </a:xfrm>
        </p:spPr>
        <p:txBody>
          <a:bodyPr/>
          <a:lstStyle/>
          <a:p>
            <a:pPr>
              <a:lnSpc>
                <a:spcPct val="90000"/>
              </a:lnSpc>
            </a:pPr>
            <a:r>
              <a:rPr lang="en-US" altLang="en-US" sz="2500" b="1" dirty="0"/>
              <a:t>Personal Self-Care</a:t>
            </a:r>
          </a:p>
          <a:p>
            <a:pPr lvl="1">
              <a:lnSpc>
                <a:spcPct val="90000"/>
              </a:lnSpc>
            </a:pPr>
            <a:r>
              <a:rPr lang="en-US" altLang="en-US" sz="2200" dirty="0"/>
              <a:t>Healthy personal habits</a:t>
            </a:r>
          </a:p>
          <a:p>
            <a:pPr lvl="1">
              <a:lnSpc>
                <a:spcPct val="90000"/>
              </a:lnSpc>
            </a:pPr>
            <a:r>
              <a:rPr lang="en-US" altLang="en-US" sz="2200" dirty="0"/>
              <a:t>Attention to relationships</a:t>
            </a:r>
          </a:p>
          <a:p>
            <a:pPr lvl="1">
              <a:lnSpc>
                <a:spcPct val="90000"/>
              </a:lnSpc>
            </a:pPr>
            <a:r>
              <a:rPr lang="en-US" altLang="en-US" sz="2200" dirty="0"/>
              <a:t>Recreational activities</a:t>
            </a:r>
          </a:p>
          <a:p>
            <a:pPr lvl="1">
              <a:lnSpc>
                <a:spcPct val="90000"/>
              </a:lnSpc>
            </a:pPr>
            <a:r>
              <a:rPr lang="en-US" altLang="en-US" sz="2200" dirty="0"/>
              <a:t>Relaxation and centeredness </a:t>
            </a:r>
          </a:p>
          <a:p>
            <a:pPr lvl="1">
              <a:lnSpc>
                <a:spcPct val="90000"/>
              </a:lnSpc>
            </a:pPr>
            <a:r>
              <a:rPr lang="en-US" altLang="en-US" sz="2200" dirty="0"/>
              <a:t>Self-exploration and awareness</a:t>
            </a:r>
          </a:p>
        </p:txBody>
      </p:sp>
      <p:sp>
        <p:nvSpPr>
          <p:cNvPr id="52228" name="Rectangle 2"/>
          <p:cNvSpPr>
            <a:spLocks noGrp="1" noChangeArrowheads="1"/>
          </p:cNvSpPr>
          <p:nvPr>
            <p:ph type="title"/>
          </p:nvPr>
        </p:nvSpPr>
        <p:spPr/>
        <p:txBody>
          <a:bodyPr/>
          <a:lstStyle/>
          <a:p>
            <a:pPr eaLnBrk="1" hangingPunct="1"/>
            <a:r>
              <a:rPr lang="en-US" altLang="en-US"/>
              <a:t>Self-Care on an Individual Level</a:t>
            </a:r>
          </a:p>
        </p:txBody>
      </p:sp>
    </p:spTree>
    <p:extLst>
      <p:ext uri="{BB962C8B-B14F-4D97-AF65-F5344CB8AC3E}">
        <p14:creationId xmlns:p14="http://schemas.microsoft.com/office/powerpoint/2010/main" val="3863405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69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69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698">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9">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699">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699">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P spid="2969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336143" y="178560"/>
            <a:ext cx="8554257" cy="6502115"/>
          </a:xfrm>
        </p:spPr>
        <p:txBody>
          <a:bodyPr>
            <a:normAutofit fontScale="70000" lnSpcReduction="20000"/>
          </a:bodyPr>
          <a:lstStyle/>
          <a:p>
            <a:r>
              <a:rPr lang="en-US" dirty="0" smtClean="0"/>
              <a:t>George V. </a:t>
            </a:r>
            <a:r>
              <a:rPr lang="en-US" dirty="0" err="1" smtClean="0"/>
              <a:t>Baboila</a:t>
            </a:r>
            <a:r>
              <a:rPr lang="en-US" dirty="0" smtClean="0"/>
              <a:t>, Co-Director, University of St. Thomas </a:t>
            </a:r>
            <a:r>
              <a:rPr lang="en-US" dirty="0" err="1" smtClean="0"/>
              <a:t>Interprofessional</a:t>
            </a:r>
            <a:r>
              <a:rPr lang="en-US" dirty="0" smtClean="0"/>
              <a:t> Center for Counseling</a:t>
            </a:r>
          </a:p>
          <a:p>
            <a:r>
              <a:rPr lang="en-US" dirty="0" smtClean="0"/>
              <a:t>Colleen </a:t>
            </a:r>
            <a:r>
              <a:rPr lang="en-US" dirty="0" err="1" smtClean="0"/>
              <a:t>Boraca</a:t>
            </a:r>
            <a:r>
              <a:rPr lang="en-US" dirty="0" smtClean="0"/>
              <a:t>, Northern Illinois University College of law</a:t>
            </a:r>
          </a:p>
          <a:p>
            <a:r>
              <a:rPr lang="en-US" dirty="0" smtClean="0"/>
              <a:t>Janet H. Goode, University of Memphis, Cecil C. Humphreys School of Law</a:t>
            </a:r>
          </a:p>
          <a:p>
            <a:r>
              <a:rPr lang="en-US" dirty="0" err="1" smtClean="0"/>
              <a:t>Anju</a:t>
            </a:r>
            <a:r>
              <a:rPr lang="en-US" dirty="0" smtClean="0"/>
              <a:t> Gupta, Rutgers </a:t>
            </a:r>
            <a:r>
              <a:rPr lang="en-US" smtClean="0"/>
              <a:t>Law School</a:t>
            </a:r>
            <a:endParaRPr lang="en-US" dirty="0" smtClean="0"/>
          </a:p>
          <a:p>
            <a:r>
              <a:rPr lang="en-US" dirty="0" smtClean="0"/>
              <a:t>Susan </a:t>
            </a:r>
            <a:r>
              <a:rPr lang="en-US" dirty="0" err="1" smtClean="0"/>
              <a:t>Hazeldean</a:t>
            </a:r>
            <a:r>
              <a:rPr lang="en-US" dirty="0" smtClean="0"/>
              <a:t>, Brooklyn Law School</a:t>
            </a:r>
          </a:p>
          <a:p>
            <a:r>
              <a:rPr lang="en-US" dirty="0" smtClean="0"/>
              <a:t>Geoffrey </a:t>
            </a:r>
            <a:r>
              <a:rPr lang="en-US" dirty="0" err="1" smtClean="0"/>
              <a:t>Heeren</a:t>
            </a:r>
            <a:r>
              <a:rPr lang="en-US" dirty="0" smtClean="0"/>
              <a:t>, Valparaiso University School of Law</a:t>
            </a:r>
          </a:p>
          <a:p>
            <a:r>
              <a:rPr lang="en-US" dirty="0" smtClean="0"/>
              <a:t>Lucy Johnston-Wash, The Pennsylvania State University – Dickinson Law</a:t>
            </a:r>
          </a:p>
          <a:p>
            <a:r>
              <a:rPr lang="en-US" dirty="0" smtClean="0"/>
              <a:t>James E. Mitchell, Georgia State University College of Law</a:t>
            </a:r>
          </a:p>
          <a:p>
            <a:r>
              <a:rPr lang="en-US" dirty="0" smtClean="0"/>
              <a:t>Rachel D. </a:t>
            </a:r>
            <a:r>
              <a:rPr lang="en-US" dirty="0" err="1" smtClean="0"/>
              <a:t>Settlage</a:t>
            </a:r>
            <a:r>
              <a:rPr lang="en-US" dirty="0" smtClean="0"/>
              <a:t>, Wayne State University Law School</a:t>
            </a:r>
          </a:p>
          <a:p>
            <a:r>
              <a:rPr lang="en-US" dirty="0" smtClean="0"/>
              <a:t>Virgil O. </a:t>
            </a:r>
            <a:r>
              <a:rPr lang="en-US" dirty="0" err="1" smtClean="0"/>
              <a:t>Wiebe</a:t>
            </a:r>
            <a:r>
              <a:rPr lang="en-US" dirty="0" smtClean="0"/>
              <a:t>, University of St. Thomas School of Law</a:t>
            </a:r>
          </a:p>
          <a:p>
            <a:r>
              <a:rPr lang="en-US" dirty="0" smtClean="0"/>
              <a:t>Amanda </a:t>
            </a:r>
            <a:r>
              <a:rPr lang="en-US" dirty="0" err="1" smtClean="0"/>
              <a:t>Zelechoski</a:t>
            </a:r>
            <a:r>
              <a:rPr lang="en-US" dirty="0" smtClean="0"/>
              <a:t>, Valparaiso University Department of Psychology</a:t>
            </a:r>
          </a:p>
        </p:txBody>
      </p:sp>
    </p:spTree>
    <p:extLst>
      <p:ext uri="{BB962C8B-B14F-4D97-AF65-F5344CB8AC3E}">
        <p14:creationId xmlns:p14="http://schemas.microsoft.com/office/powerpoint/2010/main" val="3496462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sz="quarter" idx="1"/>
          </p:nvPr>
        </p:nvSpPr>
        <p:spPr>
          <a:xfrm>
            <a:off x="820713" y="1444052"/>
            <a:ext cx="7768652" cy="4800600"/>
          </a:xfrm>
        </p:spPr>
        <p:txBody>
          <a:bodyPr/>
          <a:lstStyle/>
          <a:p>
            <a:pPr eaLnBrk="1" hangingPunct="1"/>
            <a:r>
              <a:rPr lang="en-US" altLang="en-US" sz="2700" dirty="0"/>
              <a:t>Request and expect regular supervision and supportive consultation.</a:t>
            </a:r>
          </a:p>
          <a:p>
            <a:pPr eaLnBrk="1" hangingPunct="1"/>
            <a:r>
              <a:rPr lang="en-US" altLang="en-US" sz="2700" dirty="0"/>
              <a:t>Utilize peer and family support.</a:t>
            </a:r>
          </a:p>
          <a:p>
            <a:pPr eaLnBrk="1" hangingPunct="1"/>
            <a:r>
              <a:rPr lang="en-US" altLang="en-US" sz="2700" dirty="0"/>
              <a:t>Consider therapy for unresolved trauma; the work you do with traumatized individuals may be activating for you.</a:t>
            </a:r>
          </a:p>
          <a:p>
            <a:pPr eaLnBrk="1" hangingPunct="1"/>
            <a:r>
              <a:rPr lang="en-US" altLang="en-US" sz="2700" dirty="0"/>
              <a:t>Practice stress management through meditation, prayer, conscious relaxation, deep breathing, and exercise.</a:t>
            </a:r>
          </a:p>
          <a:p>
            <a:pPr eaLnBrk="1" hangingPunct="1"/>
            <a:r>
              <a:rPr lang="en-US" altLang="en-US" sz="2700" dirty="0"/>
              <a:t>Develop a plan focused on maintaining work–life balance.</a:t>
            </a:r>
          </a:p>
        </p:txBody>
      </p:sp>
      <p:sp>
        <p:nvSpPr>
          <p:cNvPr id="53251" name="Footer Placeholder 4"/>
          <p:cNvSpPr txBox="1">
            <a:spLocks noGrp="1"/>
          </p:cNvSpPr>
          <p:nvPr/>
        </p:nvSpPr>
        <p:spPr bwMode="auto">
          <a:xfrm>
            <a:off x="1885950" y="6477000"/>
            <a:ext cx="60579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eaLnBrk="0" hangingPunct="0">
              <a:spcBef>
                <a:spcPts val="700"/>
              </a:spcBef>
              <a:buClr>
                <a:schemeClr val="accent2"/>
              </a:buClr>
              <a:buSzPct val="60000"/>
              <a:buFont typeface="Wingdings" charset="2"/>
              <a:buChar char=""/>
              <a:defRPr sz="2900">
                <a:solidFill>
                  <a:schemeClr val="tx1"/>
                </a:solidFill>
                <a:latin typeface="Tw Cen MT" charset="0"/>
              </a:defRPr>
            </a:lvl1pPr>
            <a:lvl2pPr marL="742950" indent="-285750" eaLnBrk="0" hangingPunct="0">
              <a:spcBef>
                <a:spcPts val="550"/>
              </a:spcBef>
              <a:buClr>
                <a:schemeClr val="accent1"/>
              </a:buClr>
              <a:buSzPct val="70000"/>
              <a:buFont typeface="Wingdings 2" charset="2"/>
              <a:buChar char=""/>
              <a:defRPr sz="2600">
                <a:solidFill>
                  <a:schemeClr val="tx1"/>
                </a:solidFill>
                <a:latin typeface="Tw Cen MT" charset="0"/>
              </a:defRPr>
            </a:lvl2pPr>
            <a:lvl3pPr marL="1143000" indent="-228600" eaLnBrk="0" hangingPunct="0">
              <a:spcBef>
                <a:spcPts val="500"/>
              </a:spcBef>
              <a:buClr>
                <a:schemeClr val="accent2"/>
              </a:buClr>
              <a:buSzPct val="75000"/>
              <a:buFont typeface="Wingdings" charset="2"/>
              <a:buChar char=""/>
              <a:defRPr sz="2300">
                <a:solidFill>
                  <a:schemeClr val="tx1"/>
                </a:solidFill>
                <a:latin typeface="Tw Cen MT" charset="0"/>
              </a:defRPr>
            </a:lvl3pPr>
            <a:lvl4pPr marL="1600200" indent="-228600" eaLnBrk="0" hangingPunct="0">
              <a:spcBef>
                <a:spcPts val="400"/>
              </a:spcBef>
              <a:buClr>
                <a:srgbClr val="A04DA3"/>
              </a:buClr>
              <a:buSzPct val="75000"/>
              <a:buFont typeface="Wingdings" charset="2"/>
              <a:buChar char=""/>
              <a:defRPr sz="2000">
                <a:solidFill>
                  <a:schemeClr val="tx1"/>
                </a:solidFill>
                <a:latin typeface="Tw Cen MT" charset="0"/>
              </a:defRPr>
            </a:lvl4pPr>
            <a:lvl5pPr marL="2057400" indent="-228600" eaLnBrk="0" hangingPunct="0">
              <a:spcBef>
                <a:spcPts val="400"/>
              </a:spcBef>
              <a:buClr>
                <a:srgbClr val="C4652D"/>
              </a:buClr>
              <a:buSzPct val="65000"/>
              <a:buFont typeface="Wingdings" charset="2"/>
              <a:buChar char=""/>
              <a:defRPr sz="2000">
                <a:solidFill>
                  <a:schemeClr val="tx1"/>
                </a:solidFill>
                <a:latin typeface="Tw Cen MT" charset="0"/>
              </a:defRPr>
            </a:lvl5pPr>
            <a:lvl6pPr marL="2514600" indent="-228600" eaLnBrk="0" fontAlgn="base" hangingPunct="0">
              <a:spcBef>
                <a:spcPts val="400"/>
              </a:spcBef>
              <a:spcAft>
                <a:spcPct val="0"/>
              </a:spcAft>
              <a:buClr>
                <a:srgbClr val="C4652D"/>
              </a:buClr>
              <a:buSzPct val="65000"/>
              <a:buFont typeface="Wingdings" charset="2"/>
              <a:buChar char=""/>
              <a:defRPr sz="2000">
                <a:solidFill>
                  <a:schemeClr val="tx1"/>
                </a:solidFill>
                <a:latin typeface="Tw Cen MT" charset="0"/>
              </a:defRPr>
            </a:lvl6pPr>
            <a:lvl7pPr marL="2971800" indent="-228600" eaLnBrk="0" fontAlgn="base" hangingPunct="0">
              <a:spcBef>
                <a:spcPts val="400"/>
              </a:spcBef>
              <a:spcAft>
                <a:spcPct val="0"/>
              </a:spcAft>
              <a:buClr>
                <a:srgbClr val="C4652D"/>
              </a:buClr>
              <a:buSzPct val="65000"/>
              <a:buFont typeface="Wingdings" charset="2"/>
              <a:buChar char=""/>
              <a:defRPr sz="2000">
                <a:solidFill>
                  <a:schemeClr val="tx1"/>
                </a:solidFill>
                <a:latin typeface="Tw Cen MT" charset="0"/>
              </a:defRPr>
            </a:lvl7pPr>
            <a:lvl8pPr marL="3429000" indent="-228600" eaLnBrk="0" fontAlgn="base" hangingPunct="0">
              <a:spcBef>
                <a:spcPts val="400"/>
              </a:spcBef>
              <a:spcAft>
                <a:spcPct val="0"/>
              </a:spcAft>
              <a:buClr>
                <a:srgbClr val="C4652D"/>
              </a:buClr>
              <a:buSzPct val="65000"/>
              <a:buFont typeface="Wingdings" charset="2"/>
              <a:buChar char=""/>
              <a:defRPr sz="2000">
                <a:solidFill>
                  <a:schemeClr val="tx1"/>
                </a:solidFill>
                <a:latin typeface="Tw Cen MT" charset="0"/>
              </a:defRPr>
            </a:lvl8pPr>
            <a:lvl9pPr marL="3886200" indent="-228600" eaLnBrk="0" fontAlgn="base" hangingPunct="0">
              <a:spcBef>
                <a:spcPts val="400"/>
              </a:spcBef>
              <a:spcAft>
                <a:spcPct val="0"/>
              </a:spcAft>
              <a:buClr>
                <a:srgbClr val="C4652D"/>
              </a:buClr>
              <a:buSzPct val="65000"/>
              <a:buFont typeface="Wingdings" charset="2"/>
              <a:buChar char=""/>
              <a:defRPr sz="2000">
                <a:solidFill>
                  <a:schemeClr val="tx1"/>
                </a:solidFill>
                <a:latin typeface="Tw Cen MT" charset="0"/>
              </a:defRPr>
            </a:lvl9pPr>
          </a:lstStyle>
          <a:p>
            <a:pPr algn="r" eaLnBrk="1" hangingPunct="1">
              <a:spcBef>
                <a:spcPct val="0"/>
              </a:spcBef>
              <a:buClrTx/>
              <a:buSzTx/>
              <a:buFontTx/>
              <a:buNone/>
            </a:pPr>
            <a:r>
              <a:rPr lang="en-US" altLang="en-US" sz="1500" i="1">
                <a:solidFill>
                  <a:prstClr val="black"/>
                </a:solidFill>
              </a:rPr>
              <a:t>NCTSN, 2008</a:t>
            </a:r>
          </a:p>
        </p:txBody>
      </p:sp>
      <p:sp>
        <p:nvSpPr>
          <p:cNvPr id="53252" name="Rectangle 2"/>
          <p:cNvSpPr>
            <a:spLocks noGrp="1" noChangeArrowheads="1"/>
          </p:cNvSpPr>
          <p:nvPr>
            <p:ph type="title"/>
          </p:nvPr>
        </p:nvSpPr>
        <p:spPr>
          <a:xfrm>
            <a:off x="318541" y="393492"/>
            <a:ext cx="6115050" cy="990600"/>
          </a:xfrm>
        </p:spPr>
        <p:txBody>
          <a:bodyPr>
            <a:normAutofit fontScale="90000"/>
          </a:bodyPr>
          <a:lstStyle/>
          <a:p>
            <a:pPr eaLnBrk="1" hangingPunct="1"/>
            <a:r>
              <a:rPr lang="en-US" altLang="en-US"/>
              <a:t>Self-Care on an Individual Level</a:t>
            </a:r>
          </a:p>
        </p:txBody>
      </p:sp>
    </p:spTree>
    <p:extLst>
      <p:ext uri="{BB962C8B-B14F-4D97-AF65-F5344CB8AC3E}">
        <p14:creationId xmlns:p14="http://schemas.microsoft.com/office/powerpoint/2010/main" val="40422677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8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28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28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72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4294967295"/>
          </p:nvPr>
        </p:nvSpPr>
        <p:spPr>
          <a:xfrm>
            <a:off x="856314" y="1294151"/>
            <a:ext cx="7260860" cy="5257800"/>
          </a:xfrm>
        </p:spPr>
        <p:txBody>
          <a:bodyPr>
            <a:normAutofit lnSpcReduction="10000"/>
          </a:bodyPr>
          <a:lstStyle/>
          <a:p>
            <a:pPr marL="547688" indent="-411163"/>
            <a:r>
              <a:rPr lang="en-US" altLang="en-US" sz="2700" dirty="0"/>
              <a:t>Primary</a:t>
            </a:r>
          </a:p>
          <a:p>
            <a:pPr marL="868363" lvl="1" indent="-282575"/>
            <a:r>
              <a:rPr lang="en-US" altLang="en-US" sz="2200" dirty="0"/>
              <a:t>Sources of stress in work setting should be identified and minimized</a:t>
            </a:r>
          </a:p>
          <a:p>
            <a:pPr marL="1133475" lvl="2"/>
            <a:r>
              <a:rPr lang="en-US" altLang="en-US" sz="1900" dirty="0"/>
              <a:t>e.g., being isolated, inexperienced, overworked, lacking support or supervision, unclear role definition</a:t>
            </a:r>
          </a:p>
          <a:p>
            <a:pPr marL="547688" indent="-411163"/>
            <a:r>
              <a:rPr lang="en-US" altLang="en-US" sz="2700" dirty="0"/>
              <a:t>Secondary</a:t>
            </a:r>
          </a:p>
          <a:p>
            <a:pPr marL="868363" lvl="1" indent="-282575"/>
            <a:r>
              <a:rPr lang="en-US" altLang="en-US" sz="2200" dirty="0"/>
              <a:t>Early detection of individuals at high risk of developing stress-related problems and those with early signs of problems</a:t>
            </a:r>
          </a:p>
          <a:p>
            <a:pPr marL="547688" indent="-411163"/>
            <a:r>
              <a:rPr lang="en-US" altLang="en-US" sz="2700" dirty="0"/>
              <a:t>Tertiary</a:t>
            </a:r>
          </a:p>
          <a:p>
            <a:pPr marL="868363" lvl="1" indent="-282575"/>
            <a:r>
              <a:rPr lang="en-US" altLang="en-US" sz="2200" dirty="0"/>
              <a:t>For individuals who have already developed stress-related conditions, strategies are needed that:</a:t>
            </a:r>
          </a:p>
          <a:p>
            <a:pPr marL="1133475" lvl="2"/>
            <a:r>
              <a:rPr lang="en-US" altLang="en-US" sz="1900" dirty="0"/>
              <a:t>Minimize the effects of the problem</a:t>
            </a:r>
          </a:p>
          <a:p>
            <a:pPr marL="1133475" lvl="2"/>
            <a:r>
              <a:rPr lang="en-US" altLang="en-US" sz="1900" dirty="0"/>
              <a:t>Prevent further deterioration or complications</a:t>
            </a:r>
          </a:p>
          <a:p>
            <a:pPr marL="1133475" lvl="2"/>
            <a:r>
              <a:rPr lang="en-US" altLang="en-US" sz="1900" dirty="0"/>
              <a:t>Strive to restore the individual to the highest possible level of functioning</a:t>
            </a:r>
          </a:p>
        </p:txBody>
      </p:sp>
      <p:sp>
        <p:nvSpPr>
          <p:cNvPr id="51203" name="Footer Placeholder 4"/>
          <p:cNvSpPr txBox="1">
            <a:spLocks noGrp="1"/>
          </p:cNvSpPr>
          <p:nvPr/>
        </p:nvSpPr>
        <p:spPr bwMode="auto">
          <a:xfrm>
            <a:off x="1885950" y="6477000"/>
            <a:ext cx="60579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eaLnBrk="0" hangingPunct="0">
              <a:spcBef>
                <a:spcPts val="700"/>
              </a:spcBef>
              <a:buClr>
                <a:schemeClr val="accent2"/>
              </a:buClr>
              <a:buSzPct val="60000"/>
              <a:buFont typeface="Wingdings" charset="2"/>
              <a:buChar char=""/>
              <a:defRPr sz="2900">
                <a:solidFill>
                  <a:schemeClr val="tx1"/>
                </a:solidFill>
                <a:latin typeface="Tw Cen MT" charset="0"/>
              </a:defRPr>
            </a:lvl1pPr>
            <a:lvl2pPr marL="742950" indent="-285750" eaLnBrk="0" hangingPunct="0">
              <a:spcBef>
                <a:spcPts val="550"/>
              </a:spcBef>
              <a:buClr>
                <a:schemeClr val="accent1"/>
              </a:buClr>
              <a:buSzPct val="70000"/>
              <a:buFont typeface="Wingdings 2" charset="2"/>
              <a:buChar char=""/>
              <a:defRPr sz="2600">
                <a:solidFill>
                  <a:schemeClr val="tx1"/>
                </a:solidFill>
                <a:latin typeface="Tw Cen MT" charset="0"/>
              </a:defRPr>
            </a:lvl2pPr>
            <a:lvl3pPr marL="1143000" indent="-228600" eaLnBrk="0" hangingPunct="0">
              <a:spcBef>
                <a:spcPts val="500"/>
              </a:spcBef>
              <a:buClr>
                <a:schemeClr val="accent2"/>
              </a:buClr>
              <a:buSzPct val="75000"/>
              <a:buFont typeface="Wingdings" charset="2"/>
              <a:buChar char=""/>
              <a:defRPr sz="2300">
                <a:solidFill>
                  <a:schemeClr val="tx1"/>
                </a:solidFill>
                <a:latin typeface="Tw Cen MT" charset="0"/>
              </a:defRPr>
            </a:lvl3pPr>
            <a:lvl4pPr marL="1600200" indent="-228600" eaLnBrk="0" hangingPunct="0">
              <a:spcBef>
                <a:spcPts val="400"/>
              </a:spcBef>
              <a:buClr>
                <a:srgbClr val="A04DA3"/>
              </a:buClr>
              <a:buSzPct val="75000"/>
              <a:buFont typeface="Wingdings" charset="2"/>
              <a:buChar char=""/>
              <a:defRPr sz="2000">
                <a:solidFill>
                  <a:schemeClr val="tx1"/>
                </a:solidFill>
                <a:latin typeface="Tw Cen MT" charset="0"/>
              </a:defRPr>
            </a:lvl4pPr>
            <a:lvl5pPr marL="2057400" indent="-228600" eaLnBrk="0" hangingPunct="0">
              <a:spcBef>
                <a:spcPts val="400"/>
              </a:spcBef>
              <a:buClr>
                <a:srgbClr val="C4652D"/>
              </a:buClr>
              <a:buSzPct val="65000"/>
              <a:buFont typeface="Wingdings" charset="2"/>
              <a:buChar char=""/>
              <a:defRPr sz="2000">
                <a:solidFill>
                  <a:schemeClr val="tx1"/>
                </a:solidFill>
                <a:latin typeface="Tw Cen MT" charset="0"/>
              </a:defRPr>
            </a:lvl5pPr>
            <a:lvl6pPr marL="2514600" indent="-228600" eaLnBrk="0" fontAlgn="base" hangingPunct="0">
              <a:spcBef>
                <a:spcPts val="400"/>
              </a:spcBef>
              <a:spcAft>
                <a:spcPct val="0"/>
              </a:spcAft>
              <a:buClr>
                <a:srgbClr val="C4652D"/>
              </a:buClr>
              <a:buSzPct val="65000"/>
              <a:buFont typeface="Wingdings" charset="2"/>
              <a:buChar char=""/>
              <a:defRPr sz="2000">
                <a:solidFill>
                  <a:schemeClr val="tx1"/>
                </a:solidFill>
                <a:latin typeface="Tw Cen MT" charset="0"/>
              </a:defRPr>
            </a:lvl6pPr>
            <a:lvl7pPr marL="2971800" indent="-228600" eaLnBrk="0" fontAlgn="base" hangingPunct="0">
              <a:spcBef>
                <a:spcPts val="400"/>
              </a:spcBef>
              <a:spcAft>
                <a:spcPct val="0"/>
              </a:spcAft>
              <a:buClr>
                <a:srgbClr val="C4652D"/>
              </a:buClr>
              <a:buSzPct val="65000"/>
              <a:buFont typeface="Wingdings" charset="2"/>
              <a:buChar char=""/>
              <a:defRPr sz="2000">
                <a:solidFill>
                  <a:schemeClr val="tx1"/>
                </a:solidFill>
                <a:latin typeface="Tw Cen MT" charset="0"/>
              </a:defRPr>
            </a:lvl7pPr>
            <a:lvl8pPr marL="3429000" indent="-228600" eaLnBrk="0" fontAlgn="base" hangingPunct="0">
              <a:spcBef>
                <a:spcPts val="400"/>
              </a:spcBef>
              <a:spcAft>
                <a:spcPct val="0"/>
              </a:spcAft>
              <a:buClr>
                <a:srgbClr val="C4652D"/>
              </a:buClr>
              <a:buSzPct val="65000"/>
              <a:buFont typeface="Wingdings" charset="2"/>
              <a:buChar char=""/>
              <a:defRPr sz="2000">
                <a:solidFill>
                  <a:schemeClr val="tx1"/>
                </a:solidFill>
                <a:latin typeface="Tw Cen MT" charset="0"/>
              </a:defRPr>
            </a:lvl8pPr>
            <a:lvl9pPr marL="3886200" indent="-228600" eaLnBrk="0" fontAlgn="base" hangingPunct="0">
              <a:spcBef>
                <a:spcPts val="400"/>
              </a:spcBef>
              <a:spcAft>
                <a:spcPct val="0"/>
              </a:spcAft>
              <a:buClr>
                <a:srgbClr val="C4652D"/>
              </a:buClr>
              <a:buSzPct val="65000"/>
              <a:buFont typeface="Wingdings" charset="2"/>
              <a:buChar char=""/>
              <a:defRPr sz="2000">
                <a:solidFill>
                  <a:schemeClr val="tx1"/>
                </a:solidFill>
                <a:latin typeface="Tw Cen MT" charset="0"/>
              </a:defRPr>
            </a:lvl9pPr>
          </a:lstStyle>
          <a:p>
            <a:pPr algn="r" eaLnBrk="1" hangingPunct="1">
              <a:spcBef>
                <a:spcPct val="0"/>
              </a:spcBef>
              <a:buClrTx/>
              <a:buSzTx/>
              <a:buFontTx/>
              <a:buNone/>
            </a:pPr>
            <a:r>
              <a:rPr lang="en-US" altLang="en-US" sz="2000">
                <a:solidFill>
                  <a:prstClr val="black"/>
                </a:solidFill>
                <a:latin typeface="Book Antiqua" charset="0"/>
              </a:rPr>
              <a:t>Phelps et al. (2009)</a:t>
            </a:r>
          </a:p>
        </p:txBody>
      </p:sp>
      <p:sp>
        <p:nvSpPr>
          <p:cNvPr id="51204" name="Rectangle 2"/>
          <p:cNvSpPr>
            <a:spLocks noChangeArrowheads="1"/>
          </p:cNvSpPr>
          <p:nvPr/>
        </p:nvSpPr>
        <p:spPr bwMode="auto">
          <a:xfrm>
            <a:off x="553701" y="378502"/>
            <a:ext cx="739015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ts val="700"/>
              </a:spcBef>
              <a:buClr>
                <a:schemeClr val="accent2"/>
              </a:buClr>
              <a:buSzPct val="60000"/>
              <a:buFont typeface="Wingdings" charset="2"/>
              <a:buChar char=""/>
              <a:defRPr sz="2900">
                <a:solidFill>
                  <a:schemeClr val="tx1"/>
                </a:solidFill>
                <a:latin typeface="Tw Cen MT" charset="0"/>
              </a:defRPr>
            </a:lvl1pPr>
            <a:lvl2pPr marL="742950" indent="-285750" eaLnBrk="0" hangingPunct="0">
              <a:spcBef>
                <a:spcPts val="550"/>
              </a:spcBef>
              <a:buClr>
                <a:schemeClr val="accent1"/>
              </a:buClr>
              <a:buSzPct val="70000"/>
              <a:buFont typeface="Wingdings 2" charset="2"/>
              <a:buChar char=""/>
              <a:defRPr sz="2600">
                <a:solidFill>
                  <a:schemeClr val="tx1"/>
                </a:solidFill>
                <a:latin typeface="Tw Cen MT" charset="0"/>
              </a:defRPr>
            </a:lvl2pPr>
            <a:lvl3pPr marL="1143000" indent="-228600" eaLnBrk="0" hangingPunct="0">
              <a:spcBef>
                <a:spcPts val="500"/>
              </a:spcBef>
              <a:buClr>
                <a:schemeClr val="accent2"/>
              </a:buClr>
              <a:buSzPct val="75000"/>
              <a:buFont typeface="Wingdings" charset="2"/>
              <a:buChar char=""/>
              <a:defRPr sz="2300">
                <a:solidFill>
                  <a:schemeClr val="tx1"/>
                </a:solidFill>
                <a:latin typeface="Tw Cen MT" charset="0"/>
              </a:defRPr>
            </a:lvl3pPr>
            <a:lvl4pPr marL="1600200" indent="-228600" eaLnBrk="0" hangingPunct="0">
              <a:spcBef>
                <a:spcPts val="400"/>
              </a:spcBef>
              <a:buClr>
                <a:srgbClr val="A04DA3"/>
              </a:buClr>
              <a:buSzPct val="75000"/>
              <a:buFont typeface="Wingdings" charset="2"/>
              <a:buChar char=""/>
              <a:defRPr sz="2000">
                <a:solidFill>
                  <a:schemeClr val="tx1"/>
                </a:solidFill>
                <a:latin typeface="Tw Cen MT" charset="0"/>
              </a:defRPr>
            </a:lvl4pPr>
            <a:lvl5pPr marL="2057400" indent="-228600" eaLnBrk="0" hangingPunct="0">
              <a:spcBef>
                <a:spcPts val="400"/>
              </a:spcBef>
              <a:buClr>
                <a:srgbClr val="C4652D"/>
              </a:buClr>
              <a:buSzPct val="65000"/>
              <a:buFont typeface="Wingdings" charset="2"/>
              <a:buChar char=""/>
              <a:defRPr sz="2000">
                <a:solidFill>
                  <a:schemeClr val="tx1"/>
                </a:solidFill>
                <a:latin typeface="Tw Cen MT" charset="0"/>
              </a:defRPr>
            </a:lvl5pPr>
            <a:lvl6pPr marL="2514600" indent="-228600" eaLnBrk="0" fontAlgn="base" hangingPunct="0">
              <a:spcBef>
                <a:spcPts val="400"/>
              </a:spcBef>
              <a:spcAft>
                <a:spcPct val="0"/>
              </a:spcAft>
              <a:buClr>
                <a:srgbClr val="C4652D"/>
              </a:buClr>
              <a:buSzPct val="65000"/>
              <a:buFont typeface="Wingdings" charset="2"/>
              <a:buChar char=""/>
              <a:defRPr sz="2000">
                <a:solidFill>
                  <a:schemeClr val="tx1"/>
                </a:solidFill>
                <a:latin typeface="Tw Cen MT" charset="0"/>
              </a:defRPr>
            </a:lvl6pPr>
            <a:lvl7pPr marL="2971800" indent="-228600" eaLnBrk="0" fontAlgn="base" hangingPunct="0">
              <a:spcBef>
                <a:spcPts val="400"/>
              </a:spcBef>
              <a:spcAft>
                <a:spcPct val="0"/>
              </a:spcAft>
              <a:buClr>
                <a:srgbClr val="C4652D"/>
              </a:buClr>
              <a:buSzPct val="65000"/>
              <a:buFont typeface="Wingdings" charset="2"/>
              <a:buChar char=""/>
              <a:defRPr sz="2000">
                <a:solidFill>
                  <a:schemeClr val="tx1"/>
                </a:solidFill>
                <a:latin typeface="Tw Cen MT" charset="0"/>
              </a:defRPr>
            </a:lvl7pPr>
            <a:lvl8pPr marL="3429000" indent="-228600" eaLnBrk="0" fontAlgn="base" hangingPunct="0">
              <a:spcBef>
                <a:spcPts val="400"/>
              </a:spcBef>
              <a:spcAft>
                <a:spcPct val="0"/>
              </a:spcAft>
              <a:buClr>
                <a:srgbClr val="C4652D"/>
              </a:buClr>
              <a:buSzPct val="65000"/>
              <a:buFont typeface="Wingdings" charset="2"/>
              <a:buChar char=""/>
              <a:defRPr sz="2000">
                <a:solidFill>
                  <a:schemeClr val="tx1"/>
                </a:solidFill>
                <a:latin typeface="Tw Cen MT" charset="0"/>
              </a:defRPr>
            </a:lvl8pPr>
            <a:lvl9pPr marL="3886200" indent="-228600" eaLnBrk="0" fontAlgn="base" hangingPunct="0">
              <a:spcBef>
                <a:spcPts val="400"/>
              </a:spcBef>
              <a:spcAft>
                <a:spcPct val="0"/>
              </a:spcAft>
              <a:buClr>
                <a:srgbClr val="C4652D"/>
              </a:buClr>
              <a:buSzPct val="65000"/>
              <a:buFont typeface="Wingdings" charset="2"/>
              <a:buChar char=""/>
              <a:defRPr sz="2000">
                <a:solidFill>
                  <a:schemeClr val="tx1"/>
                </a:solidFill>
                <a:latin typeface="Tw Cen MT" charset="0"/>
              </a:defRPr>
            </a:lvl9pPr>
          </a:lstStyle>
          <a:p>
            <a:pPr eaLnBrk="1" hangingPunct="1">
              <a:spcBef>
                <a:spcPct val="0"/>
              </a:spcBef>
              <a:buClrTx/>
              <a:buSzTx/>
              <a:buFontTx/>
              <a:buNone/>
            </a:pPr>
            <a:r>
              <a:rPr lang="en-US" altLang="en-US" sz="4400" dirty="0">
                <a:solidFill>
                  <a:prstClr val="black"/>
                </a:solidFill>
                <a:latin typeface="Calibri"/>
              </a:rPr>
              <a:t>Prevention at the Administrative Level</a:t>
            </a:r>
          </a:p>
        </p:txBody>
      </p:sp>
    </p:spTree>
    <p:extLst>
      <p:ext uri="{BB962C8B-B14F-4D97-AF65-F5344CB8AC3E}">
        <p14:creationId xmlns:p14="http://schemas.microsoft.com/office/powerpoint/2010/main" val="2754197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4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74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746">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74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74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74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74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74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6"/>
          <p:cNvSpPr>
            <a:spLocks noGrp="1"/>
          </p:cNvSpPr>
          <p:nvPr>
            <p:ph type="title"/>
          </p:nvPr>
        </p:nvSpPr>
        <p:spPr bwMode="auto">
          <a:xfrm>
            <a:off x="1550196" y="2984504"/>
            <a:ext cx="4745831" cy="24669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z="5400">
                <a:ea typeface="AvenirNext LT Pro Heavy" panose="020B0903020202020204" pitchFamily="34" charset="0"/>
              </a:rPr>
              <a:t>The ProQOL </a:t>
            </a:r>
            <a:r>
              <a:rPr lang="en-US" altLang="en-US" smtClean="0">
                <a:ea typeface="AvenirNext LT Pro Heavy" panose="020B0903020202020204" pitchFamily="34" charset="0"/>
              </a:rPr>
              <a:t/>
            </a:r>
            <a:br>
              <a:rPr lang="en-US" altLang="en-US" smtClean="0">
                <a:ea typeface="AvenirNext LT Pro Heavy" panose="020B0903020202020204" pitchFamily="34" charset="0"/>
              </a:rPr>
            </a:br>
            <a:r>
              <a:rPr lang="en-US" altLang="en-US" smtClean="0">
                <a:ea typeface="AvenirNext LT Pro Heavy" panose="020B0903020202020204" pitchFamily="34" charset="0"/>
              </a:rPr>
              <a:t/>
            </a:r>
            <a:br>
              <a:rPr lang="en-US" altLang="en-US" smtClean="0">
                <a:ea typeface="AvenirNext LT Pro Heavy" panose="020B0903020202020204" pitchFamily="34" charset="0"/>
              </a:rPr>
            </a:br>
            <a:r>
              <a:rPr lang="en-US" altLang="en-US" smtClean="0">
                <a:ea typeface="AvenirNext LT Pro Heavy" panose="020B0903020202020204" pitchFamily="34" charset="0"/>
              </a:rPr>
              <a:t/>
            </a:r>
            <a:br>
              <a:rPr lang="en-US" altLang="en-US" smtClean="0">
                <a:ea typeface="AvenirNext LT Pro Heavy" panose="020B0903020202020204" pitchFamily="34" charset="0"/>
              </a:rPr>
            </a:br>
            <a:r>
              <a:rPr lang="en-US" altLang="en-US" smtClean="0">
                <a:ea typeface="AvenirNext LT Pro Heavy" panose="020B0903020202020204" pitchFamily="34" charset="0"/>
              </a:rPr>
              <a:t/>
            </a:r>
            <a:br>
              <a:rPr lang="en-US" altLang="en-US" smtClean="0">
                <a:ea typeface="AvenirNext LT Pro Heavy" panose="020B0903020202020204" pitchFamily="34" charset="0"/>
              </a:rPr>
            </a:br>
            <a:r>
              <a:rPr lang="en-US" altLang="en-US" sz="1800">
                <a:solidFill>
                  <a:schemeClr val="tx1"/>
                </a:solidFill>
                <a:latin typeface="Avenir Next Heavy"/>
                <a:ea typeface="AvenirNext LT Pro Heavy" panose="020B0903020202020204" pitchFamily="34" charset="0"/>
              </a:rPr>
              <a:t>For more information see </a:t>
            </a:r>
            <a:r>
              <a:rPr lang="en-US" altLang="en-US" sz="1800">
                <a:solidFill>
                  <a:schemeClr val="tx1"/>
                </a:solidFill>
                <a:latin typeface="Avenir Next Heavy"/>
                <a:ea typeface="AvenirNext LT Pro Heavy" panose="020B0903020202020204" pitchFamily="34" charset="0"/>
                <a:hlinkClick r:id="rId2"/>
              </a:rPr>
              <a:t>www.proqol.org</a:t>
            </a:r>
            <a:r>
              <a:rPr lang="en-US" altLang="en-US" sz="1800">
                <a:solidFill>
                  <a:schemeClr val="tx1"/>
                </a:solidFill>
                <a:latin typeface="Avenir Next Heavy"/>
                <a:ea typeface="AvenirNext LT Pro Heavy" panose="020B0903020202020204" pitchFamily="34" charset="0"/>
              </a:rPr>
              <a:t/>
            </a:r>
            <a:br>
              <a:rPr lang="en-US" altLang="en-US" sz="1800">
                <a:solidFill>
                  <a:schemeClr val="tx1"/>
                </a:solidFill>
                <a:latin typeface="Avenir Next Heavy"/>
                <a:ea typeface="AvenirNext LT Pro Heavy" panose="020B0903020202020204" pitchFamily="34" charset="0"/>
              </a:rPr>
            </a:br>
            <a:r>
              <a:rPr lang="en-US" altLang="en-US" sz="1800">
                <a:solidFill>
                  <a:schemeClr val="tx1"/>
                </a:solidFill>
                <a:latin typeface="Avenir Next Heavy"/>
                <a:ea typeface="AvenirNext LT Pro Heavy" panose="020B0903020202020204" pitchFamily="34" charset="0"/>
              </a:rPr>
              <a:t>c Beth Hudnall Stamm, 2009</a:t>
            </a:r>
          </a:p>
        </p:txBody>
      </p:sp>
    </p:spTree>
    <p:extLst>
      <p:ext uri="{BB962C8B-B14F-4D97-AF65-F5344CB8AC3E}">
        <p14:creationId xmlns:p14="http://schemas.microsoft.com/office/powerpoint/2010/main" val="7220282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b="1" smtClean="0"/>
              <a:t>CS-CF Model (Beth Hudnall Stamm, 2009)</a:t>
            </a:r>
          </a:p>
        </p:txBody>
      </p:sp>
      <p:graphicFrame>
        <p:nvGraphicFramePr>
          <p:cNvPr id="5" name="Diagram 4"/>
          <p:cNvGraphicFramePr>
            <a:graphicFrameLocks noChangeAspect="1"/>
          </p:cNvGraphicFramePr>
          <p:nvPr/>
        </p:nvGraphicFramePr>
        <p:xfrm>
          <a:off x="1411090" y="2492780"/>
          <a:ext cx="6589913" cy="3257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p:cNvSpPr/>
          <p:nvPr/>
        </p:nvSpPr>
        <p:spPr>
          <a:xfrm flipH="1">
            <a:off x="5107782" y="4930779"/>
            <a:ext cx="947738" cy="669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1350" dirty="0">
                <a:solidFill>
                  <a:prstClr val="white"/>
                </a:solidFill>
                <a:latin typeface="Calibri"/>
              </a:rPr>
              <a:t>Vicarious Trauma</a:t>
            </a:r>
          </a:p>
        </p:txBody>
      </p:sp>
    </p:spTree>
    <p:extLst>
      <p:ext uri="{BB962C8B-B14F-4D97-AF65-F5344CB8AC3E}">
        <p14:creationId xmlns:p14="http://schemas.microsoft.com/office/powerpoint/2010/main" val="33192155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4"/>
          <p:cNvSpPr>
            <a:spLocks noGrp="1"/>
          </p:cNvSpPr>
          <p:nvPr>
            <p:ph type="title"/>
          </p:nvPr>
        </p:nvSpPr>
        <p:spPr bwMode="auto">
          <a:xfrm>
            <a:off x="1485900" y="274638"/>
            <a:ext cx="6172200"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eaLnBrk="1" hangingPunct="1"/>
            <a:r>
              <a:rPr lang="en-US" altLang="en-US" smtClean="0">
                <a:latin typeface="AvenirNext LT Pro Heavy" panose="020B0903020202020204" pitchFamily="34" charset="0"/>
                <a:ea typeface="AvenirNext LT Pro Heavy" panose="020B0903020202020204" pitchFamily="34" charset="0"/>
                <a:cs typeface="AvenirNext LT Pro Heavy" panose="020B0903020202020204" pitchFamily="34" charset="0"/>
              </a:rPr>
              <a:t>Interpreting Scores</a:t>
            </a:r>
            <a:br>
              <a:rPr lang="en-US" altLang="en-US" smtClean="0">
                <a:latin typeface="AvenirNext LT Pro Heavy" panose="020B0903020202020204" pitchFamily="34" charset="0"/>
                <a:ea typeface="AvenirNext LT Pro Heavy" panose="020B0903020202020204" pitchFamily="34" charset="0"/>
                <a:cs typeface="AvenirNext LT Pro Heavy" panose="020B0903020202020204" pitchFamily="34" charset="0"/>
              </a:rPr>
            </a:br>
            <a:endParaRPr lang="en-US" altLang="en-US" smtClean="0">
              <a:latin typeface="AvenirNext LT Pro Heavy" panose="020B0903020202020204" pitchFamily="34" charset="0"/>
              <a:ea typeface="AvenirNext LT Pro Heavy" panose="020B0903020202020204" pitchFamily="34" charset="0"/>
              <a:cs typeface="AvenirNext LT Pro Heavy" panose="020B0903020202020204" pitchFamily="34" charset="0"/>
            </a:endParaRPr>
          </a:p>
        </p:txBody>
      </p:sp>
      <p:sp>
        <p:nvSpPr>
          <p:cNvPr id="6" name="Content Placeholder 5"/>
          <p:cNvSpPr>
            <a:spLocks noGrp="1"/>
          </p:cNvSpPr>
          <p:nvPr>
            <p:ph idx="1"/>
          </p:nvPr>
        </p:nvSpPr>
        <p:spPr>
          <a:xfrm>
            <a:off x="1485900" y="2057400"/>
            <a:ext cx="6172200" cy="3943350"/>
          </a:xfrm>
        </p:spPr>
        <p:txBody>
          <a:bodyPr>
            <a:normAutofit lnSpcReduction="10000"/>
          </a:bodyPr>
          <a:lstStyle/>
          <a:p>
            <a:pPr>
              <a:buFont typeface="Arial"/>
              <a:buChar char="•"/>
              <a:defRPr/>
            </a:pPr>
            <a:r>
              <a:rPr lang="en-US" dirty="0"/>
              <a:t>Scores on individual scales tell us about a person’s responses on each of the constructs</a:t>
            </a:r>
          </a:p>
          <a:p>
            <a:pPr>
              <a:buFont typeface="Arial"/>
              <a:buChar char="•"/>
              <a:defRPr/>
            </a:pPr>
            <a:r>
              <a:rPr lang="en-US" dirty="0"/>
              <a:t>Viewing the combination of scores helps us “paint a picture” of what it’s telling us</a:t>
            </a:r>
          </a:p>
          <a:p>
            <a:pPr>
              <a:buFont typeface="Arial"/>
              <a:buChar char="•"/>
              <a:defRPr/>
            </a:pPr>
            <a:r>
              <a:rPr lang="en-US" dirty="0"/>
              <a:t>Can be used to track an individual’s CS and CF</a:t>
            </a:r>
          </a:p>
          <a:p>
            <a:pPr>
              <a:buFont typeface="Arial"/>
              <a:buChar char="•"/>
              <a:defRPr/>
            </a:pPr>
            <a:r>
              <a:rPr lang="en-US" dirty="0"/>
              <a:t>Not a Medical Test</a:t>
            </a:r>
          </a:p>
          <a:p>
            <a:pPr lvl="1">
              <a:buFont typeface="Arial"/>
              <a:buChar char="–"/>
              <a:defRPr/>
            </a:pPr>
            <a:r>
              <a:rPr lang="en-US" sz="2000" dirty="0"/>
              <a:t>screening for stress-related health problems</a:t>
            </a:r>
          </a:p>
          <a:p>
            <a:pPr>
              <a:buFont typeface="Arial"/>
              <a:buChar char="•"/>
              <a:defRPr/>
            </a:pPr>
            <a:endParaRPr lang="en-US" dirty="0"/>
          </a:p>
          <a:p>
            <a:pPr>
              <a:buFont typeface="Arial"/>
              <a:buChar char="•"/>
              <a:defRPr/>
            </a:pPr>
            <a:endParaRPr lang="en-US" dirty="0"/>
          </a:p>
          <a:p>
            <a:pPr>
              <a:buFont typeface="Arial"/>
              <a:buChar char="•"/>
              <a:defRPr/>
            </a:pPr>
            <a:endParaRPr lang="en-US" dirty="0"/>
          </a:p>
        </p:txBody>
      </p:sp>
    </p:spTree>
    <p:extLst>
      <p:ext uri="{BB962C8B-B14F-4D97-AF65-F5344CB8AC3E}">
        <p14:creationId xmlns:p14="http://schemas.microsoft.com/office/powerpoint/2010/main" val="41915032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7213" y="1412875"/>
            <a:ext cx="7886700" cy="4930775"/>
          </a:xfrm>
        </p:spPr>
        <p:txBody>
          <a:bodyPr/>
          <a:lstStyle/>
          <a:p>
            <a:pPr>
              <a:defRPr/>
            </a:pPr>
            <a:r>
              <a:rPr lang="en-US" dirty="0" smtClean="0"/>
              <a:t>At University of St. Thomas IPC</a:t>
            </a:r>
            <a:br>
              <a:rPr lang="en-US" dirty="0" smtClean="0"/>
            </a:br>
            <a:r>
              <a:rPr lang="en-US" dirty="0"/>
              <a:t/>
            </a:r>
            <a:br>
              <a:rPr lang="en-US" dirty="0"/>
            </a:br>
            <a:r>
              <a:rPr lang="en-US" dirty="0" smtClean="0"/>
              <a:t>Administer </a:t>
            </a:r>
            <a:r>
              <a:rPr lang="en-US" dirty="0" err="1" smtClean="0"/>
              <a:t>ProQOL</a:t>
            </a:r>
            <a:r>
              <a:rPr lang="en-US" dirty="0" smtClean="0"/>
              <a:t> each semester </a:t>
            </a:r>
            <a:br>
              <a:rPr lang="en-US" dirty="0" smtClean="0"/>
            </a:br>
            <a:r>
              <a:rPr lang="en-US" dirty="0"/>
              <a:t/>
            </a:r>
            <a:br>
              <a:rPr lang="en-US" dirty="0"/>
            </a:br>
            <a:r>
              <a:rPr lang="en-US" dirty="0" smtClean="0"/>
              <a:t>IPC student’s result on </a:t>
            </a:r>
            <a:r>
              <a:rPr lang="en-US" dirty="0" err="1" smtClean="0"/>
              <a:t>ProQol</a:t>
            </a:r>
            <a:r>
              <a:rPr lang="en-US" dirty="0" smtClean="0"/>
              <a:t>: </a:t>
            </a:r>
            <a:endParaRPr lang="en-US" dirty="0"/>
          </a:p>
        </p:txBody>
      </p:sp>
    </p:spTree>
    <p:extLst>
      <p:ext uri="{BB962C8B-B14F-4D97-AF65-F5344CB8AC3E}">
        <p14:creationId xmlns:p14="http://schemas.microsoft.com/office/powerpoint/2010/main" val="30980498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50369" y="381000"/>
            <a:ext cx="4800600" cy="1219200"/>
          </a:xfrm>
        </p:spPr>
        <p:txBody>
          <a:bodyPr/>
          <a:lstStyle/>
          <a:p>
            <a:pPr>
              <a:defRPr/>
            </a:pPr>
            <a:r>
              <a:rPr lang="en-US" dirty="0" smtClean="0"/>
              <a:t>IPC students</a:t>
            </a:r>
            <a:endParaRPr lang="en-US" dirty="0"/>
          </a:p>
        </p:txBody>
      </p:sp>
      <p:graphicFrame>
        <p:nvGraphicFramePr>
          <p:cNvPr id="5" name="Table 4"/>
          <p:cNvGraphicFramePr>
            <a:graphicFrameLocks noGrp="1"/>
          </p:cNvGraphicFramePr>
          <p:nvPr/>
        </p:nvGraphicFramePr>
        <p:xfrm>
          <a:off x="2971802" y="1752604"/>
          <a:ext cx="4550569" cy="4908366"/>
        </p:xfrm>
        <a:graphic>
          <a:graphicData uri="http://schemas.openxmlformats.org/drawingml/2006/table">
            <a:tbl>
              <a:tblPr>
                <a:tableStyleId>{5C22544A-7EE6-4342-B048-85BDC9FD1C3A}</a:tableStyleId>
              </a:tblPr>
              <a:tblGrid>
                <a:gridCol w="2600976">
                  <a:extLst>
                    <a:ext uri="{9D8B030D-6E8A-4147-A177-3AD203B41FA5}">
                      <a16:colId xmlns:a16="http://schemas.microsoft.com/office/drawing/2014/main" val="20000"/>
                    </a:ext>
                  </a:extLst>
                </a:gridCol>
                <a:gridCol w="1949593">
                  <a:extLst>
                    <a:ext uri="{9D8B030D-6E8A-4147-A177-3AD203B41FA5}">
                      <a16:colId xmlns:a16="http://schemas.microsoft.com/office/drawing/2014/main" val="20001"/>
                    </a:ext>
                  </a:extLst>
                </a:gridCol>
              </a:tblGrid>
              <a:tr h="1162412">
                <a:tc>
                  <a:txBody>
                    <a:bodyPr/>
                    <a:lstStyle/>
                    <a:p>
                      <a:pPr marL="0" marR="0" algn="ctr">
                        <a:lnSpc>
                          <a:spcPct val="107000"/>
                        </a:lnSpc>
                        <a:spcBef>
                          <a:spcPts val="0"/>
                        </a:spcBef>
                        <a:spcAft>
                          <a:spcPts val="800"/>
                        </a:spcAft>
                      </a:pPr>
                      <a:r>
                        <a:rPr lang="en-US" sz="3200" dirty="0">
                          <a:effectLst/>
                        </a:rPr>
                        <a:t>Secondary traumatic stress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9525" marB="0" anchor="b"/>
                </a:tc>
                <a:tc>
                  <a:txBody>
                    <a:bodyPr/>
                    <a:lstStyle/>
                    <a:p>
                      <a:pPr marL="0" marR="0" algn="ctr">
                        <a:lnSpc>
                          <a:spcPct val="107000"/>
                        </a:lnSpc>
                        <a:spcBef>
                          <a:spcPts val="0"/>
                        </a:spcBef>
                        <a:spcAft>
                          <a:spcPts val="800"/>
                        </a:spcAft>
                      </a:pPr>
                      <a:r>
                        <a:rPr lang="en-US" sz="3200">
                          <a:effectLst/>
                        </a:rPr>
                        <a:t>total people in range</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9525" marB="0" anchor="b"/>
                </a:tc>
                <a:extLst>
                  <a:ext uri="{0D108BD9-81ED-4DB2-BD59-A6C34878D82A}">
                    <a16:rowId xmlns:a16="http://schemas.microsoft.com/office/drawing/2014/main" val="10000"/>
                  </a:ext>
                </a:extLst>
              </a:tr>
              <a:tr h="1064509">
                <a:tc>
                  <a:txBody>
                    <a:bodyPr/>
                    <a:lstStyle/>
                    <a:p>
                      <a:pPr marL="0" marR="0" algn="ctr">
                        <a:lnSpc>
                          <a:spcPct val="107000"/>
                        </a:lnSpc>
                        <a:spcBef>
                          <a:spcPts val="0"/>
                        </a:spcBef>
                        <a:spcAft>
                          <a:spcPts val="800"/>
                        </a:spcAft>
                      </a:pPr>
                      <a:r>
                        <a:rPr lang="en-US" sz="3200" dirty="0">
                          <a:effectLst/>
                        </a:rPr>
                        <a:t>&lt;=22 - low</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9525" marB="0" anchor="b"/>
                </a:tc>
                <a:tc>
                  <a:txBody>
                    <a:bodyPr/>
                    <a:lstStyle/>
                    <a:p>
                      <a:pPr marL="0" marR="0" algn="ctr">
                        <a:lnSpc>
                          <a:spcPct val="107000"/>
                        </a:lnSpc>
                        <a:spcBef>
                          <a:spcPts val="0"/>
                        </a:spcBef>
                        <a:spcAft>
                          <a:spcPts val="800"/>
                        </a:spcAft>
                      </a:pPr>
                      <a:r>
                        <a:rPr lang="en-US" sz="3200" dirty="0" smtClean="0">
                          <a:effectLst/>
                          <a:latin typeface="+mn-lt"/>
                          <a:ea typeface="+mn-ea"/>
                          <a:cs typeface="+mn-cs"/>
                        </a:rPr>
                        <a:t>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9525" marB="0" anchor="b"/>
                </a:tc>
                <a:extLst>
                  <a:ext uri="{0D108BD9-81ED-4DB2-BD59-A6C34878D82A}">
                    <a16:rowId xmlns:a16="http://schemas.microsoft.com/office/drawing/2014/main" val="10001"/>
                  </a:ext>
                </a:extLst>
              </a:tr>
              <a:tr h="1204371">
                <a:tc>
                  <a:txBody>
                    <a:bodyPr/>
                    <a:lstStyle/>
                    <a:p>
                      <a:pPr marL="0" marR="0" algn="ctr">
                        <a:lnSpc>
                          <a:spcPct val="107000"/>
                        </a:lnSpc>
                        <a:spcBef>
                          <a:spcPts val="0"/>
                        </a:spcBef>
                        <a:spcAft>
                          <a:spcPts val="800"/>
                        </a:spcAft>
                      </a:pPr>
                      <a:r>
                        <a:rPr lang="en-US" sz="3200" dirty="0">
                          <a:effectLst/>
                        </a:rPr>
                        <a:t>23-41 - average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9525" marB="0" anchor="b"/>
                </a:tc>
                <a:tc>
                  <a:txBody>
                    <a:bodyPr/>
                    <a:lstStyle/>
                    <a:p>
                      <a:pPr marL="0" marR="0" algn="ctr">
                        <a:lnSpc>
                          <a:spcPct val="107000"/>
                        </a:lnSpc>
                        <a:spcBef>
                          <a:spcPts val="0"/>
                        </a:spcBef>
                        <a:spcAft>
                          <a:spcPts val="800"/>
                        </a:spcAft>
                      </a:pPr>
                      <a:r>
                        <a:rPr lang="en-US" sz="3200" dirty="0">
                          <a:effectLst/>
                          <a:latin typeface="+mn-lt"/>
                          <a:ea typeface="+mn-ea"/>
                          <a:cs typeface="+mn-cs"/>
                        </a:rPr>
                        <a:t>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9525" marB="0" anchor="b"/>
                </a:tc>
                <a:extLst>
                  <a:ext uri="{0D108BD9-81ED-4DB2-BD59-A6C34878D82A}">
                    <a16:rowId xmlns:a16="http://schemas.microsoft.com/office/drawing/2014/main" val="10002"/>
                  </a:ext>
                </a:extLst>
              </a:tr>
              <a:tr h="1064509">
                <a:tc>
                  <a:txBody>
                    <a:bodyPr/>
                    <a:lstStyle/>
                    <a:p>
                      <a:pPr marL="0" marR="0" algn="ctr">
                        <a:lnSpc>
                          <a:spcPct val="107000"/>
                        </a:lnSpc>
                        <a:spcBef>
                          <a:spcPts val="0"/>
                        </a:spcBef>
                        <a:spcAft>
                          <a:spcPts val="800"/>
                        </a:spcAft>
                      </a:pPr>
                      <a:r>
                        <a:rPr lang="en-US" sz="3200">
                          <a:effectLst/>
                        </a:rPr>
                        <a:t>&gt;=42 - high</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9525" marB="0" anchor="b"/>
                </a:tc>
                <a:tc>
                  <a:txBody>
                    <a:bodyPr/>
                    <a:lstStyle/>
                    <a:p>
                      <a:pPr marL="0" marR="0" algn="ctr">
                        <a:lnSpc>
                          <a:spcPct val="107000"/>
                        </a:lnSpc>
                        <a:spcBef>
                          <a:spcPts val="0"/>
                        </a:spcBef>
                        <a:spcAft>
                          <a:spcPts val="800"/>
                        </a:spcAft>
                      </a:pPr>
                      <a:r>
                        <a:rPr lang="en-US" sz="3200" dirty="0">
                          <a:effectLst/>
                          <a:latin typeface="+mn-lt"/>
                          <a:ea typeface="+mn-ea"/>
                          <a:cs typeface="+mn-cs"/>
                        </a:rPr>
                        <a:t>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9525" marB="0" anchor="b"/>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731525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IPC students </a:t>
            </a:r>
            <a:endParaRPr lang="en-US" dirty="0"/>
          </a:p>
        </p:txBody>
      </p:sp>
      <p:graphicFrame>
        <p:nvGraphicFramePr>
          <p:cNvPr id="4" name="Table 3"/>
          <p:cNvGraphicFramePr>
            <a:graphicFrameLocks noGrp="1"/>
          </p:cNvGraphicFramePr>
          <p:nvPr/>
        </p:nvGraphicFramePr>
        <p:xfrm>
          <a:off x="2993233" y="1447800"/>
          <a:ext cx="4493419" cy="5047804"/>
        </p:xfrm>
        <a:graphic>
          <a:graphicData uri="http://schemas.openxmlformats.org/drawingml/2006/table">
            <a:tbl>
              <a:tblPr>
                <a:tableStyleId>{5C22544A-7EE6-4342-B048-85BDC9FD1C3A}</a:tableStyleId>
              </a:tblPr>
              <a:tblGrid>
                <a:gridCol w="2568310">
                  <a:extLst>
                    <a:ext uri="{9D8B030D-6E8A-4147-A177-3AD203B41FA5}">
                      <a16:colId xmlns:a16="http://schemas.microsoft.com/office/drawing/2014/main" val="20000"/>
                    </a:ext>
                  </a:extLst>
                </a:gridCol>
                <a:gridCol w="1925109">
                  <a:extLst>
                    <a:ext uri="{9D8B030D-6E8A-4147-A177-3AD203B41FA5}">
                      <a16:colId xmlns:a16="http://schemas.microsoft.com/office/drawing/2014/main" val="20001"/>
                    </a:ext>
                  </a:extLst>
                </a:gridCol>
              </a:tblGrid>
              <a:tr h="1183732">
                <a:tc>
                  <a:txBody>
                    <a:bodyPr/>
                    <a:lstStyle/>
                    <a:p>
                      <a:pPr marL="0" marR="0" algn="ctr">
                        <a:lnSpc>
                          <a:spcPct val="107000"/>
                        </a:lnSpc>
                        <a:spcBef>
                          <a:spcPts val="0"/>
                        </a:spcBef>
                        <a:spcAft>
                          <a:spcPts val="800"/>
                        </a:spcAft>
                      </a:pPr>
                      <a:r>
                        <a:rPr lang="en-US" sz="3600" dirty="0">
                          <a:effectLst/>
                        </a:rPr>
                        <a:t>Burnout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9526" marB="0" anchor="b"/>
                </a:tc>
                <a:tc>
                  <a:txBody>
                    <a:bodyPr/>
                    <a:lstStyle/>
                    <a:p>
                      <a:pPr marL="0" marR="0" algn="ctr">
                        <a:lnSpc>
                          <a:spcPct val="107000"/>
                        </a:lnSpc>
                        <a:spcBef>
                          <a:spcPts val="0"/>
                        </a:spcBef>
                        <a:spcAft>
                          <a:spcPts val="800"/>
                        </a:spcAft>
                      </a:pPr>
                      <a:r>
                        <a:rPr lang="en-US" sz="3600">
                          <a:effectLst/>
                        </a:rPr>
                        <a:t>total people in range</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9526" marB="0" anchor="b"/>
                </a:tc>
                <a:extLst>
                  <a:ext uri="{0D108BD9-81ED-4DB2-BD59-A6C34878D82A}">
                    <a16:rowId xmlns:a16="http://schemas.microsoft.com/office/drawing/2014/main" val="10000"/>
                  </a:ext>
                </a:extLst>
              </a:tr>
              <a:tr h="1046547">
                <a:tc>
                  <a:txBody>
                    <a:bodyPr/>
                    <a:lstStyle/>
                    <a:p>
                      <a:pPr marL="0" marR="0" algn="ctr">
                        <a:lnSpc>
                          <a:spcPct val="107000"/>
                        </a:lnSpc>
                        <a:spcBef>
                          <a:spcPts val="0"/>
                        </a:spcBef>
                        <a:spcAft>
                          <a:spcPts val="800"/>
                        </a:spcAft>
                      </a:pPr>
                      <a:r>
                        <a:rPr lang="en-US" sz="3600" dirty="0">
                          <a:effectLst/>
                        </a:rPr>
                        <a:t>&lt;=22 - low</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9526" marB="0" anchor="b"/>
                </a:tc>
                <a:tc>
                  <a:txBody>
                    <a:bodyPr/>
                    <a:lstStyle/>
                    <a:p>
                      <a:pPr marL="0" marR="0" algn="ctr">
                        <a:lnSpc>
                          <a:spcPct val="107000"/>
                        </a:lnSpc>
                        <a:spcBef>
                          <a:spcPts val="0"/>
                        </a:spcBef>
                        <a:spcAft>
                          <a:spcPts val="800"/>
                        </a:spcAft>
                      </a:pPr>
                      <a:r>
                        <a:rPr lang="en-US" sz="3600" dirty="0">
                          <a:effectLst/>
                          <a:latin typeface="+mn-lt"/>
                          <a:ea typeface="+mn-ea"/>
                          <a:cs typeface="+mn-cs"/>
                        </a:rPr>
                        <a:t>2</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9526" marB="0" anchor="b"/>
                </a:tc>
                <a:extLst>
                  <a:ext uri="{0D108BD9-81ED-4DB2-BD59-A6C34878D82A}">
                    <a16:rowId xmlns:a16="http://schemas.microsoft.com/office/drawing/2014/main" val="10001"/>
                  </a:ext>
                </a:extLst>
              </a:tr>
              <a:tr h="1184050">
                <a:tc>
                  <a:txBody>
                    <a:bodyPr/>
                    <a:lstStyle/>
                    <a:p>
                      <a:pPr marL="0" marR="0" algn="ctr">
                        <a:lnSpc>
                          <a:spcPct val="107000"/>
                        </a:lnSpc>
                        <a:spcBef>
                          <a:spcPts val="0"/>
                        </a:spcBef>
                        <a:spcAft>
                          <a:spcPts val="800"/>
                        </a:spcAft>
                      </a:pPr>
                      <a:r>
                        <a:rPr lang="en-US" sz="3600" dirty="0">
                          <a:effectLst/>
                        </a:rPr>
                        <a:t>23-41 - average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9526" marB="0" anchor="b"/>
                </a:tc>
                <a:tc>
                  <a:txBody>
                    <a:bodyPr/>
                    <a:lstStyle/>
                    <a:p>
                      <a:pPr marL="0" marR="0" algn="ctr">
                        <a:lnSpc>
                          <a:spcPct val="107000"/>
                        </a:lnSpc>
                        <a:spcBef>
                          <a:spcPts val="0"/>
                        </a:spcBef>
                        <a:spcAft>
                          <a:spcPts val="800"/>
                        </a:spcAft>
                      </a:pPr>
                      <a:r>
                        <a:rPr lang="en-US" sz="3600" dirty="0">
                          <a:effectLst/>
                        </a:rPr>
                        <a:t>6</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9526" marB="0" anchor="b"/>
                </a:tc>
                <a:extLst>
                  <a:ext uri="{0D108BD9-81ED-4DB2-BD59-A6C34878D82A}">
                    <a16:rowId xmlns:a16="http://schemas.microsoft.com/office/drawing/2014/main" val="10002"/>
                  </a:ext>
                </a:extLst>
              </a:tr>
              <a:tr h="1046547">
                <a:tc>
                  <a:txBody>
                    <a:bodyPr/>
                    <a:lstStyle/>
                    <a:p>
                      <a:pPr marL="0" marR="0" algn="ctr">
                        <a:lnSpc>
                          <a:spcPct val="107000"/>
                        </a:lnSpc>
                        <a:spcBef>
                          <a:spcPts val="0"/>
                        </a:spcBef>
                        <a:spcAft>
                          <a:spcPts val="800"/>
                        </a:spcAft>
                      </a:pPr>
                      <a:r>
                        <a:rPr lang="en-US" sz="3600">
                          <a:effectLst/>
                        </a:rPr>
                        <a:t>&gt;=42 - high</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9526" marB="0" anchor="b"/>
                </a:tc>
                <a:tc>
                  <a:txBody>
                    <a:bodyPr/>
                    <a:lstStyle/>
                    <a:p>
                      <a:pPr marL="0" marR="0" algn="ctr">
                        <a:lnSpc>
                          <a:spcPct val="107000"/>
                        </a:lnSpc>
                        <a:spcBef>
                          <a:spcPts val="0"/>
                        </a:spcBef>
                        <a:spcAft>
                          <a:spcPts val="800"/>
                        </a:spcAft>
                      </a:pPr>
                      <a:r>
                        <a:rPr lang="en-US" sz="3600" dirty="0">
                          <a:effectLst/>
                          <a:latin typeface="+mn-lt"/>
                          <a:ea typeface="+mn-ea"/>
                          <a:cs typeface="+mn-cs"/>
                        </a:rPr>
                        <a:t>0</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9526" marB="0" anchor="b"/>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403464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IPC students</a:t>
            </a:r>
            <a:endParaRPr lang="en-US" dirty="0"/>
          </a:p>
        </p:txBody>
      </p:sp>
      <p:graphicFrame>
        <p:nvGraphicFramePr>
          <p:cNvPr id="3" name="Table 2"/>
          <p:cNvGraphicFramePr>
            <a:graphicFrameLocks noGrp="1"/>
          </p:cNvGraphicFramePr>
          <p:nvPr/>
        </p:nvGraphicFramePr>
        <p:xfrm>
          <a:off x="2993233" y="1066804"/>
          <a:ext cx="4607719" cy="5838521"/>
        </p:xfrm>
        <a:graphic>
          <a:graphicData uri="http://schemas.openxmlformats.org/drawingml/2006/table">
            <a:tbl>
              <a:tblPr>
                <a:tableStyleId>{5C22544A-7EE6-4342-B048-85BDC9FD1C3A}</a:tableStyleId>
              </a:tblPr>
              <a:tblGrid>
                <a:gridCol w="2633641">
                  <a:extLst>
                    <a:ext uri="{9D8B030D-6E8A-4147-A177-3AD203B41FA5}">
                      <a16:colId xmlns:a16="http://schemas.microsoft.com/office/drawing/2014/main" val="20000"/>
                    </a:ext>
                  </a:extLst>
                </a:gridCol>
                <a:gridCol w="1974078">
                  <a:extLst>
                    <a:ext uri="{9D8B030D-6E8A-4147-A177-3AD203B41FA5}">
                      <a16:colId xmlns:a16="http://schemas.microsoft.com/office/drawing/2014/main" val="20001"/>
                    </a:ext>
                  </a:extLst>
                </a:gridCol>
              </a:tblGrid>
              <a:tr h="1418537">
                <a:tc>
                  <a:txBody>
                    <a:bodyPr/>
                    <a:lstStyle/>
                    <a:p>
                      <a:pPr marL="0" marR="0" algn="ctr">
                        <a:lnSpc>
                          <a:spcPct val="107000"/>
                        </a:lnSpc>
                        <a:spcBef>
                          <a:spcPts val="0"/>
                        </a:spcBef>
                        <a:spcAft>
                          <a:spcPts val="800"/>
                        </a:spcAft>
                      </a:pPr>
                      <a:r>
                        <a:rPr lang="en-US" sz="3600">
                          <a:effectLst/>
                        </a:rPr>
                        <a:t>Compassion satisfaction</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9525" marB="0" anchor="b"/>
                </a:tc>
                <a:tc>
                  <a:txBody>
                    <a:bodyPr/>
                    <a:lstStyle/>
                    <a:p>
                      <a:pPr marL="0" marR="0" algn="ctr">
                        <a:lnSpc>
                          <a:spcPct val="107000"/>
                        </a:lnSpc>
                        <a:spcBef>
                          <a:spcPts val="0"/>
                        </a:spcBef>
                        <a:spcAft>
                          <a:spcPts val="800"/>
                        </a:spcAft>
                      </a:pPr>
                      <a:r>
                        <a:rPr lang="en-US" sz="3600">
                          <a:effectLst/>
                        </a:rPr>
                        <a:t>total people in range</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9525" marB="0" anchor="b"/>
                </a:tc>
                <a:extLst>
                  <a:ext uri="{0D108BD9-81ED-4DB2-BD59-A6C34878D82A}">
                    <a16:rowId xmlns:a16="http://schemas.microsoft.com/office/drawing/2014/main" val="10000"/>
                  </a:ext>
                </a:extLst>
              </a:tr>
              <a:tr h="1299061">
                <a:tc>
                  <a:txBody>
                    <a:bodyPr/>
                    <a:lstStyle/>
                    <a:p>
                      <a:pPr marL="0" marR="0" algn="ctr">
                        <a:lnSpc>
                          <a:spcPct val="107000"/>
                        </a:lnSpc>
                        <a:spcBef>
                          <a:spcPts val="0"/>
                        </a:spcBef>
                        <a:spcAft>
                          <a:spcPts val="800"/>
                        </a:spcAft>
                      </a:pPr>
                      <a:r>
                        <a:rPr lang="en-US" sz="3600">
                          <a:effectLst/>
                        </a:rPr>
                        <a:t>&lt;=22 - low</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9525" marB="0" anchor="b"/>
                </a:tc>
                <a:tc>
                  <a:txBody>
                    <a:bodyPr/>
                    <a:lstStyle/>
                    <a:p>
                      <a:pPr marL="0" marR="0" algn="ctr">
                        <a:lnSpc>
                          <a:spcPct val="107000"/>
                        </a:lnSpc>
                        <a:spcBef>
                          <a:spcPts val="0"/>
                        </a:spcBef>
                        <a:spcAft>
                          <a:spcPts val="800"/>
                        </a:spcAft>
                      </a:pPr>
                      <a:r>
                        <a:rPr lang="en-US" sz="3600" dirty="0">
                          <a:effectLst/>
                          <a:latin typeface="+mn-lt"/>
                          <a:ea typeface="+mn-ea"/>
                          <a:cs typeface="+mn-cs"/>
                        </a:rPr>
                        <a:t>0</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9525" marB="0" anchor="b"/>
                </a:tc>
                <a:extLst>
                  <a:ext uri="{0D108BD9-81ED-4DB2-BD59-A6C34878D82A}">
                    <a16:rowId xmlns:a16="http://schemas.microsoft.com/office/drawing/2014/main" val="10001"/>
                  </a:ext>
                </a:extLst>
              </a:tr>
              <a:tr h="1469740">
                <a:tc>
                  <a:txBody>
                    <a:bodyPr/>
                    <a:lstStyle/>
                    <a:p>
                      <a:pPr marL="0" marR="0" algn="ctr">
                        <a:lnSpc>
                          <a:spcPct val="107000"/>
                        </a:lnSpc>
                        <a:spcBef>
                          <a:spcPts val="0"/>
                        </a:spcBef>
                        <a:spcAft>
                          <a:spcPts val="800"/>
                        </a:spcAft>
                      </a:pPr>
                      <a:r>
                        <a:rPr lang="en-US" sz="3600">
                          <a:effectLst/>
                        </a:rPr>
                        <a:t>23-41 - average</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9525" marB="0" anchor="b"/>
                </a:tc>
                <a:tc>
                  <a:txBody>
                    <a:bodyPr/>
                    <a:lstStyle/>
                    <a:p>
                      <a:pPr marL="0" marR="0" algn="ctr">
                        <a:lnSpc>
                          <a:spcPct val="107000"/>
                        </a:lnSpc>
                        <a:spcBef>
                          <a:spcPts val="0"/>
                        </a:spcBef>
                        <a:spcAft>
                          <a:spcPts val="800"/>
                        </a:spcAft>
                      </a:pP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7</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9525" marB="0" anchor="b"/>
                </a:tc>
                <a:extLst>
                  <a:ext uri="{0D108BD9-81ED-4DB2-BD59-A6C34878D82A}">
                    <a16:rowId xmlns:a16="http://schemas.microsoft.com/office/drawing/2014/main" val="10002"/>
                  </a:ext>
                </a:extLst>
              </a:tr>
              <a:tr h="1299061">
                <a:tc>
                  <a:txBody>
                    <a:bodyPr/>
                    <a:lstStyle/>
                    <a:p>
                      <a:pPr marL="0" marR="0" algn="ctr">
                        <a:lnSpc>
                          <a:spcPct val="107000"/>
                        </a:lnSpc>
                        <a:spcBef>
                          <a:spcPts val="0"/>
                        </a:spcBef>
                        <a:spcAft>
                          <a:spcPts val="800"/>
                        </a:spcAft>
                      </a:pPr>
                      <a:r>
                        <a:rPr lang="en-US" sz="3600">
                          <a:effectLst/>
                        </a:rPr>
                        <a:t>&gt;=42 - high</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9525" marB="0" anchor="b"/>
                </a:tc>
                <a:tc>
                  <a:txBody>
                    <a:bodyPr/>
                    <a:lstStyle/>
                    <a:p>
                      <a:pPr marL="0" marR="0" algn="ctr">
                        <a:lnSpc>
                          <a:spcPct val="107000"/>
                        </a:lnSpc>
                        <a:spcBef>
                          <a:spcPts val="0"/>
                        </a:spcBef>
                        <a:spcAft>
                          <a:spcPts val="800"/>
                        </a:spcAft>
                      </a:pPr>
                      <a:r>
                        <a:rPr lang="en-US" sz="3600" dirty="0">
                          <a:effectLst/>
                          <a:latin typeface="+mn-lt"/>
                          <a:ea typeface="+mn-ea"/>
                          <a:cs typeface="+mn-cs"/>
                        </a:rPr>
                        <a:t>1</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9525" marB="0" anchor="b"/>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372619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Action steps in general</a:t>
            </a:r>
            <a:endParaRPr lang="en-US" dirty="0"/>
          </a:p>
        </p:txBody>
      </p:sp>
      <p:sp>
        <p:nvSpPr>
          <p:cNvPr id="3" name="Content Placeholder 2"/>
          <p:cNvSpPr>
            <a:spLocks noGrp="1"/>
          </p:cNvSpPr>
          <p:nvPr>
            <p:ph idx="1"/>
          </p:nvPr>
        </p:nvSpPr>
        <p:spPr>
          <a:xfrm>
            <a:off x="628650" y="1690688"/>
            <a:ext cx="7372350" cy="4824412"/>
          </a:xfrm>
        </p:spPr>
        <p:txBody>
          <a:bodyPr>
            <a:normAutofit fontScale="32500" lnSpcReduction="20000"/>
          </a:bodyPr>
          <a:lstStyle/>
          <a:p>
            <a:pPr marL="0" indent="0">
              <a:buNone/>
              <a:defRPr/>
            </a:pPr>
            <a:r>
              <a:rPr lang="en-US" sz="9600" dirty="0"/>
              <a:t>PSYCHOEDUCATION</a:t>
            </a:r>
          </a:p>
          <a:p>
            <a:pPr>
              <a:defRPr/>
            </a:pPr>
            <a:r>
              <a:rPr lang="en-US" sz="9600" dirty="0" smtClean="0"/>
              <a:t>Attorneys </a:t>
            </a:r>
            <a:r>
              <a:rPr lang="en-US" sz="9600" dirty="0"/>
              <a:t>Must Understand the Psychological Aspects of Lawyering</a:t>
            </a:r>
          </a:p>
          <a:p>
            <a:pPr>
              <a:defRPr/>
            </a:pPr>
            <a:r>
              <a:rPr lang="en-US" sz="9600" dirty="0"/>
              <a:t>Professional Impairment is a Matter of Professional Responsibility</a:t>
            </a:r>
          </a:p>
          <a:p>
            <a:pPr>
              <a:defRPr/>
            </a:pPr>
            <a:endParaRPr lang="en-US" sz="9600" dirty="0"/>
          </a:p>
          <a:p>
            <a:pPr marL="0" indent="0">
              <a:buNone/>
              <a:defRPr/>
            </a:pPr>
            <a:r>
              <a:rPr lang="en-US" sz="9600" dirty="0"/>
              <a:t>PREPAREDNESS</a:t>
            </a:r>
          </a:p>
          <a:p>
            <a:pPr>
              <a:defRPr/>
            </a:pPr>
            <a:r>
              <a:rPr lang="en-US" sz="9600" dirty="0" smtClean="0"/>
              <a:t>Self-Awareness</a:t>
            </a:r>
            <a:endParaRPr lang="en-US" sz="9600" dirty="0"/>
          </a:p>
          <a:p>
            <a:pPr>
              <a:defRPr/>
            </a:pPr>
            <a:r>
              <a:rPr lang="en-US" sz="9600" dirty="0"/>
              <a:t>Social Support</a:t>
            </a:r>
          </a:p>
          <a:p>
            <a:pPr>
              <a:defRPr/>
            </a:pPr>
            <a:r>
              <a:rPr lang="en-US" sz="9600" dirty="0"/>
              <a:t>Self-Care</a:t>
            </a:r>
          </a:p>
          <a:p>
            <a:pPr>
              <a:defRPr/>
            </a:pPr>
            <a:r>
              <a:rPr lang="en-US" sz="9600" dirty="0"/>
              <a:t>Organizational Support</a:t>
            </a:r>
          </a:p>
          <a:p>
            <a:pPr>
              <a:defRPr/>
            </a:pPr>
            <a:endParaRPr lang="en-US" dirty="0"/>
          </a:p>
        </p:txBody>
      </p:sp>
      <p:pic>
        <p:nvPicPr>
          <p:cNvPr id="4915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77742" y="6362700"/>
            <a:ext cx="6353483"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94714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0978" y="4286314"/>
            <a:ext cx="5446713" cy="1470025"/>
          </a:xfrm>
        </p:spPr>
        <p:txBody>
          <a:bodyPr/>
          <a:lstStyle/>
          <a:p>
            <a:r>
              <a:rPr lang="en-US" sz="4800" dirty="0" smtClean="0"/>
              <a:t>Mental health &amp; substance abuse issues facing lawyers and law students</a:t>
            </a:r>
            <a:endParaRPr lang="en-US" sz="4800" dirty="0"/>
          </a:p>
        </p:txBody>
      </p:sp>
      <p:sp>
        <p:nvSpPr>
          <p:cNvPr id="3" name="Subtitle 2"/>
          <p:cNvSpPr>
            <a:spLocks noGrp="1"/>
          </p:cNvSpPr>
          <p:nvPr>
            <p:ph type="subTitle" idx="1"/>
          </p:nvPr>
        </p:nvSpPr>
        <p:spPr>
          <a:xfrm>
            <a:off x="1854200" y="5881347"/>
            <a:ext cx="5446713" cy="851647"/>
          </a:xfrm>
        </p:spPr>
        <p:txBody>
          <a:bodyPr>
            <a:normAutofit/>
          </a:bodyPr>
          <a:lstStyle/>
          <a:p>
            <a:r>
              <a:rPr lang="en-US" dirty="0" smtClean="0"/>
              <a:t>Colleen </a:t>
            </a:r>
            <a:r>
              <a:rPr lang="en-US" dirty="0" err="1" smtClean="0"/>
              <a:t>Boraca</a:t>
            </a:r>
            <a:endParaRPr lang="en-US" dirty="0" smtClean="0"/>
          </a:p>
          <a:p>
            <a:r>
              <a:rPr lang="en-US" dirty="0" smtClean="0"/>
              <a:t>Janet H. Goode</a:t>
            </a:r>
          </a:p>
        </p:txBody>
      </p:sp>
      <p:pic>
        <p:nvPicPr>
          <p:cNvPr id="5" name="Picture Placeholder 4"/>
          <p:cNvPicPr>
            <a:picLocks noGrp="1" noChangeAspect="1"/>
          </p:cNvPicPr>
          <p:nvPr>
            <p:ph type="pic" sz="quarter" idx="12"/>
          </p:nvPr>
        </p:nvPicPr>
        <p:blipFill>
          <a:blip r:embed="rId2"/>
          <a:srcRect/>
          <a:stretch>
            <a:fillRect/>
          </a:stretch>
        </p:blipFill>
        <p:spPr/>
      </p:pic>
    </p:spTree>
    <p:extLst>
      <p:ext uri="{BB962C8B-B14F-4D97-AF65-F5344CB8AC3E}">
        <p14:creationId xmlns:p14="http://schemas.microsoft.com/office/powerpoint/2010/main" val="37819856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Action steps at the IPC</a:t>
            </a:r>
            <a:endParaRPr lang="en-US" dirty="0"/>
          </a:p>
        </p:txBody>
      </p:sp>
      <p:sp>
        <p:nvSpPr>
          <p:cNvPr id="3" name="Content Placeholder 2"/>
          <p:cNvSpPr>
            <a:spLocks noGrp="1"/>
          </p:cNvSpPr>
          <p:nvPr>
            <p:ph idx="1"/>
          </p:nvPr>
        </p:nvSpPr>
        <p:spPr>
          <a:xfrm>
            <a:off x="1343026" y="1690688"/>
            <a:ext cx="6600825" cy="4729162"/>
          </a:xfrm>
        </p:spPr>
        <p:txBody>
          <a:bodyPr>
            <a:normAutofit fontScale="25000" lnSpcReduction="20000"/>
          </a:bodyPr>
          <a:lstStyle/>
          <a:p>
            <a:pPr marL="0" indent="0">
              <a:buNone/>
              <a:defRPr/>
            </a:pPr>
            <a:r>
              <a:rPr lang="en-US" sz="9600" dirty="0"/>
              <a:t>PSYCHOEDUCATION classes</a:t>
            </a:r>
          </a:p>
          <a:p>
            <a:pPr>
              <a:defRPr/>
            </a:pPr>
            <a:r>
              <a:rPr lang="en-US" sz="9600" dirty="0" smtClean="0"/>
              <a:t>Resiliency </a:t>
            </a:r>
            <a:endParaRPr lang="en-US" sz="9600" dirty="0"/>
          </a:p>
          <a:p>
            <a:pPr>
              <a:defRPr/>
            </a:pPr>
            <a:r>
              <a:rPr lang="en-US" sz="9600" dirty="0"/>
              <a:t>Working with Clients in Crisis</a:t>
            </a:r>
          </a:p>
          <a:p>
            <a:pPr>
              <a:defRPr/>
            </a:pPr>
            <a:r>
              <a:rPr lang="en-US" sz="9600" dirty="0"/>
              <a:t>Working with Survivors of Torture and Trauma</a:t>
            </a:r>
          </a:p>
          <a:p>
            <a:pPr>
              <a:defRPr/>
            </a:pPr>
            <a:r>
              <a:rPr lang="en-US" sz="9600" dirty="0"/>
              <a:t>Dealing with Secondary Trauma</a:t>
            </a:r>
          </a:p>
          <a:p>
            <a:pPr>
              <a:defRPr/>
            </a:pPr>
            <a:r>
              <a:rPr lang="en-US" sz="9600" dirty="0"/>
              <a:t>Health and Wellness</a:t>
            </a:r>
          </a:p>
          <a:p>
            <a:pPr>
              <a:defRPr/>
            </a:pPr>
            <a:endParaRPr lang="en-US" sz="9600" dirty="0"/>
          </a:p>
          <a:p>
            <a:pPr marL="0" indent="0">
              <a:buNone/>
              <a:defRPr/>
            </a:pPr>
            <a:r>
              <a:rPr lang="en-US" sz="9600" dirty="0"/>
              <a:t>ORGANIZATIONAL SUPPORT</a:t>
            </a:r>
          </a:p>
          <a:p>
            <a:pPr>
              <a:defRPr/>
            </a:pPr>
            <a:r>
              <a:rPr lang="en-US" sz="9600" dirty="0" smtClean="0"/>
              <a:t>“</a:t>
            </a:r>
            <a:r>
              <a:rPr lang="en-US" sz="9600" dirty="0"/>
              <a:t>Sanctuary” room</a:t>
            </a:r>
          </a:p>
          <a:p>
            <a:pPr>
              <a:defRPr/>
            </a:pPr>
            <a:r>
              <a:rPr lang="en-US" sz="9600" dirty="0"/>
              <a:t>Debriefing</a:t>
            </a:r>
          </a:p>
          <a:p>
            <a:pPr>
              <a:defRPr/>
            </a:pPr>
            <a:endParaRPr lang="en-US" dirty="0"/>
          </a:p>
        </p:txBody>
      </p:sp>
    </p:spTree>
    <p:extLst>
      <p:ext uri="{BB962C8B-B14F-4D97-AF65-F5344CB8AC3E}">
        <p14:creationId xmlns:p14="http://schemas.microsoft.com/office/powerpoint/2010/main" val="31064219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Get a Good Night’s Sleep!</a:t>
            </a:r>
            <a:endParaRPr lang="en-US" dirty="0"/>
          </a:p>
        </p:txBody>
      </p:sp>
      <p:sp>
        <p:nvSpPr>
          <p:cNvPr id="3" name="Content Placeholder 2"/>
          <p:cNvSpPr>
            <a:spLocks noGrp="1"/>
          </p:cNvSpPr>
          <p:nvPr>
            <p:ph idx="1"/>
          </p:nvPr>
        </p:nvSpPr>
        <p:spPr>
          <a:xfrm>
            <a:off x="2971800" y="1295400"/>
            <a:ext cx="4800600" cy="4495800"/>
          </a:xfrm>
        </p:spPr>
        <p:txBody>
          <a:bodyPr>
            <a:normAutofit fontScale="92500" lnSpcReduction="10000"/>
          </a:bodyPr>
          <a:lstStyle/>
          <a:p>
            <a:pPr marL="514350" indent="-514350">
              <a:buFont typeface="+mj-lt"/>
              <a:buAutoNum type="arabicPeriod"/>
              <a:defRPr/>
            </a:pPr>
            <a:r>
              <a:rPr lang="en-US" dirty="0" smtClean="0"/>
              <a:t>Dark </a:t>
            </a:r>
          </a:p>
          <a:p>
            <a:pPr marL="857250" lvl="1" indent="-457200">
              <a:defRPr/>
            </a:pPr>
            <a:r>
              <a:rPr lang="en-US" dirty="0"/>
              <a:t>Limit screen time</a:t>
            </a:r>
          </a:p>
          <a:p>
            <a:pPr marL="857250" lvl="1" indent="-457200">
              <a:defRPr/>
            </a:pPr>
            <a:r>
              <a:rPr lang="en-US" dirty="0"/>
              <a:t>Dim lights late in day</a:t>
            </a:r>
          </a:p>
          <a:p>
            <a:pPr marL="514350" indent="-514350">
              <a:buFont typeface="+mj-lt"/>
              <a:buAutoNum type="arabicPeriod"/>
              <a:defRPr/>
            </a:pPr>
            <a:r>
              <a:rPr lang="en-US" dirty="0" smtClean="0"/>
              <a:t>Regular – </a:t>
            </a:r>
            <a:r>
              <a:rPr lang="en-US" sz="2400" dirty="0"/>
              <a:t>go to bed and wake up at same times</a:t>
            </a:r>
            <a:endParaRPr lang="en-US" dirty="0" smtClean="0"/>
          </a:p>
          <a:p>
            <a:pPr marL="514350" indent="-514350">
              <a:buFont typeface="+mj-lt"/>
              <a:buAutoNum type="arabicPeriod"/>
              <a:defRPr/>
            </a:pPr>
            <a:r>
              <a:rPr lang="en-US" dirty="0" smtClean="0"/>
              <a:t>Keep it Cool – </a:t>
            </a:r>
            <a:r>
              <a:rPr lang="en-US" sz="2400" dirty="0"/>
              <a:t>65-68 degrees</a:t>
            </a:r>
          </a:p>
          <a:p>
            <a:pPr marL="514350" indent="-514350">
              <a:buFont typeface="+mj-lt"/>
              <a:buAutoNum type="arabicPeriod"/>
              <a:defRPr/>
            </a:pPr>
            <a:r>
              <a:rPr lang="en-US" dirty="0" smtClean="0"/>
              <a:t>Get up &amp; out – </a:t>
            </a:r>
            <a:r>
              <a:rPr lang="en-US" sz="2400" dirty="0"/>
              <a:t>If you wake up in night, get out of bed , go to another room</a:t>
            </a:r>
            <a:endParaRPr lang="en-US" dirty="0" smtClean="0"/>
          </a:p>
          <a:p>
            <a:pPr marL="514350" indent="-514350">
              <a:buFont typeface="+mj-lt"/>
              <a:buAutoNum type="arabicPeriod"/>
              <a:defRPr/>
            </a:pPr>
            <a:r>
              <a:rPr lang="en-US" dirty="0" smtClean="0"/>
              <a:t>No Caffeine or Alcohol</a:t>
            </a:r>
          </a:p>
          <a:p>
            <a:pPr marL="914400" lvl="1" indent="-514350">
              <a:defRPr/>
            </a:pPr>
            <a:r>
              <a:rPr lang="en-US" dirty="0"/>
              <a:t>No coffee after 2pm</a:t>
            </a:r>
          </a:p>
          <a:p>
            <a:pPr marL="914400" lvl="1" indent="-514350">
              <a:defRPr/>
            </a:pPr>
            <a:r>
              <a:rPr lang="en-US" dirty="0"/>
              <a:t>No nightcaps</a:t>
            </a:r>
          </a:p>
        </p:txBody>
      </p:sp>
    </p:spTree>
    <p:extLst>
      <p:ext uri="{BB962C8B-B14F-4D97-AF65-F5344CB8AC3E}">
        <p14:creationId xmlns:p14="http://schemas.microsoft.com/office/powerpoint/2010/main" val="261784484"/>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12665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Experiencing Trauma Helping Trauma Victims:</a:t>
            </a:r>
            <a:endParaRPr lang="en-US" dirty="0"/>
          </a:p>
        </p:txBody>
      </p:sp>
      <p:sp>
        <p:nvSpPr>
          <p:cNvPr id="8" name="Content Placeholder 7"/>
          <p:cNvSpPr>
            <a:spLocks noGrp="1"/>
          </p:cNvSpPr>
          <p:nvPr>
            <p:ph idx="1"/>
          </p:nvPr>
        </p:nvSpPr>
        <p:spPr/>
        <p:txBody>
          <a:bodyPr>
            <a:normAutofit fontScale="85000" lnSpcReduction="20000"/>
          </a:bodyPr>
          <a:lstStyle/>
          <a:p>
            <a:pPr marL="0" indent="0">
              <a:buNone/>
            </a:pPr>
            <a:r>
              <a:rPr lang="en-US" sz="2200" b="1" u="sng" dirty="0" smtClean="0"/>
              <a:t>Secondary Trauma Terminology:</a:t>
            </a:r>
          </a:p>
          <a:p>
            <a:pPr lvl="1"/>
            <a:r>
              <a:rPr lang="en-US" sz="2200" b="1" u="sng" dirty="0"/>
              <a:t>Compassion Fatigue </a:t>
            </a:r>
            <a:r>
              <a:rPr lang="en-US" sz="2200" dirty="0"/>
              <a:t>– the presence of PTSD symptoms cause by at least one indirect exposure to traumatic material</a:t>
            </a:r>
          </a:p>
          <a:p>
            <a:pPr lvl="1"/>
            <a:r>
              <a:rPr lang="en-US" sz="2200" b="1" u="sng" dirty="0"/>
              <a:t>Burnout</a:t>
            </a:r>
            <a:r>
              <a:rPr lang="en-US" sz="2200" dirty="0"/>
              <a:t> - emotional exhaustion, depersonalization, and reduced feeling of personal accomplishment-burnout often results from generalized stress, not necessarily exposure to </a:t>
            </a:r>
            <a:r>
              <a:rPr lang="en-US" sz="2200" dirty="0" smtClean="0"/>
              <a:t>trauma</a:t>
            </a:r>
          </a:p>
          <a:p>
            <a:pPr lvl="1"/>
            <a:r>
              <a:rPr lang="en-US" sz="2200" b="1" u="sng" dirty="0"/>
              <a:t>Vicarious Trauma </a:t>
            </a:r>
            <a:r>
              <a:rPr lang="en-US" sz="2200" dirty="0"/>
              <a:t>- painful psychological effects that result from engaging with traumatic material and integrating that material into one’s cognitive schemas, disrupting beliefs about trust, safety, control, esteem and </a:t>
            </a:r>
            <a:r>
              <a:rPr lang="en-US" sz="2200" dirty="0" smtClean="0"/>
              <a:t>intimacy</a:t>
            </a:r>
          </a:p>
          <a:p>
            <a:pPr lvl="1"/>
            <a:endParaRPr lang="en-US" b="1" u="sng" dirty="0"/>
          </a:p>
          <a:p>
            <a:pPr marL="457200" lvl="1" indent="0" algn="r">
              <a:buNone/>
            </a:pPr>
            <a:r>
              <a:rPr lang="en-US" sz="1500" i="1" dirty="0" smtClean="0"/>
              <a:t>References: McCann </a:t>
            </a:r>
            <a:r>
              <a:rPr lang="en-US" sz="1500" i="1" dirty="0"/>
              <a:t>and Pearlman, 1990; </a:t>
            </a:r>
            <a:r>
              <a:rPr lang="en-US" sz="1500" i="1" dirty="0" err="1" smtClean="0"/>
              <a:t>Rothchild</a:t>
            </a:r>
            <a:r>
              <a:rPr lang="en-US" sz="1500" i="1" dirty="0"/>
              <a:t>, </a:t>
            </a:r>
            <a:r>
              <a:rPr lang="en-US" sz="1500" i="1" dirty="0" smtClean="0"/>
              <a:t>2006; Maguire </a:t>
            </a:r>
            <a:r>
              <a:rPr lang="en-US" sz="1500" i="1" dirty="0"/>
              <a:t>&amp; </a:t>
            </a:r>
            <a:r>
              <a:rPr lang="en-US" sz="1500" i="1" dirty="0" smtClean="0"/>
              <a:t>Byrne,</a:t>
            </a:r>
          </a:p>
          <a:p>
            <a:pPr marL="457200" lvl="1" indent="0" algn="r">
              <a:buNone/>
            </a:pPr>
            <a:r>
              <a:rPr lang="en-US" sz="1500" i="1" dirty="0" smtClean="0"/>
              <a:t> “The </a:t>
            </a:r>
            <a:r>
              <a:rPr lang="en-US" sz="1500" i="1" dirty="0"/>
              <a:t>Law is Not as Blind as It Seems: Relative Rates of Vicarious Trauma among Lawyers and </a:t>
            </a:r>
            <a:r>
              <a:rPr lang="en-US" sz="1500" i="1" dirty="0" err="1" smtClean="0"/>
              <a:t>Hentalhealth</a:t>
            </a:r>
            <a:r>
              <a:rPr lang="en-US" sz="1500" i="1" dirty="0" smtClean="0"/>
              <a:t> </a:t>
            </a:r>
            <a:r>
              <a:rPr lang="en-US" sz="1500" i="1" dirty="0"/>
              <a:t>Professionals, </a:t>
            </a:r>
            <a:r>
              <a:rPr lang="en-US" sz="1500" i="1" dirty="0" smtClean="0"/>
              <a:t>“2016</a:t>
            </a:r>
            <a:endParaRPr lang="en-US" sz="1500" i="1" dirty="0"/>
          </a:p>
          <a:p>
            <a:pPr marL="457200" lvl="1" indent="0">
              <a:buNone/>
            </a:pPr>
            <a:endParaRPr lang="en-US" b="1" u="sng" dirty="0"/>
          </a:p>
          <a:p>
            <a:endParaRPr lang="en-US" b="1" u="sng" dirty="0"/>
          </a:p>
        </p:txBody>
      </p:sp>
    </p:spTree>
    <p:extLst>
      <p:ext uri="{BB962C8B-B14F-4D97-AF65-F5344CB8AC3E}">
        <p14:creationId xmlns:p14="http://schemas.microsoft.com/office/powerpoint/2010/main" val="147549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Anxiety characterized by:</a:t>
            </a:r>
            <a:endParaRPr lang="en-US" dirty="0"/>
          </a:p>
        </p:txBody>
      </p:sp>
      <p:sp>
        <p:nvSpPr>
          <p:cNvPr id="7" name="Content Placeholder 6"/>
          <p:cNvSpPr>
            <a:spLocks noGrp="1"/>
          </p:cNvSpPr>
          <p:nvPr>
            <p:ph idx="1"/>
          </p:nvPr>
        </p:nvSpPr>
        <p:spPr/>
        <p:txBody>
          <a:bodyPr>
            <a:normAutofit/>
          </a:bodyPr>
          <a:lstStyle/>
          <a:p>
            <a:r>
              <a:rPr lang="en-US" sz="3200" dirty="0" smtClean="0"/>
              <a:t>Racing heart</a:t>
            </a:r>
          </a:p>
          <a:p>
            <a:r>
              <a:rPr lang="en-US" sz="3200" dirty="0" smtClean="0"/>
              <a:t>Shallow breathing</a:t>
            </a:r>
          </a:p>
          <a:p>
            <a:r>
              <a:rPr lang="en-US" sz="3200" dirty="0" smtClean="0"/>
              <a:t>Sweating</a:t>
            </a:r>
          </a:p>
          <a:p>
            <a:r>
              <a:rPr lang="en-US" sz="3200" dirty="0" smtClean="0"/>
              <a:t>Sense of fear/uneasiness</a:t>
            </a:r>
          </a:p>
          <a:p>
            <a:r>
              <a:rPr lang="en-US" sz="3200" dirty="0" smtClean="0"/>
              <a:t>Difficulty concentrating</a:t>
            </a:r>
          </a:p>
          <a:p>
            <a:r>
              <a:rPr lang="en-US" sz="3200" dirty="0" smtClean="0"/>
              <a:t>Blank mind</a:t>
            </a:r>
            <a:endParaRPr lang="en-US" sz="3200"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91200" y="2590800"/>
            <a:ext cx="2819400" cy="2819400"/>
          </a:xfrm>
          <a:prstGeom prst="rect">
            <a:avLst/>
          </a:prstGeom>
        </p:spPr>
      </p:pic>
    </p:spTree>
    <p:extLst>
      <p:ext uri="{BB962C8B-B14F-4D97-AF65-F5344CB8AC3E}">
        <p14:creationId xmlns:p14="http://schemas.microsoft.com/office/powerpoint/2010/main" val="30777447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Relaxation characterized by:</a:t>
            </a:r>
            <a:endParaRPr lang="en-US" dirty="0"/>
          </a:p>
        </p:txBody>
      </p:sp>
      <p:sp>
        <p:nvSpPr>
          <p:cNvPr id="7" name="Content Placeholder 6"/>
          <p:cNvSpPr>
            <a:spLocks noGrp="1"/>
          </p:cNvSpPr>
          <p:nvPr>
            <p:ph idx="1"/>
          </p:nvPr>
        </p:nvSpPr>
        <p:spPr/>
        <p:txBody>
          <a:bodyPr>
            <a:normAutofit/>
          </a:bodyPr>
          <a:lstStyle/>
          <a:p>
            <a:r>
              <a:rPr lang="en-US" sz="3200" dirty="0" smtClean="0"/>
              <a:t>Slower breathing</a:t>
            </a:r>
          </a:p>
          <a:p>
            <a:r>
              <a:rPr lang="en-US" sz="3200" dirty="0" smtClean="0"/>
              <a:t>Lower blood pressure</a:t>
            </a:r>
          </a:p>
          <a:p>
            <a:r>
              <a:rPr lang="en-US" sz="3200" dirty="0" smtClean="0"/>
              <a:t>Feeling of calm</a:t>
            </a:r>
            <a:endParaRPr lang="en-US" sz="3200"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62400" y="3476621"/>
            <a:ext cx="4692713" cy="2962275"/>
          </a:xfrm>
          <a:prstGeom prst="rect">
            <a:avLst/>
          </a:prstGeom>
        </p:spPr>
      </p:pic>
    </p:spTree>
    <p:extLst>
      <p:ext uri="{BB962C8B-B14F-4D97-AF65-F5344CB8AC3E}">
        <p14:creationId xmlns:p14="http://schemas.microsoft.com/office/powerpoint/2010/main" val="1206413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53228"/>
            <a:ext cx="7492039" cy="1080938"/>
          </a:xfrm>
        </p:spPr>
        <p:txBody>
          <a:bodyPr/>
          <a:lstStyle/>
          <a:p>
            <a:r>
              <a:rPr lang="en-US" dirty="0" smtClean="0"/>
              <a:t>Health Benefits of Deep Breathing:</a:t>
            </a:r>
            <a:endParaRPr lang="en-US" dirty="0"/>
          </a:p>
        </p:txBody>
      </p:sp>
      <p:sp>
        <p:nvSpPr>
          <p:cNvPr id="7" name="Content Placeholder 6"/>
          <p:cNvSpPr>
            <a:spLocks noGrp="1"/>
          </p:cNvSpPr>
          <p:nvPr>
            <p:ph idx="1"/>
          </p:nvPr>
        </p:nvSpPr>
        <p:spPr/>
        <p:txBody>
          <a:bodyPr>
            <a:normAutofit fontScale="92500" lnSpcReduction="20000"/>
          </a:bodyPr>
          <a:lstStyle/>
          <a:p>
            <a:r>
              <a:rPr lang="en-US" sz="3200" dirty="0" smtClean="0"/>
              <a:t>Relaxes muscles</a:t>
            </a:r>
          </a:p>
          <a:p>
            <a:r>
              <a:rPr lang="en-US" sz="3200" dirty="0" smtClean="0"/>
              <a:t>Improves </a:t>
            </a:r>
            <a:r>
              <a:rPr lang="en-US" sz="3200" dirty="0"/>
              <a:t>o</a:t>
            </a:r>
            <a:r>
              <a:rPr lang="en-US" sz="3200" dirty="0" smtClean="0"/>
              <a:t>xygen delivery</a:t>
            </a:r>
          </a:p>
          <a:p>
            <a:r>
              <a:rPr lang="en-US" sz="3200" dirty="0" smtClean="0"/>
              <a:t>Lowers blood pressure</a:t>
            </a:r>
          </a:p>
          <a:p>
            <a:r>
              <a:rPr lang="en-US" sz="3200" dirty="0" smtClean="0"/>
              <a:t>Reduces inflammation</a:t>
            </a:r>
          </a:p>
          <a:p>
            <a:r>
              <a:rPr lang="en-US" sz="3200" dirty="0" smtClean="0"/>
              <a:t>Releases endorphins</a:t>
            </a:r>
          </a:p>
          <a:p>
            <a:r>
              <a:rPr lang="en-US" sz="3200" dirty="0" smtClean="0"/>
              <a:t>Improves detoxification</a:t>
            </a:r>
          </a:p>
          <a:p>
            <a:r>
              <a:rPr lang="en-US" sz="3200" dirty="0" smtClean="0"/>
              <a:t>Improves posture</a:t>
            </a:r>
          </a:p>
          <a:p>
            <a:r>
              <a:rPr lang="en-US" sz="3200" dirty="0" smtClean="0"/>
              <a:t>Relaxes body and mind</a:t>
            </a:r>
            <a:endParaRPr lang="en-US" sz="32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971800"/>
            <a:ext cx="2724150" cy="20326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4460599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Benefits of Yoga and Meditation:</a:t>
            </a:r>
            <a:endParaRPr lang="en-US" dirty="0"/>
          </a:p>
        </p:txBody>
      </p:sp>
      <p:sp>
        <p:nvSpPr>
          <p:cNvPr id="7" name="Content Placeholder 6"/>
          <p:cNvSpPr>
            <a:spLocks noGrp="1"/>
          </p:cNvSpPr>
          <p:nvPr>
            <p:ph idx="1"/>
          </p:nvPr>
        </p:nvSpPr>
        <p:spPr>
          <a:xfrm>
            <a:off x="33647" y="2667000"/>
            <a:ext cx="7210396" cy="3599316"/>
          </a:xfrm>
        </p:spPr>
        <p:txBody>
          <a:bodyPr>
            <a:normAutofit/>
          </a:bodyPr>
          <a:lstStyle/>
          <a:p>
            <a:r>
              <a:rPr lang="en-US" sz="3200" dirty="0" smtClean="0"/>
              <a:t>Improves focus</a:t>
            </a:r>
          </a:p>
          <a:p>
            <a:r>
              <a:rPr lang="en-US" sz="3200" dirty="0" smtClean="0"/>
              <a:t>Improves sleep</a:t>
            </a:r>
          </a:p>
          <a:p>
            <a:r>
              <a:rPr lang="en-US" sz="3200" dirty="0" smtClean="0"/>
              <a:t>Boosting immune system</a:t>
            </a:r>
          </a:p>
          <a:p>
            <a:r>
              <a:rPr lang="en-US" sz="3200" dirty="0" smtClean="0"/>
              <a:t>Reduces drug dependence</a:t>
            </a:r>
          </a:p>
          <a:p>
            <a:r>
              <a:rPr lang="en-US" sz="3200" dirty="0" smtClean="0"/>
              <a:t>Builds awareness</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53000" y="2743200"/>
            <a:ext cx="4000360" cy="2666256"/>
          </a:xfrm>
          <a:prstGeom prst="rect">
            <a:avLst/>
          </a:prstGeom>
        </p:spPr>
      </p:pic>
    </p:spTree>
    <p:extLst>
      <p:ext uri="{BB962C8B-B14F-4D97-AF65-F5344CB8AC3E}">
        <p14:creationId xmlns:p14="http://schemas.microsoft.com/office/powerpoint/2010/main" val="3200199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3230"/>
            <a:ext cx="7886700" cy="1325563"/>
          </a:xfrm>
        </p:spPr>
        <p:txBody>
          <a:bodyPr>
            <a:normAutofit fontScale="90000"/>
          </a:bodyPr>
          <a:lstStyle/>
          <a:p>
            <a:r>
              <a:rPr lang="en-US" dirty="0" smtClean="0"/>
              <a:t>Office Chair Yoga</a:t>
            </a:r>
            <a:br>
              <a:rPr lang="en-US" dirty="0" smtClean="0"/>
            </a:br>
            <a:r>
              <a:rPr lang="en-US" dirty="0" smtClean="0"/>
              <a:t>&amp; Breathing Exercises</a:t>
            </a:r>
            <a:endParaRPr lang="en-US" dirty="0"/>
          </a:p>
        </p:txBody>
      </p:sp>
      <p:sp>
        <p:nvSpPr>
          <p:cNvPr id="3" name="Content Placeholder 2"/>
          <p:cNvSpPr>
            <a:spLocks noGrp="1"/>
          </p:cNvSpPr>
          <p:nvPr>
            <p:ph idx="1"/>
          </p:nvPr>
        </p:nvSpPr>
        <p:spPr/>
        <p:txBody>
          <a:bodyPr/>
          <a:lstStyle/>
          <a:p>
            <a:endParaRPr lang="en-US" dirty="0" smtClean="0">
              <a:hlinkClick r:id="rId2"/>
            </a:endParaRPr>
          </a:p>
          <a:p>
            <a:endParaRPr lang="en-US" dirty="0">
              <a:hlinkClick r:id="rId2"/>
            </a:endParaRPr>
          </a:p>
          <a:p>
            <a:r>
              <a:rPr lang="en-US" smtClean="0">
                <a:hlinkClick r:id="rId2"/>
              </a:rPr>
              <a:t>https</a:t>
            </a:r>
            <a:r>
              <a:rPr lang="en-US" dirty="0" smtClean="0">
                <a:hlinkClick r:id="rId2"/>
              </a:rPr>
              <a:t>://www.youtube.com/watch?v=dMS0YL-zaeo</a:t>
            </a:r>
            <a:endParaRPr lang="en-US" dirty="0" smtClean="0"/>
          </a:p>
          <a:p>
            <a:endParaRPr lang="en-US" dirty="0" smtClean="0"/>
          </a:p>
          <a:p>
            <a:r>
              <a:rPr lang="en-US" dirty="0">
                <a:hlinkClick r:id="rId3"/>
              </a:rPr>
              <a:t>https://</a:t>
            </a:r>
            <a:r>
              <a:rPr lang="en-US" dirty="0" smtClean="0">
                <a:hlinkClick r:id="rId3"/>
              </a:rPr>
              <a:t>www.youtube.com/watch?v=EYQsRBNYdPk</a:t>
            </a:r>
            <a:endParaRPr lang="en-US" dirty="0" smtClean="0"/>
          </a:p>
          <a:p>
            <a:pPr marL="0" indent="0">
              <a:buNone/>
            </a:pPr>
            <a:endParaRPr lang="en-US" dirty="0"/>
          </a:p>
        </p:txBody>
      </p:sp>
    </p:spTree>
    <p:extLst>
      <p:ext uri="{BB962C8B-B14F-4D97-AF65-F5344CB8AC3E}">
        <p14:creationId xmlns:p14="http://schemas.microsoft.com/office/powerpoint/2010/main" val="871658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34" y="40343"/>
            <a:ext cx="8382000" cy="1411941"/>
          </a:xfrm>
        </p:spPr>
        <p:txBody>
          <a:bodyPr/>
          <a:lstStyle/>
          <a:p>
            <a:r>
              <a:rPr lang="en-US" dirty="0" smtClean="0"/>
              <a:t>So you want to be lawyer</a:t>
            </a:r>
            <a:r>
              <a:rPr lang="is-IS" dirty="0" smtClean="0"/>
              <a:t>…</a:t>
            </a:r>
            <a:endParaRPr lang="en-US" dirty="0"/>
          </a:p>
        </p:txBody>
      </p:sp>
      <p:pic>
        <p:nvPicPr>
          <p:cNvPr id="6" name="Content Placeholder 5" descr="Screen Shot 2018-04-29 at 10.27.58 AM.png"/>
          <p:cNvPicPr>
            <a:picLocks noGrp="1" noChangeAspect="1"/>
          </p:cNvPicPr>
          <p:nvPr>
            <p:ph sz="half" idx="1"/>
          </p:nvPr>
        </p:nvPicPr>
        <p:blipFill>
          <a:blip r:embed="rId2" cstate="email">
            <a:extLst>
              <a:ext uri="{28A0092B-C50C-407E-A947-70E740481C1C}">
                <a14:useLocalDpi xmlns:a14="http://schemas.microsoft.com/office/drawing/2010/main" val="0"/>
              </a:ext>
            </a:extLst>
          </a:blip>
          <a:srcRect l="-2195" r="-2195"/>
          <a:stretch>
            <a:fillRect/>
          </a:stretch>
        </p:blipFill>
        <p:spPr>
          <a:xfrm>
            <a:off x="321734" y="1557827"/>
            <a:ext cx="4216399" cy="5088435"/>
          </a:xfrm>
        </p:spPr>
      </p:pic>
      <p:pic>
        <p:nvPicPr>
          <p:cNvPr id="5" name="Content Placeholder 4" descr="Screen Shot 2018-04-29 at 10.27.30 AM.pn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l="-1853" r="-1853"/>
          <a:stretch>
            <a:fillRect/>
          </a:stretch>
        </p:blipFill>
        <p:spPr>
          <a:xfrm>
            <a:off x="4766534" y="1557827"/>
            <a:ext cx="4216399" cy="5088435"/>
          </a:xfrm>
        </p:spPr>
      </p:pic>
    </p:spTree>
    <p:extLst>
      <p:ext uri="{BB962C8B-B14F-4D97-AF65-F5344CB8AC3E}">
        <p14:creationId xmlns:p14="http://schemas.microsoft.com/office/powerpoint/2010/main" val="287752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37" y="609602"/>
            <a:ext cx="3991608" cy="1537447"/>
          </a:xfrm>
        </p:spPr>
        <p:txBody>
          <a:bodyPr/>
          <a:lstStyle/>
          <a:p>
            <a:r>
              <a:rPr lang="en-US" sz="3000" dirty="0" smtClean="0"/>
              <a:t>Lawyers struggle with alcoholism at a rate more than 2x the general population</a:t>
            </a:r>
            <a:endParaRPr lang="en-US" sz="3000" dirty="0"/>
          </a:p>
        </p:txBody>
      </p:sp>
      <p:pic>
        <p:nvPicPr>
          <p:cNvPr id="5" name="Content Placeholder 4"/>
          <p:cNvPicPr>
            <a:picLocks noGrp="1" noChangeAspect="1"/>
          </p:cNvPicPr>
          <p:nvPr>
            <p:ph idx="1"/>
          </p:nvPr>
        </p:nvPicPr>
        <p:blipFill>
          <a:blip r:embed="rId3"/>
          <a:srcRect t="123" b="123"/>
          <a:stretch>
            <a:fillRect/>
          </a:stretch>
        </p:blipFill>
        <p:spPr/>
      </p:pic>
      <p:sp>
        <p:nvSpPr>
          <p:cNvPr id="4" name="Text Placeholder 3"/>
          <p:cNvSpPr>
            <a:spLocks noGrp="1"/>
          </p:cNvSpPr>
          <p:nvPr>
            <p:ph type="body" sz="half" idx="2"/>
          </p:nvPr>
        </p:nvSpPr>
        <p:spPr>
          <a:xfrm>
            <a:off x="181437" y="2209801"/>
            <a:ext cx="3612776" cy="4421386"/>
          </a:xfrm>
        </p:spPr>
        <p:txBody>
          <a:bodyPr>
            <a:normAutofit/>
          </a:bodyPr>
          <a:lstStyle/>
          <a:p>
            <a:r>
              <a:rPr lang="en-US" b="1" dirty="0" smtClean="0">
                <a:solidFill>
                  <a:schemeClr val="bg1"/>
                </a:solidFill>
              </a:rPr>
              <a:t>Lawyers who struggle </a:t>
            </a:r>
          </a:p>
          <a:p>
            <a:r>
              <a:rPr lang="en-US" b="1" dirty="0" smtClean="0">
                <a:solidFill>
                  <a:schemeClr val="bg1"/>
                </a:solidFill>
              </a:rPr>
              <a:t>with addiction are </a:t>
            </a:r>
          </a:p>
          <a:p>
            <a:r>
              <a:rPr lang="en-US" b="1" dirty="0" smtClean="0">
                <a:solidFill>
                  <a:schemeClr val="bg1"/>
                </a:solidFill>
              </a:rPr>
              <a:t>substantially more like to</a:t>
            </a:r>
            <a:r>
              <a:rPr lang="en-US" dirty="0" smtClean="0"/>
              <a:t>:</a:t>
            </a:r>
          </a:p>
          <a:p>
            <a:pPr marL="285750" indent="-285750">
              <a:buClr>
                <a:schemeClr val="bg1"/>
              </a:buClr>
              <a:buFont typeface="Arial"/>
              <a:buChar char="•"/>
            </a:pPr>
            <a:r>
              <a:rPr lang="en-US" dirty="0" smtClean="0"/>
              <a:t>Commit malpractice</a:t>
            </a:r>
          </a:p>
          <a:p>
            <a:pPr marL="285750" indent="-285750">
              <a:buClr>
                <a:schemeClr val="bg1"/>
              </a:buClr>
              <a:buFont typeface="Arial"/>
              <a:buChar char="•"/>
            </a:pPr>
            <a:r>
              <a:rPr lang="en-US" dirty="0" smtClean="0"/>
              <a:t>Face disciplinary action &amp; disbarment</a:t>
            </a:r>
          </a:p>
          <a:p>
            <a:pPr marL="1085850" lvl="2" indent="-171450" algn="ctr">
              <a:buClr>
                <a:schemeClr val="bg1"/>
              </a:buClr>
              <a:buFont typeface="Arial"/>
              <a:buChar char="•"/>
            </a:pPr>
            <a:r>
              <a:rPr lang="en-US" sz="1400" dirty="0" smtClean="0"/>
              <a:t>25% suffer from addiction and/or mental illness</a:t>
            </a:r>
          </a:p>
          <a:p>
            <a:pPr marL="1085850" lvl="2" indent="-171450" algn="ctr">
              <a:buClr>
                <a:schemeClr val="bg1"/>
              </a:buClr>
              <a:buFont typeface="Arial"/>
              <a:buChar char="•"/>
            </a:pPr>
            <a:r>
              <a:rPr lang="en-US" sz="1400" dirty="0" smtClean="0"/>
              <a:t>Substance abuse involved in 60% of disciplinary cases </a:t>
            </a:r>
          </a:p>
          <a:p>
            <a:pPr marL="285750" indent="-285750">
              <a:buClr>
                <a:schemeClr val="bg1"/>
              </a:buClr>
              <a:buFont typeface="Arial"/>
              <a:buChar char="•"/>
            </a:pPr>
            <a:r>
              <a:rPr lang="en-US" dirty="0" smtClean="0"/>
              <a:t>Experience mental health problems</a:t>
            </a:r>
          </a:p>
          <a:p>
            <a:pPr marL="285750" indent="-285750">
              <a:buClr>
                <a:schemeClr val="bg1"/>
              </a:buClr>
              <a:buFont typeface="Arial"/>
              <a:buChar char="•"/>
            </a:pPr>
            <a:r>
              <a:rPr lang="en-US" dirty="0" smtClean="0"/>
              <a:t>Commit suicide</a:t>
            </a:r>
            <a:endParaRPr lang="en-US" dirty="0"/>
          </a:p>
        </p:txBody>
      </p:sp>
    </p:spTree>
    <p:extLst>
      <p:ext uri="{BB962C8B-B14F-4D97-AF65-F5344CB8AC3E}">
        <p14:creationId xmlns:p14="http://schemas.microsoft.com/office/powerpoint/2010/main" val="2026131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Wisconsin Public Defender Survey</a:t>
            </a:r>
            <a:endParaRPr lang="en-US" sz="4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025851924"/>
              </p:ext>
            </p:extLst>
          </p:nvPr>
        </p:nvGraphicFramePr>
        <p:xfrm>
          <a:off x="-306916" y="1452284"/>
          <a:ext cx="9770533" cy="54057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5472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Wisconsin Public Defender Survey</a:t>
            </a:r>
          </a:p>
        </p:txBody>
      </p:sp>
      <p:sp>
        <p:nvSpPr>
          <p:cNvPr id="8" name="Content Placeholder 7"/>
          <p:cNvSpPr>
            <a:spLocks noGrp="1"/>
          </p:cNvSpPr>
          <p:nvPr>
            <p:ph sz="half" idx="1"/>
          </p:nvPr>
        </p:nvSpPr>
        <p:spPr/>
        <p:txBody>
          <a:bodyPr/>
          <a:lstStyle/>
          <a:p>
            <a:r>
              <a:rPr lang="en-US" dirty="0" smtClean="0"/>
              <a:t>Other issues raised by participants in the study</a:t>
            </a:r>
            <a:endParaRPr lang="en-US" dirty="0"/>
          </a:p>
        </p:txBody>
      </p:sp>
      <p:sp>
        <p:nvSpPr>
          <p:cNvPr id="9" name="Content Placeholder 8"/>
          <p:cNvSpPr>
            <a:spLocks noGrp="1"/>
          </p:cNvSpPr>
          <p:nvPr>
            <p:ph sz="half" idx="2"/>
          </p:nvPr>
        </p:nvSpPr>
        <p:spPr/>
        <p:txBody>
          <a:bodyPr/>
          <a:lstStyle/>
          <a:p>
            <a:r>
              <a:rPr lang="en-US" dirty="0" smtClean="0"/>
              <a:t>Lack of respect</a:t>
            </a:r>
          </a:p>
          <a:p>
            <a:r>
              <a:rPr lang="en-US" dirty="0" smtClean="0"/>
              <a:t>Lack of control in one’s work life</a:t>
            </a:r>
          </a:p>
          <a:p>
            <a:r>
              <a:rPr lang="en-US" dirty="0" smtClean="0"/>
              <a:t>Lack of enough time to process issues and give or get support</a:t>
            </a:r>
          </a:p>
          <a:p>
            <a:endParaRPr lang="en-US" dirty="0" smtClean="0"/>
          </a:p>
        </p:txBody>
      </p:sp>
    </p:spTree>
    <p:extLst>
      <p:ext uri="{BB962C8B-B14F-4D97-AF65-F5344CB8AC3E}">
        <p14:creationId xmlns:p14="http://schemas.microsoft.com/office/powerpoint/2010/main" val="633451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530102294"/>
              </p:ext>
            </p:extLst>
          </p:nvPr>
        </p:nvGraphicFramePr>
        <p:xfrm>
          <a:off x="3993776" y="115468"/>
          <a:ext cx="5150223" cy="674253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half" idx="2"/>
          </p:nvPr>
        </p:nvSpPr>
        <p:spPr>
          <a:xfrm>
            <a:off x="381001" y="2526443"/>
            <a:ext cx="3612776" cy="3760972"/>
          </a:xfrm>
        </p:spPr>
        <p:txBody>
          <a:bodyPr>
            <a:normAutofit/>
          </a:bodyPr>
          <a:lstStyle/>
          <a:p>
            <a:endParaRPr lang="en-US" dirty="0" smtClean="0"/>
          </a:p>
          <a:p>
            <a:endParaRPr lang="en-US" dirty="0"/>
          </a:p>
        </p:txBody>
      </p:sp>
      <p:sp>
        <p:nvSpPr>
          <p:cNvPr id="6" name="Title 1"/>
          <p:cNvSpPr txBox="1">
            <a:spLocks/>
          </p:cNvSpPr>
          <p:nvPr/>
        </p:nvSpPr>
        <p:spPr>
          <a:xfrm>
            <a:off x="230920" y="1088704"/>
            <a:ext cx="3925631" cy="1995955"/>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endParaRPr lang="en-US" sz="3000" dirty="0"/>
          </a:p>
        </p:txBody>
      </p:sp>
      <p:sp>
        <p:nvSpPr>
          <p:cNvPr id="3" name="Title 2"/>
          <p:cNvSpPr>
            <a:spLocks noGrp="1"/>
          </p:cNvSpPr>
          <p:nvPr>
            <p:ph type="title"/>
          </p:nvPr>
        </p:nvSpPr>
        <p:spPr>
          <a:xfrm>
            <a:off x="381001" y="939512"/>
            <a:ext cx="3612776" cy="1537447"/>
          </a:xfrm>
        </p:spPr>
        <p:txBody>
          <a:bodyPr/>
          <a:lstStyle/>
          <a:p>
            <a:r>
              <a:rPr lang="en-US" dirty="0"/>
              <a:t>2016 </a:t>
            </a:r>
            <a:r>
              <a:rPr lang="en-US" dirty="0" err="1"/>
              <a:t>Hazelden</a:t>
            </a:r>
            <a:r>
              <a:rPr lang="en-US" dirty="0"/>
              <a:t> Betty Ford Foundation </a:t>
            </a:r>
            <a:r>
              <a:rPr lang="en-US" dirty="0" smtClean="0"/>
              <a:t>&amp; ABA Study</a:t>
            </a:r>
            <a:endParaRPr lang="en-US" dirty="0"/>
          </a:p>
        </p:txBody>
      </p:sp>
      <p:sp>
        <p:nvSpPr>
          <p:cNvPr id="7" name="Rectangle 6"/>
          <p:cNvSpPr/>
          <p:nvPr/>
        </p:nvSpPr>
        <p:spPr>
          <a:xfrm>
            <a:off x="230920" y="2967335"/>
            <a:ext cx="3762857" cy="1938992"/>
          </a:xfrm>
          <a:prstGeom prst="rect">
            <a:avLst/>
          </a:prstGeom>
        </p:spPr>
        <p:txBody>
          <a:bodyPr wrap="square">
            <a:spAutoFit/>
          </a:bodyPr>
          <a:lstStyle/>
          <a:p>
            <a:pPr algn="ctr"/>
            <a:r>
              <a:rPr lang="en-US" sz="2400" dirty="0"/>
              <a:t>Lawyers experienced mental health and substance abuse problems at rates upwards of 9x the general population</a:t>
            </a:r>
          </a:p>
        </p:txBody>
      </p:sp>
    </p:spTree>
    <p:extLst>
      <p:ext uri="{BB962C8B-B14F-4D97-AF65-F5344CB8AC3E}">
        <p14:creationId xmlns:p14="http://schemas.microsoft.com/office/powerpoint/2010/main" val="176758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26" y="40343"/>
            <a:ext cx="8577008" cy="1411941"/>
          </a:xfrm>
        </p:spPr>
        <p:txBody>
          <a:bodyPr/>
          <a:lstStyle/>
          <a:p>
            <a:r>
              <a:rPr lang="en-US" sz="3000" dirty="0"/>
              <a:t>2016 </a:t>
            </a:r>
            <a:r>
              <a:rPr lang="en-US" sz="3000" dirty="0" err="1"/>
              <a:t>Hazelden</a:t>
            </a:r>
            <a:r>
              <a:rPr lang="en-US" sz="3000" dirty="0"/>
              <a:t> Betty Ford Foundation </a:t>
            </a:r>
            <a:r>
              <a:rPr lang="en-US" sz="3000" dirty="0" smtClean="0"/>
              <a:t>&amp; ABA </a:t>
            </a:r>
            <a:r>
              <a:rPr lang="en-US" sz="3000" dirty="0"/>
              <a:t>Study</a:t>
            </a:r>
          </a:p>
        </p:txBody>
      </p:sp>
      <p:sp>
        <p:nvSpPr>
          <p:cNvPr id="5" name="Text Placeholder 4"/>
          <p:cNvSpPr>
            <a:spLocks noGrp="1"/>
          </p:cNvSpPr>
          <p:nvPr>
            <p:ph type="body" sz="quarter" idx="3"/>
          </p:nvPr>
        </p:nvSpPr>
        <p:spPr>
          <a:xfrm>
            <a:off x="1154599" y="1947679"/>
            <a:ext cx="6812125" cy="639762"/>
          </a:xfrm>
        </p:spPr>
        <p:txBody>
          <a:bodyPr/>
          <a:lstStyle/>
          <a:p>
            <a:r>
              <a:rPr lang="en-US" dirty="0" smtClean="0"/>
              <a:t>Highest incidence of issues for new lawyers</a:t>
            </a:r>
            <a:endParaRPr lang="en-US" dirty="0"/>
          </a:p>
        </p:txBody>
      </p:sp>
      <p:sp>
        <p:nvSpPr>
          <p:cNvPr id="6" name="Content Placeholder 5"/>
          <p:cNvSpPr>
            <a:spLocks noGrp="1"/>
          </p:cNvSpPr>
          <p:nvPr>
            <p:ph sz="quarter" idx="4"/>
          </p:nvPr>
        </p:nvSpPr>
        <p:spPr>
          <a:xfrm>
            <a:off x="1154599" y="2864748"/>
            <a:ext cx="6812125" cy="3487739"/>
          </a:xfrm>
        </p:spPr>
        <p:txBody>
          <a:bodyPr/>
          <a:lstStyle/>
          <a:p>
            <a:r>
              <a:rPr lang="en-US" b="1" dirty="0"/>
              <a:t>Younger, less experienced lawyers (defined as in the first 10 years of practice) experienced the highest incidence of issues of mental health and substance abuse </a:t>
            </a:r>
            <a:r>
              <a:rPr lang="en-US" b="1" dirty="0" smtClean="0"/>
              <a:t>issues</a:t>
            </a:r>
            <a:endParaRPr lang="en-US" b="1" dirty="0"/>
          </a:p>
        </p:txBody>
      </p:sp>
    </p:spTree>
    <p:extLst>
      <p:ext uri="{BB962C8B-B14F-4D97-AF65-F5344CB8AC3E}">
        <p14:creationId xmlns:p14="http://schemas.microsoft.com/office/powerpoint/2010/main" val="270666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ＤＦＰ行書体"/>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erlin">
  <a:themeElements>
    <a:clrScheme name="Custom 3">
      <a:dk1>
        <a:sysClr val="windowText" lastClr="000000"/>
      </a:dk1>
      <a:lt1>
        <a:sysClr val="window" lastClr="FFFFFF"/>
      </a:lt1>
      <a:dk2>
        <a:srgbClr val="323232"/>
      </a:dk2>
      <a:lt2>
        <a:srgbClr val="E3DED1"/>
      </a:lt2>
      <a:accent1>
        <a:srgbClr val="8F73AB"/>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ickinson Rockwell Franklin Gothic">
      <a:majorFont>
        <a:latin typeface="Rockwell"/>
        <a:ea typeface=""/>
        <a:cs typeface=""/>
      </a:majorFont>
      <a:minorFont>
        <a:latin typeface="Franklin Gothic Book"/>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1616</TotalTime>
  <Words>1706</Words>
  <Application>Microsoft Office PowerPoint</Application>
  <PresentationFormat>On-screen Show (4:3)</PresentationFormat>
  <Paragraphs>275</Paragraphs>
  <Slides>38</Slides>
  <Notes>11</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38</vt:i4>
      </vt:variant>
    </vt:vector>
  </HeadingPairs>
  <TitlesOfParts>
    <vt:vector size="56" baseType="lpstr">
      <vt:lpstr>Arial</vt:lpstr>
      <vt:lpstr>Avenir Next Heavy</vt:lpstr>
      <vt:lpstr>AvenirNext LT Pro Heavy</vt:lpstr>
      <vt:lpstr>Book Antiqua</vt:lpstr>
      <vt:lpstr>Calibri</vt:lpstr>
      <vt:lpstr>Calibri Light</vt:lpstr>
      <vt:lpstr>Candara</vt:lpstr>
      <vt:lpstr>Courier New</vt:lpstr>
      <vt:lpstr>Franklin Gothic Book</vt:lpstr>
      <vt:lpstr>Mistral</vt:lpstr>
      <vt:lpstr>Rockwell</vt:lpstr>
      <vt:lpstr>Times New Roman</vt:lpstr>
      <vt:lpstr>Tw Cen MT</vt:lpstr>
      <vt:lpstr>Wingdings</vt:lpstr>
      <vt:lpstr>Infusion</vt:lpstr>
      <vt:lpstr>1_Office Theme</vt:lpstr>
      <vt:lpstr>Berlin</vt:lpstr>
      <vt:lpstr>2_Office Theme</vt:lpstr>
      <vt:lpstr>With a little help from my friends</vt:lpstr>
      <vt:lpstr>PowerPoint Presentation</vt:lpstr>
      <vt:lpstr>Mental health &amp; substance abuse issues facing lawyers and law students</vt:lpstr>
      <vt:lpstr>So you want to be lawyer…</vt:lpstr>
      <vt:lpstr>Lawyers struggle with alcoholism at a rate more than 2x the general population</vt:lpstr>
      <vt:lpstr>Wisconsin Public Defender Survey</vt:lpstr>
      <vt:lpstr>Wisconsin Public Defender Survey</vt:lpstr>
      <vt:lpstr>2016 Hazelden Betty Ford Foundation &amp; ABA Study</vt:lpstr>
      <vt:lpstr>2016 Hazelden Betty Ford Foundation &amp; ABA Study</vt:lpstr>
      <vt:lpstr>Law Students</vt:lpstr>
      <vt:lpstr>2014 Study of Law Student Well-being</vt:lpstr>
      <vt:lpstr>Non-Lawyer Professionals</vt:lpstr>
      <vt:lpstr>Working with Mental Health Professionals</vt:lpstr>
      <vt:lpstr>Who We Are</vt:lpstr>
      <vt:lpstr>How We Can Help</vt:lpstr>
      <vt:lpstr>Like everyone else, you may have to contend with trauma or crises in your personal life.    But, your job guarantees that you will have to deal with trauma in other people’s lives. </vt:lpstr>
      <vt:lpstr>Why It Matters</vt:lpstr>
      <vt:lpstr>Strategies to Address Vicarious Trauma</vt:lpstr>
      <vt:lpstr>Self-Care on an Individual Level</vt:lpstr>
      <vt:lpstr>Self-Care on an Individual Level</vt:lpstr>
      <vt:lpstr>PowerPoint Presentation</vt:lpstr>
      <vt:lpstr>The ProQOL     For more information see www.proqol.org c Beth Hudnall Stamm, 2009</vt:lpstr>
      <vt:lpstr>CS-CF Model (Beth Hudnall Stamm, 2009)</vt:lpstr>
      <vt:lpstr>Interpreting Scores </vt:lpstr>
      <vt:lpstr>At University of St. Thomas IPC  Administer ProQOL each semester   IPC student’s result on ProQol: </vt:lpstr>
      <vt:lpstr>IPC students</vt:lpstr>
      <vt:lpstr>IPC students </vt:lpstr>
      <vt:lpstr>IPC students</vt:lpstr>
      <vt:lpstr>Action steps in general</vt:lpstr>
      <vt:lpstr>Action steps at the IPC</vt:lpstr>
      <vt:lpstr>Get a Good Night’s Sleep!</vt:lpstr>
      <vt:lpstr>PowerPoint Presentation</vt:lpstr>
      <vt:lpstr>Experiencing Trauma Helping Trauma Victims:</vt:lpstr>
      <vt:lpstr>Anxiety characterized by:</vt:lpstr>
      <vt:lpstr>Relaxation characterized by:</vt:lpstr>
      <vt:lpstr>Health Benefits of Deep Breathing:</vt:lpstr>
      <vt:lpstr>Health Benefits of Yoga and Meditation:</vt:lpstr>
      <vt:lpstr>Office Chair Yoga &amp; Breathing Exercises</vt:lpstr>
    </vt:vector>
  </TitlesOfParts>
  <Company>University of Memphis School of Law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With a little help from my frinds</dc:title>
  <dc:creator>Janet Goode</dc:creator>
  <cp:lastModifiedBy>Colleen Boraca</cp:lastModifiedBy>
  <cp:revision>25</cp:revision>
  <dcterms:created xsi:type="dcterms:W3CDTF">2018-04-29T17:49:41Z</dcterms:created>
  <dcterms:modified xsi:type="dcterms:W3CDTF">2018-05-07T13:50:15Z</dcterms:modified>
</cp:coreProperties>
</file>