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8" r:id="rId22"/>
    <p:sldId id="279" r:id="rId23"/>
    <p:sldId id="280" r:id="rId24"/>
    <p:sldId id="281" r:id="rId25"/>
    <p:sldId id="284" r:id="rId26"/>
    <p:sldId id="285" r:id="rId27"/>
    <p:sldId id="287" r:id="rId28"/>
    <p:sldId id="288" r:id="rId29"/>
    <p:sldId id="289" r:id="rId30"/>
    <p:sldId id="290" r:id="rId31"/>
    <p:sldId id="291" r:id="rId32"/>
    <p:sldId id="292" r:id="rId33"/>
    <p:sldId id="293" r:id="rId34"/>
    <p:sldId id="294" r:id="rId35"/>
    <p:sldId id="295" r:id="rId36"/>
    <p:sldId id="297" r:id="rId37"/>
  </p:sldIdLst>
  <p:sldSz cx="12192000" cy="6858000"/>
  <p:notesSz cx="7315200" cy="9601200"/>
  <p:embeddedFontLst>
    <p:embeddedFont>
      <p:font typeface="Garamond" panose="02020404030301010803" pitchFamily="18"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4" y="16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48" name="Shape 14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72" name="Shape 17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78" name="Shape 17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84" name="Shape 18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93" name="Shape 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62" name="Shape 26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74" name="Shape 2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80" name="Shape 28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99" name="Shape 9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92" name="Shape 29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298" name="Shape 29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305" name="Shape 30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311" name="Shape 3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317" name="Shape 31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323" name="Shape 32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335" name="Shape 33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06" name="Shape 10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12" name="Shape 11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24" name="Shape 12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30" name="Shape 13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Garamond"/>
                <a:ea typeface="Garamond"/>
                <a:cs typeface="Garamond"/>
                <a:sym typeface="Garamond"/>
              </a:defRPr>
            </a:lvl1pPr>
            <a:lvl2pPr marL="0" marR="0" lvl="1" indent="0" algn="r" rtl="0">
              <a:spcBef>
                <a:spcPts val="0"/>
              </a:spcBef>
              <a:buNone/>
              <a:defRPr sz="1200" b="0" i="0" u="none" strike="noStrike" cap="none">
                <a:solidFill>
                  <a:srgbClr val="888888"/>
                </a:solidFill>
                <a:latin typeface="Garamond"/>
                <a:ea typeface="Garamond"/>
                <a:cs typeface="Garamond"/>
                <a:sym typeface="Garamond"/>
              </a:defRPr>
            </a:lvl2pPr>
            <a:lvl3pPr marL="0" marR="0" lvl="2" indent="0" algn="r" rtl="0">
              <a:spcBef>
                <a:spcPts val="0"/>
              </a:spcBef>
              <a:buNone/>
              <a:defRPr sz="1200" b="0" i="0" u="none" strike="noStrike" cap="none">
                <a:solidFill>
                  <a:srgbClr val="888888"/>
                </a:solidFill>
                <a:latin typeface="Garamond"/>
                <a:ea typeface="Garamond"/>
                <a:cs typeface="Garamond"/>
                <a:sym typeface="Garamond"/>
              </a:defRPr>
            </a:lvl3pPr>
            <a:lvl4pPr marL="0" marR="0" lvl="3" indent="0" algn="r" rtl="0">
              <a:spcBef>
                <a:spcPts val="0"/>
              </a:spcBef>
              <a:buNone/>
              <a:defRPr sz="1200" b="0" i="0" u="none" strike="noStrike" cap="none">
                <a:solidFill>
                  <a:srgbClr val="888888"/>
                </a:solidFill>
                <a:latin typeface="Garamond"/>
                <a:ea typeface="Garamond"/>
                <a:cs typeface="Garamond"/>
                <a:sym typeface="Garamond"/>
              </a:defRPr>
            </a:lvl4pPr>
            <a:lvl5pPr marL="0" marR="0" lvl="4" indent="0" algn="r" rtl="0">
              <a:spcBef>
                <a:spcPts val="0"/>
              </a:spcBef>
              <a:buNone/>
              <a:defRPr sz="1200" b="0" i="0" u="none" strike="noStrike" cap="none">
                <a:solidFill>
                  <a:srgbClr val="888888"/>
                </a:solidFill>
                <a:latin typeface="Garamond"/>
                <a:ea typeface="Garamond"/>
                <a:cs typeface="Garamond"/>
                <a:sym typeface="Garamond"/>
              </a:defRPr>
            </a:lvl5pPr>
            <a:lvl6pPr marL="0" marR="0" lvl="5" indent="0" algn="r" rtl="0">
              <a:spcBef>
                <a:spcPts val="0"/>
              </a:spcBef>
              <a:buNone/>
              <a:defRPr sz="1200" b="0" i="0" u="none" strike="noStrike" cap="none">
                <a:solidFill>
                  <a:srgbClr val="888888"/>
                </a:solidFill>
                <a:latin typeface="Garamond"/>
                <a:ea typeface="Garamond"/>
                <a:cs typeface="Garamond"/>
                <a:sym typeface="Garamond"/>
              </a:defRPr>
            </a:lvl6pPr>
            <a:lvl7pPr marL="0" marR="0" lvl="6" indent="0" algn="r" rtl="0">
              <a:spcBef>
                <a:spcPts val="0"/>
              </a:spcBef>
              <a:buNone/>
              <a:defRPr sz="1200" b="0" i="0" u="none" strike="noStrike" cap="none">
                <a:solidFill>
                  <a:srgbClr val="888888"/>
                </a:solidFill>
                <a:latin typeface="Garamond"/>
                <a:ea typeface="Garamond"/>
                <a:cs typeface="Garamond"/>
                <a:sym typeface="Garamond"/>
              </a:defRPr>
            </a:lvl7pPr>
            <a:lvl8pPr marL="0" marR="0" lvl="7" indent="0" algn="r" rtl="0">
              <a:spcBef>
                <a:spcPts val="0"/>
              </a:spcBef>
              <a:buNone/>
              <a:defRPr sz="1200" b="0" i="0" u="none" strike="noStrike" cap="none">
                <a:solidFill>
                  <a:srgbClr val="888888"/>
                </a:solidFill>
                <a:latin typeface="Garamond"/>
                <a:ea typeface="Garamond"/>
                <a:cs typeface="Garamond"/>
                <a:sym typeface="Garamond"/>
              </a:defRPr>
            </a:lvl8pPr>
            <a:lvl9pPr marL="0" marR="0" lvl="8" indent="0" algn="r" rtl="0">
              <a:spcBef>
                <a:spcPts val="0"/>
              </a:spcBef>
              <a:buNone/>
              <a:defRPr sz="1200" b="0" i="0" u="none" strike="noStrike" cap="none">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Garamond"/>
                <a:ea typeface="Garamond"/>
                <a:cs typeface="Garamond"/>
                <a:sym typeface="Garamond"/>
              </a:defRPr>
            </a:lvl1pPr>
            <a:lvl2pPr marL="0" marR="0" lvl="1" indent="0" algn="r" rtl="0">
              <a:spcBef>
                <a:spcPts val="0"/>
              </a:spcBef>
              <a:buNone/>
              <a:defRPr sz="1200">
                <a:solidFill>
                  <a:srgbClr val="888888"/>
                </a:solidFill>
                <a:latin typeface="Garamond"/>
                <a:ea typeface="Garamond"/>
                <a:cs typeface="Garamond"/>
                <a:sym typeface="Garamond"/>
              </a:defRPr>
            </a:lvl2pPr>
            <a:lvl3pPr marL="0" marR="0" lvl="2" indent="0" algn="r" rtl="0">
              <a:spcBef>
                <a:spcPts val="0"/>
              </a:spcBef>
              <a:buNone/>
              <a:defRPr sz="1200">
                <a:solidFill>
                  <a:srgbClr val="888888"/>
                </a:solidFill>
                <a:latin typeface="Garamond"/>
                <a:ea typeface="Garamond"/>
                <a:cs typeface="Garamond"/>
                <a:sym typeface="Garamond"/>
              </a:defRPr>
            </a:lvl3pPr>
            <a:lvl4pPr marL="0" marR="0" lvl="3" indent="0" algn="r" rtl="0">
              <a:spcBef>
                <a:spcPts val="0"/>
              </a:spcBef>
              <a:buNone/>
              <a:defRPr sz="1200">
                <a:solidFill>
                  <a:srgbClr val="888888"/>
                </a:solidFill>
                <a:latin typeface="Garamond"/>
                <a:ea typeface="Garamond"/>
                <a:cs typeface="Garamond"/>
                <a:sym typeface="Garamond"/>
              </a:defRPr>
            </a:lvl4pPr>
            <a:lvl5pPr marL="0" marR="0" lvl="4" indent="0" algn="r" rtl="0">
              <a:spcBef>
                <a:spcPts val="0"/>
              </a:spcBef>
              <a:buNone/>
              <a:defRPr sz="1200">
                <a:solidFill>
                  <a:srgbClr val="888888"/>
                </a:solidFill>
                <a:latin typeface="Garamond"/>
                <a:ea typeface="Garamond"/>
                <a:cs typeface="Garamond"/>
                <a:sym typeface="Garamond"/>
              </a:defRPr>
            </a:lvl5pPr>
            <a:lvl6pPr marL="0" marR="0" lvl="5" indent="0" algn="r" rtl="0">
              <a:spcBef>
                <a:spcPts val="0"/>
              </a:spcBef>
              <a:buNone/>
              <a:defRPr sz="1200">
                <a:solidFill>
                  <a:srgbClr val="888888"/>
                </a:solidFill>
                <a:latin typeface="Garamond"/>
                <a:ea typeface="Garamond"/>
                <a:cs typeface="Garamond"/>
                <a:sym typeface="Garamond"/>
              </a:defRPr>
            </a:lvl6pPr>
            <a:lvl7pPr marL="0" marR="0" lvl="6" indent="0" algn="r" rtl="0">
              <a:spcBef>
                <a:spcPts val="0"/>
              </a:spcBef>
              <a:buNone/>
              <a:defRPr sz="1200">
                <a:solidFill>
                  <a:srgbClr val="888888"/>
                </a:solidFill>
                <a:latin typeface="Garamond"/>
                <a:ea typeface="Garamond"/>
                <a:cs typeface="Garamond"/>
                <a:sym typeface="Garamond"/>
              </a:defRPr>
            </a:lvl7pPr>
            <a:lvl8pPr marL="0" marR="0" lvl="7" indent="0" algn="r" rtl="0">
              <a:spcBef>
                <a:spcPts val="0"/>
              </a:spcBef>
              <a:buNone/>
              <a:defRPr sz="1200">
                <a:solidFill>
                  <a:srgbClr val="888888"/>
                </a:solidFill>
                <a:latin typeface="Garamond"/>
                <a:ea typeface="Garamond"/>
                <a:cs typeface="Garamond"/>
                <a:sym typeface="Garamond"/>
              </a:defRPr>
            </a:lvl8pPr>
            <a:lvl9pPr marL="0" marR="0" lvl="8" indent="0" algn="r" rtl="0">
              <a:spcBef>
                <a:spcPts val="0"/>
              </a:spcBef>
              <a:buNone/>
              <a:defRPr sz="1200">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Garamond"/>
                <a:ea typeface="Garamond"/>
                <a:cs typeface="Garamond"/>
                <a:sym typeface="Garamond"/>
              </a:defRPr>
            </a:lvl1pPr>
            <a:lvl2pPr marL="0" marR="0" lvl="1" indent="0" algn="r" rtl="0">
              <a:spcBef>
                <a:spcPts val="0"/>
              </a:spcBef>
              <a:buNone/>
              <a:defRPr sz="1200">
                <a:solidFill>
                  <a:srgbClr val="888888"/>
                </a:solidFill>
                <a:latin typeface="Garamond"/>
                <a:ea typeface="Garamond"/>
                <a:cs typeface="Garamond"/>
                <a:sym typeface="Garamond"/>
              </a:defRPr>
            </a:lvl2pPr>
            <a:lvl3pPr marL="0" marR="0" lvl="2" indent="0" algn="r" rtl="0">
              <a:spcBef>
                <a:spcPts val="0"/>
              </a:spcBef>
              <a:buNone/>
              <a:defRPr sz="1200">
                <a:solidFill>
                  <a:srgbClr val="888888"/>
                </a:solidFill>
                <a:latin typeface="Garamond"/>
                <a:ea typeface="Garamond"/>
                <a:cs typeface="Garamond"/>
                <a:sym typeface="Garamond"/>
              </a:defRPr>
            </a:lvl3pPr>
            <a:lvl4pPr marL="0" marR="0" lvl="3" indent="0" algn="r" rtl="0">
              <a:spcBef>
                <a:spcPts val="0"/>
              </a:spcBef>
              <a:buNone/>
              <a:defRPr sz="1200">
                <a:solidFill>
                  <a:srgbClr val="888888"/>
                </a:solidFill>
                <a:latin typeface="Garamond"/>
                <a:ea typeface="Garamond"/>
                <a:cs typeface="Garamond"/>
                <a:sym typeface="Garamond"/>
              </a:defRPr>
            </a:lvl4pPr>
            <a:lvl5pPr marL="0" marR="0" lvl="4" indent="0" algn="r" rtl="0">
              <a:spcBef>
                <a:spcPts val="0"/>
              </a:spcBef>
              <a:buNone/>
              <a:defRPr sz="1200">
                <a:solidFill>
                  <a:srgbClr val="888888"/>
                </a:solidFill>
                <a:latin typeface="Garamond"/>
                <a:ea typeface="Garamond"/>
                <a:cs typeface="Garamond"/>
                <a:sym typeface="Garamond"/>
              </a:defRPr>
            </a:lvl5pPr>
            <a:lvl6pPr marL="0" marR="0" lvl="5" indent="0" algn="r" rtl="0">
              <a:spcBef>
                <a:spcPts val="0"/>
              </a:spcBef>
              <a:buNone/>
              <a:defRPr sz="1200">
                <a:solidFill>
                  <a:srgbClr val="888888"/>
                </a:solidFill>
                <a:latin typeface="Garamond"/>
                <a:ea typeface="Garamond"/>
                <a:cs typeface="Garamond"/>
                <a:sym typeface="Garamond"/>
              </a:defRPr>
            </a:lvl6pPr>
            <a:lvl7pPr marL="0" marR="0" lvl="6" indent="0" algn="r" rtl="0">
              <a:spcBef>
                <a:spcPts val="0"/>
              </a:spcBef>
              <a:buNone/>
              <a:defRPr sz="1200">
                <a:solidFill>
                  <a:srgbClr val="888888"/>
                </a:solidFill>
                <a:latin typeface="Garamond"/>
                <a:ea typeface="Garamond"/>
                <a:cs typeface="Garamond"/>
                <a:sym typeface="Garamond"/>
              </a:defRPr>
            </a:lvl7pPr>
            <a:lvl8pPr marL="0" marR="0" lvl="7" indent="0" algn="r" rtl="0">
              <a:spcBef>
                <a:spcPts val="0"/>
              </a:spcBef>
              <a:buNone/>
              <a:defRPr sz="1200">
                <a:solidFill>
                  <a:srgbClr val="888888"/>
                </a:solidFill>
                <a:latin typeface="Garamond"/>
                <a:ea typeface="Garamond"/>
                <a:cs typeface="Garamond"/>
                <a:sym typeface="Garamond"/>
              </a:defRPr>
            </a:lvl8pPr>
            <a:lvl9pPr marL="0" marR="0" lvl="8" indent="0" algn="r" rtl="0">
              <a:spcBef>
                <a:spcPts val="0"/>
              </a:spcBef>
              <a:buNone/>
              <a:defRPr sz="1200">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3" name="Shape 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4" name="Shape 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Garamond"/>
                <a:ea typeface="Garamond"/>
                <a:cs typeface="Garamond"/>
                <a:sym typeface="Garamond"/>
              </a:defRPr>
            </a:lvl1pPr>
            <a:lvl2pPr marL="0" marR="0" lvl="1" indent="0" algn="r" rtl="0">
              <a:spcBef>
                <a:spcPts val="0"/>
              </a:spcBef>
              <a:buNone/>
              <a:defRPr sz="1200" b="0" i="0" u="none" strike="noStrike" cap="none">
                <a:solidFill>
                  <a:srgbClr val="888888"/>
                </a:solidFill>
                <a:latin typeface="Garamond"/>
                <a:ea typeface="Garamond"/>
                <a:cs typeface="Garamond"/>
                <a:sym typeface="Garamond"/>
              </a:defRPr>
            </a:lvl2pPr>
            <a:lvl3pPr marL="0" marR="0" lvl="2" indent="0" algn="r" rtl="0">
              <a:spcBef>
                <a:spcPts val="0"/>
              </a:spcBef>
              <a:buNone/>
              <a:defRPr sz="1200" b="0" i="0" u="none" strike="noStrike" cap="none">
                <a:solidFill>
                  <a:srgbClr val="888888"/>
                </a:solidFill>
                <a:latin typeface="Garamond"/>
                <a:ea typeface="Garamond"/>
                <a:cs typeface="Garamond"/>
                <a:sym typeface="Garamond"/>
              </a:defRPr>
            </a:lvl3pPr>
            <a:lvl4pPr marL="0" marR="0" lvl="3" indent="0" algn="r" rtl="0">
              <a:spcBef>
                <a:spcPts val="0"/>
              </a:spcBef>
              <a:buNone/>
              <a:defRPr sz="1200" b="0" i="0" u="none" strike="noStrike" cap="none">
                <a:solidFill>
                  <a:srgbClr val="888888"/>
                </a:solidFill>
                <a:latin typeface="Garamond"/>
                <a:ea typeface="Garamond"/>
                <a:cs typeface="Garamond"/>
                <a:sym typeface="Garamond"/>
              </a:defRPr>
            </a:lvl4pPr>
            <a:lvl5pPr marL="0" marR="0" lvl="4" indent="0" algn="r" rtl="0">
              <a:spcBef>
                <a:spcPts val="0"/>
              </a:spcBef>
              <a:buNone/>
              <a:defRPr sz="1200" b="0" i="0" u="none" strike="noStrike" cap="none">
                <a:solidFill>
                  <a:srgbClr val="888888"/>
                </a:solidFill>
                <a:latin typeface="Garamond"/>
                <a:ea typeface="Garamond"/>
                <a:cs typeface="Garamond"/>
                <a:sym typeface="Garamond"/>
              </a:defRPr>
            </a:lvl5pPr>
            <a:lvl6pPr marL="0" marR="0" lvl="5" indent="0" algn="r" rtl="0">
              <a:spcBef>
                <a:spcPts val="0"/>
              </a:spcBef>
              <a:buNone/>
              <a:defRPr sz="1200" b="0" i="0" u="none" strike="noStrike" cap="none">
                <a:solidFill>
                  <a:srgbClr val="888888"/>
                </a:solidFill>
                <a:latin typeface="Garamond"/>
                <a:ea typeface="Garamond"/>
                <a:cs typeface="Garamond"/>
                <a:sym typeface="Garamond"/>
              </a:defRPr>
            </a:lvl6pPr>
            <a:lvl7pPr marL="0" marR="0" lvl="6" indent="0" algn="r" rtl="0">
              <a:spcBef>
                <a:spcPts val="0"/>
              </a:spcBef>
              <a:buNone/>
              <a:defRPr sz="1200" b="0" i="0" u="none" strike="noStrike" cap="none">
                <a:solidFill>
                  <a:srgbClr val="888888"/>
                </a:solidFill>
                <a:latin typeface="Garamond"/>
                <a:ea typeface="Garamond"/>
                <a:cs typeface="Garamond"/>
                <a:sym typeface="Garamond"/>
              </a:defRPr>
            </a:lvl7pPr>
            <a:lvl8pPr marL="0" marR="0" lvl="7" indent="0" algn="r" rtl="0">
              <a:spcBef>
                <a:spcPts val="0"/>
              </a:spcBef>
              <a:buNone/>
              <a:defRPr sz="1200" b="0" i="0" u="none" strike="noStrike" cap="none">
                <a:solidFill>
                  <a:srgbClr val="888888"/>
                </a:solidFill>
                <a:latin typeface="Garamond"/>
                <a:ea typeface="Garamond"/>
                <a:cs typeface="Garamond"/>
                <a:sym typeface="Garamond"/>
              </a:defRPr>
            </a:lvl8pPr>
            <a:lvl9pPr marL="0" marR="0" lvl="8" indent="0" algn="r" rtl="0">
              <a:spcBef>
                <a:spcPts val="0"/>
              </a:spcBef>
              <a:buNone/>
              <a:defRPr sz="1200" b="0" i="0" u="none" strike="noStrike" cap="none">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Garamond"/>
              <a:buNone/>
              <a:defRPr sz="60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Garamond"/>
                <a:ea typeface="Garamond"/>
                <a:cs typeface="Garamond"/>
                <a:sym typeface="Garamond"/>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Garamond"/>
                <a:ea typeface="Garamond"/>
                <a:cs typeface="Garamond"/>
                <a:sym typeface="Garamond"/>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aramond"/>
                <a:ea typeface="Garamond"/>
                <a:cs typeface="Garamond"/>
                <a:sym typeface="Garamond"/>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aramond"/>
                <a:ea typeface="Garamond"/>
                <a:cs typeface="Garamond"/>
                <a:sym typeface="Garamond"/>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aramond"/>
                <a:ea typeface="Garamond"/>
                <a:cs typeface="Garamond"/>
                <a:sym typeface="Garamond"/>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aramond"/>
                <a:ea typeface="Garamond"/>
                <a:cs typeface="Garamond"/>
                <a:sym typeface="Garamond"/>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aramond"/>
                <a:ea typeface="Garamond"/>
                <a:cs typeface="Garamond"/>
                <a:sym typeface="Garamond"/>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aramond"/>
                <a:ea typeface="Garamond"/>
                <a:cs typeface="Garamond"/>
                <a:sym typeface="Garamond"/>
              </a:defRPr>
            </a:lvl9pPr>
          </a:lstStyle>
          <a:p>
            <a:endParaRPr/>
          </a:p>
        </p:txBody>
      </p:sp>
      <p:sp>
        <p:nvSpPr>
          <p:cNvPr id="28" name="Shape 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0" name="Shape 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Garamond"/>
                <a:ea typeface="Garamond"/>
                <a:cs typeface="Garamond"/>
                <a:sym typeface="Garamond"/>
              </a:defRPr>
            </a:lvl1pPr>
            <a:lvl2pPr marL="0" marR="0" lvl="1" indent="0" algn="r" rtl="0">
              <a:spcBef>
                <a:spcPts val="0"/>
              </a:spcBef>
              <a:buNone/>
              <a:defRPr sz="1200">
                <a:solidFill>
                  <a:srgbClr val="888888"/>
                </a:solidFill>
                <a:latin typeface="Garamond"/>
                <a:ea typeface="Garamond"/>
                <a:cs typeface="Garamond"/>
                <a:sym typeface="Garamond"/>
              </a:defRPr>
            </a:lvl2pPr>
            <a:lvl3pPr marL="0" marR="0" lvl="2" indent="0" algn="r" rtl="0">
              <a:spcBef>
                <a:spcPts val="0"/>
              </a:spcBef>
              <a:buNone/>
              <a:defRPr sz="1200">
                <a:solidFill>
                  <a:srgbClr val="888888"/>
                </a:solidFill>
                <a:latin typeface="Garamond"/>
                <a:ea typeface="Garamond"/>
                <a:cs typeface="Garamond"/>
                <a:sym typeface="Garamond"/>
              </a:defRPr>
            </a:lvl3pPr>
            <a:lvl4pPr marL="0" marR="0" lvl="3" indent="0" algn="r" rtl="0">
              <a:spcBef>
                <a:spcPts val="0"/>
              </a:spcBef>
              <a:buNone/>
              <a:defRPr sz="1200">
                <a:solidFill>
                  <a:srgbClr val="888888"/>
                </a:solidFill>
                <a:latin typeface="Garamond"/>
                <a:ea typeface="Garamond"/>
                <a:cs typeface="Garamond"/>
                <a:sym typeface="Garamond"/>
              </a:defRPr>
            </a:lvl4pPr>
            <a:lvl5pPr marL="0" marR="0" lvl="4" indent="0" algn="r" rtl="0">
              <a:spcBef>
                <a:spcPts val="0"/>
              </a:spcBef>
              <a:buNone/>
              <a:defRPr sz="1200">
                <a:solidFill>
                  <a:srgbClr val="888888"/>
                </a:solidFill>
                <a:latin typeface="Garamond"/>
                <a:ea typeface="Garamond"/>
                <a:cs typeface="Garamond"/>
                <a:sym typeface="Garamond"/>
              </a:defRPr>
            </a:lvl5pPr>
            <a:lvl6pPr marL="0" marR="0" lvl="5" indent="0" algn="r" rtl="0">
              <a:spcBef>
                <a:spcPts val="0"/>
              </a:spcBef>
              <a:buNone/>
              <a:defRPr sz="1200">
                <a:solidFill>
                  <a:srgbClr val="888888"/>
                </a:solidFill>
                <a:latin typeface="Garamond"/>
                <a:ea typeface="Garamond"/>
                <a:cs typeface="Garamond"/>
                <a:sym typeface="Garamond"/>
              </a:defRPr>
            </a:lvl6pPr>
            <a:lvl7pPr marL="0" marR="0" lvl="6" indent="0" algn="r" rtl="0">
              <a:spcBef>
                <a:spcPts val="0"/>
              </a:spcBef>
              <a:buNone/>
              <a:defRPr sz="1200">
                <a:solidFill>
                  <a:srgbClr val="888888"/>
                </a:solidFill>
                <a:latin typeface="Garamond"/>
                <a:ea typeface="Garamond"/>
                <a:cs typeface="Garamond"/>
                <a:sym typeface="Garamond"/>
              </a:defRPr>
            </a:lvl7pPr>
            <a:lvl8pPr marL="0" marR="0" lvl="7" indent="0" algn="r" rtl="0">
              <a:spcBef>
                <a:spcPts val="0"/>
              </a:spcBef>
              <a:buNone/>
              <a:defRPr sz="1200">
                <a:solidFill>
                  <a:srgbClr val="888888"/>
                </a:solidFill>
                <a:latin typeface="Garamond"/>
                <a:ea typeface="Garamond"/>
                <a:cs typeface="Garamond"/>
                <a:sym typeface="Garamond"/>
              </a:defRPr>
            </a:lvl8pPr>
            <a:lvl9pPr marL="0" marR="0" lvl="8" indent="0" algn="r" rtl="0">
              <a:spcBef>
                <a:spcPts val="0"/>
              </a:spcBef>
              <a:buNone/>
              <a:defRPr sz="1200">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Garamond"/>
              <a:buNone/>
              <a:defRPr sz="60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Garamond"/>
                <a:ea typeface="Garamond"/>
                <a:cs typeface="Garamond"/>
                <a:sym typeface="Garamond"/>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Garamond"/>
                <a:ea typeface="Garamond"/>
                <a:cs typeface="Garamond"/>
                <a:sym typeface="Garamond"/>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Garamond"/>
                <a:ea typeface="Garamond"/>
                <a:cs typeface="Garamond"/>
                <a:sym typeface="Garamond"/>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Garamond"/>
                <a:ea typeface="Garamond"/>
                <a:cs typeface="Garamond"/>
                <a:sym typeface="Garamond"/>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Garamond"/>
                <a:ea typeface="Garamond"/>
                <a:cs typeface="Garamond"/>
                <a:sym typeface="Garamond"/>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Garamond"/>
                <a:ea typeface="Garamond"/>
                <a:cs typeface="Garamond"/>
                <a:sym typeface="Garamond"/>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Garamond"/>
                <a:ea typeface="Garamond"/>
                <a:cs typeface="Garamond"/>
                <a:sym typeface="Garamond"/>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Garamond"/>
                <a:ea typeface="Garamond"/>
                <a:cs typeface="Garamond"/>
                <a:sym typeface="Garamond"/>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Garamond"/>
                <a:ea typeface="Garamond"/>
                <a:cs typeface="Garamond"/>
                <a:sym typeface="Garamond"/>
              </a:defRPr>
            </a:lvl9pPr>
          </a:lstStyle>
          <a:p>
            <a:endParaRPr/>
          </a:p>
        </p:txBody>
      </p:sp>
      <p:sp>
        <p:nvSpPr>
          <p:cNvPr id="34" name="Shape 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5" name="Shape 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6" name="Shape 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Garamond"/>
                <a:ea typeface="Garamond"/>
                <a:cs typeface="Garamond"/>
                <a:sym typeface="Garamond"/>
              </a:defRPr>
            </a:lvl1pPr>
            <a:lvl2pPr marL="0" marR="0" lvl="1" indent="0" algn="r" rtl="0">
              <a:spcBef>
                <a:spcPts val="0"/>
              </a:spcBef>
              <a:buNone/>
              <a:defRPr sz="1200">
                <a:solidFill>
                  <a:srgbClr val="888888"/>
                </a:solidFill>
                <a:latin typeface="Garamond"/>
                <a:ea typeface="Garamond"/>
                <a:cs typeface="Garamond"/>
                <a:sym typeface="Garamond"/>
              </a:defRPr>
            </a:lvl2pPr>
            <a:lvl3pPr marL="0" marR="0" lvl="2" indent="0" algn="r" rtl="0">
              <a:spcBef>
                <a:spcPts val="0"/>
              </a:spcBef>
              <a:buNone/>
              <a:defRPr sz="1200">
                <a:solidFill>
                  <a:srgbClr val="888888"/>
                </a:solidFill>
                <a:latin typeface="Garamond"/>
                <a:ea typeface="Garamond"/>
                <a:cs typeface="Garamond"/>
                <a:sym typeface="Garamond"/>
              </a:defRPr>
            </a:lvl3pPr>
            <a:lvl4pPr marL="0" marR="0" lvl="3" indent="0" algn="r" rtl="0">
              <a:spcBef>
                <a:spcPts val="0"/>
              </a:spcBef>
              <a:buNone/>
              <a:defRPr sz="1200">
                <a:solidFill>
                  <a:srgbClr val="888888"/>
                </a:solidFill>
                <a:latin typeface="Garamond"/>
                <a:ea typeface="Garamond"/>
                <a:cs typeface="Garamond"/>
                <a:sym typeface="Garamond"/>
              </a:defRPr>
            </a:lvl4pPr>
            <a:lvl5pPr marL="0" marR="0" lvl="4" indent="0" algn="r" rtl="0">
              <a:spcBef>
                <a:spcPts val="0"/>
              </a:spcBef>
              <a:buNone/>
              <a:defRPr sz="1200">
                <a:solidFill>
                  <a:srgbClr val="888888"/>
                </a:solidFill>
                <a:latin typeface="Garamond"/>
                <a:ea typeface="Garamond"/>
                <a:cs typeface="Garamond"/>
                <a:sym typeface="Garamond"/>
              </a:defRPr>
            </a:lvl5pPr>
            <a:lvl6pPr marL="0" marR="0" lvl="5" indent="0" algn="r" rtl="0">
              <a:spcBef>
                <a:spcPts val="0"/>
              </a:spcBef>
              <a:buNone/>
              <a:defRPr sz="1200">
                <a:solidFill>
                  <a:srgbClr val="888888"/>
                </a:solidFill>
                <a:latin typeface="Garamond"/>
                <a:ea typeface="Garamond"/>
                <a:cs typeface="Garamond"/>
                <a:sym typeface="Garamond"/>
              </a:defRPr>
            </a:lvl6pPr>
            <a:lvl7pPr marL="0" marR="0" lvl="6" indent="0" algn="r" rtl="0">
              <a:spcBef>
                <a:spcPts val="0"/>
              </a:spcBef>
              <a:buNone/>
              <a:defRPr sz="1200">
                <a:solidFill>
                  <a:srgbClr val="888888"/>
                </a:solidFill>
                <a:latin typeface="Garamond"/>
                <a:ea typeface="Garamond"/>
                <a:cs typeface="Garamond"/>
                <a:sym typeface="Garamond"/>
              </a:defRPr>
            </a:lvl7pPr>
            <a:lvl8pPr marL="0" marR="0" lvl="7" indent="0" algn="r" rtl="0">
              <a:spcBef>
                <a:spcPts val="0"/>
              </a:spcBef>
              <a:buNone/>
              <a:defRPr sz="1200">
                <a:solidFill>
                  <a:srgbClr val="888888"/>
                </a:solidFill>
                <a:latin typeface="Garamond"/>
                <a:ea typeface="Garamond"/>
                <a:cs typeface="Garamond"/>
                <a:sym typeface="Garamond"/>
              </a:defRPr>
            </a:lvl8pPr>
            <a:lvl9pPr marL="0" marR="0" lvl="8" indent="0" algn="r" rtl="0">
              <a:spcBef>
                <a:spcPts val="0"/>
              </a:spcBef>
              <a:buNone/>
              <a:defRPr sz="1200">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9pPr>
          </a:lstStyle>
          <a:p>
            <a:endParaRPr/>
          </a:p>
        </p:txBody>
      </p:sp>
      <p:sp>
        <p:nvSpPr>
          <p:cNvPr id="40" name="Shape 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9pPr>
          </a:lstStyle>
          <a:p>
            <a:endParaRPr/>
          </a:p>
        </p:txBody>
      </p:sp>
      <p:sp>
        <p:nvSpPr>
          <p:cNvPr id="41" name="Shape 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3" name="Shape 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Garamond"/>
                <a:ea typeface="Garamond"/>
                <a:cs typeface="Garamond"/>
                <a:sym typeface="Garamond"/>
              </a:defRPr>
            </a:lvl1pPr>
            <a:lvl2pPr marL="0" marR="0" lvl="1" indent="0" algn="r" rtl="0">
              <a:spcBef>
                <a:spcPts val="0"/>
              </a:spcBef>
              <a:buNone/>
              <a:defRPr sz="1200">
                <a:solidFill>
                  <a:srgbClr val="888888"/>
                </a:solidFill>
                <a:latin typeface="Garamond"/>
                <a:ea typeface="Garamond"/>
                <a:cs typeface="Garamond"/>
                <a:sym typeface="Garamond"/>
              </a:defRPr>
            </a:lvl2pPr>
            <a:lvl3pPr marL="0" marR="0" lvl="2" indent="0" algn="r" rtl="0">
              <a:spcBef>
                <a:spcPts val="0"/>
              </a:spcBef>
              <a:buNone/>
              <a:defRPr sz="1200">
                <a:solidFill>
                  <a:srgbClr val="888888"/>
                </a:solidFill>
                <a:latin typeface="Garamond"/>
                <a:ea typeface="Garamond"/>
                <a:cs typeface="Garamond"/>
                <a:sym typeface="Garamond"/>
              </a:defRPr>
            </a:lvl3pPr>
            <a:lvl4pPr marL="0" marR="0" lvl="3" indent="0" algn="r" rtl="0">
              <a:spcBef>
                <a:spcPts val="0"/>
              </a:spcBef>
              <a:buNone/>
              <a:defRPr sz="1200">
                <a:solidFill>
                  <a:srgbClr val="888888"/>
                </a:solidFill>
                <a:latin typeface="Garamond"/>
                <a:ea typeface="Garamond"/>
                <a:cs typeface="Garamond"/>
                <a:sym typeface="Garamond"/>
              </a:defRPr>
            </a:lvl4pPr>
            <a:lvl5pPr marL="0" marR="0" lvl="4" indent="0" algn="r" rtl="0">
              <a:spcBef>
                <a:spcPts val="0"/>
              </a:spcBef>
              <a:buNone/>
              <a:defRPr sz="1200">
                <a:solidFill>
                  <a:srgbClr val="888888"/>
                </a:solidFill>
                <a:latin typeface="Garamond"/>
                <a:ea typeface="Garamond"/>
                <a:cs typeface="Garamond"/>
                <a:sym typeface="Garamond"/>
              </a:defRPr>
            </a:lvl5pPr>
            <a:lvl6pPr marL="0" marR="0" lvl="5" indent="0" algn="r" rtl="0">
              <a:spcBef>
                <a:spcPts val="0"/>
              </a:spcBef>
              <a:buNone/>
              <a:defRPr sz="1200">
                <a:solidFill>
                  <a:srgbClr val="888888"/>
                </a:solidFill>
                <a:latin typeface="Garamond"/>
                <a:ea typeface="Garamond"/>
                <a:cs typeface="Garamond"/>
                <a:sym typeface="Garamond"/>
              </a:defRPr>
            </a:lvl6pPr>
            <a:lvl7pPr marL="0" marR="0" lvl="6" indent="0" algn="r" rtl="0">
              <a:spcBef>
                <a:spcPts val="0"/>
              </a:spcBef>
              <a:buNone/>
              <a:defRPr sz="1200">
                <a:solidFill>
                  <a:srgbClr val="888888"/>
                </a:solidFill>
                <a:latin typeface="Garamond"/>
                <a:ea typeface="Garamond"/>
                <a:cs typeface="Garamond"/>
                <a:sym typeface="Garamond"/>
              </a:defRPr>
            </a:lvl7pPr>
            <a:lvl8pPr marL="0" marR="0" lvl="7" indent="0" algn="r" rtl="0">
              <a:spcBef>
                <a:spcPts val="0"/>
              </a:spcBef>
              <a:buNone/>
              <a:defRPr sz="1200">
                <a:solidFill>
                  <a:srgbClr val="888888"/>
                </a:solidFill>
                <a:latin typeface="Garamond"/>
                <a:ea typeface="Garamond"/>
                <a:cs typeface="Garamond"/>
                <a:sym typeface="Garamond"/>
              </a:defRPr>
            </a:lvl8pPr>
            <a:lvl9pPr marL="0" marR="0" lvl="8" indent="0" algn="r" rtl="0">
              <a:spcBef>
                <a:spcPts val="0"/>
              </a:spcBef>
              <a:buNone/>
              <a:defRPr sz="1200">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Garamond"/>
                <a:ea typeface="Garamond"/>
                <a:cs typeface="Garamond"/>
                <a:sym typeface="Garamond"/>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Garamond"/>
                <a:ea typeface="Garamond"/>
                <a:cs typeface="Garamond"/>
                <a:sym typeface="Garamond"/>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Garamond"/>
                <a:ea typeface="Garamond"/>
                <a:cs typeface="Garamond"/>
                <a:sym typeface="Garamond"/>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9pPr>
          </a:lstStyle>
          <a:p>
            <a:endParaRPr/>
          </a:p>
        </p:txBody>
      </p:sp>
      <p:sp>
        <p:nvSpPr>
          <p:cNvPr id="47" name="Shape 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9pPr>
          </a:lstStyle>
          <a:p>
            <a:endParaRPr/>
          </a:p>
        </p:txBody>
      </p:sp>
      <p:sp>
        <p:nvSpPr>
          <p:cNvPr id="48" name="Shape 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Garamond"/>
                <a:ea typeface="Garamond"/>
                <a:cs typeface="Garamond"/>
                <a:sym typeface="Garamond"/>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Garamond"/>
                <a:ea typeface="Garamond"/>
                <a:cs typeface="Garamond"/>
                <a:sym typeface="Garamond"/>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Garamond"/>
                <a:ea typeface="Garamond"/>
                <a:cs typeface="Garamond"/>
                <a:sym typeface="Garamond"/>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Garamond"/>
                <a:ea typeface="Garamond"/>
                <a:cs typeface="Garamond"/>
                <a:sym typeface="Garamond"/>
              </a:defRPr>
            </a:lvl9pPr>
          </a:lstStyle>
          <a:p>
            <a:endParaRPr/>
          </a:p>
        </p:txBody>
      </p:sp>
      <p:sp>
        <p:nvSpPr>
          <p:cNvPr id="49" name="Shape 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9pPr>
          </a:lstStyle>
          <a:p>
            <a:endParaRPr/>
          </a:p>
        </p:txBody>
      </p:sp>
      <p:sp>
        <p:nvSpPr>
          <p:cNvPr id="50" name="Shape 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2" name="Shape 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Garamond"/>
                <a:ea typeface="Garamond"/>
                <a:cs typeface="Garamond"/>
                <a:sym typeface="Garamond"/>
              </a:defRPr>
            </a:lvl1pPr>
            <a:lvl2pPr marL="0" marR="0" lvl="1" indent="0" algn="r" rtl="0">
              <a:spcBef>
                <a:spcPts val="0"/>
              </a:spcBef>
              <a:buNone/>
              <a:defRPr sz="1200">
                <a:solidFill>
                  <a:srgbClr val="888888"/>
                </a:solidFill>
                <a:latin typeface="Garamond"/>
                <a:ea typeface="Garamond"/>
                <a:cs typeface="Garamond"/>
                <a:sym typeface="Garamond"/>
              </a:defRPr>
            </a:lvl2pPr>
            <a:lvl3pPr marL="0" marR="0" lvl="2" indent="0" algn="r" rtl="0">
              <a:spcBef>
                <a:spcPts val="0"/>
              </a:spcBef>
              <a:buNone/>
              <a:defRPr sz="1200">
                <a:solidFill>
                  <a:srgbClr val="888888"/>
                </a:solidFill>
                <a:latin typeface="Garamond"/>
                <a:ea typeface="Garamond"/>
                <a:cs typeface="Garamond"/>
                <a:sym typeface="Garamond"/>
              </a:defRPr>
            </a:lvl3pPr>
            <a:lvl4pPr marL="0" marR="0" lvl="3" indent="0" algn="r" rtl="0">
              <a:spcBef>
                <a:spcPts val="0"/>
              </a:spcBef>
              <a:buNone/>
              <a:defRPr sz="1200">
                <a:solidFill>
                  <a:srgbClr val="888888"/>
                </a:solidFill>
                <a:latin typeface="Garamond"/>
                <a:ea typeface="Garamond"/>
                <a:cs typeface="Garamond"/>
                <a:sym typeface="Garamond"/>
              </a:defRPr>
            </a:lvl4pPr>
            <a:lvl5pPr marL="0" marR="0" lvl="4" indent="0" algn="r" rtl="0">
              <a:spcBef>
                <a:spcPts val="0"/>
              </a:spcBef>
              <a:buNone/>
              <a:defRPr sz="1200">
                <a:solidFill>
                  <a:srgbClr val="888888"/>
                </a:solidFill>
                <a:latin typeface="Garamond"/>
                <a:ea typeface="Garamond"/>
                <a:cs typeface="Garamond"/>
                <a:sym typeface="Garamond"/>
              </a:defRPr>
            </a:lvl5pPr>
            <a:lvl6pPr marL="0" marR="0" lvl="5" indent="0" algn="r" rtl="0">
              <a:spcBef>
                <a:spcPts val="0"/>
              </a:spcBef>
              <a:buNone/>
              <a:defRPr sz="1200">
                <a:solidFill>
                  <a:srgbClr val="888888"/>
                </a:solidFill>
                <a:latin typeface="Garamond"/>
                <a:ea typeface="Garamond"/>
                <a:cs typeface="Garamond"/>
                <a:sym typeface="Garamond"/>
              </a:defRPr>
            </a:lvl6pPr>
            <a:lvl7pPr marL="0" marR="0" lvl="6" indent="0" algn="r" rtl="0">
              <a:spcBef>
                <a:spcPts val="0"/>
              </a:spcBef>
              <a:buNone/>
              <a:defRPr sz="1200">
                <a:solidFill>
                  <a:srgbClr val="888888"/>
                </a:solidFill>
                <a:latin typeface="Garamond"/>
                <a:ea typeface="Garamond"/>
                <a:cs typeface="Garamond"/>
                <a:sym typeface="Garamond"/>
              </a:defRPr>
            </a:lvl7pPr>
            <a:lvl8pPr marL="0" marR="0" lvl="7" indent="0" algn="r" rtl="0">
              <a:spcBef>
                <a:spcPts val="0"/>
              </a:spcBef>
              <a:buNone/>
              <a:defRPr sz="1200">
                <a:solidFill>
                  <a:srgbClr val="888888"/>
                </a:solidFill>
                <a:latin typeface="Garamond"/>
                <a:ea typeface="Garamond"/>
                <a:cs typeface="Garamond"/>
                <a:sym typeface="Garamond"/>
              </a:defRPr>
            </a:lvl8pPr>
            <a:lvl9pPr marL="0" marR="0" lvl="8" indent="0" algn="r" rtl="0">
              <a:spcBef>
                <a:spcPts val="0"/>
              </a:spcBef>
              <a:buNone/>
              <a:defRPr sz="1200">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Garamond"/>
                <a:ea typeface="Garamond"/>
                <a:cs typeface="Garamond"/>
                <a:sym typeface="Garamond"/>
              </a:defRPr>
            </a:lvl1pPr>
            <a:lvl2pPr marL="0" marR="0" lvl="1" indent="0" algn="r" rtl="0">
              <a:spcBef>
                <a:spcPts val="0"/>
              </a:spcBef>
              <a:buNone/>
              <a:defRPr sz="1200">
                <a:solidFill>
                  <a:srgbClr val="888888"/>
                </a:solidFill>
                <a:latin typeface="Garamond"/>
                <a:ea typeface="Garamond"/>
                <a:cs typeface="Garamond"/>
                <a:sym typeface="Garamond"/>
              </a:defRPr>
            </a:lvl2pPr>
            <a:lvl3pPr marL="0" marR="0" lvl="2" indent="0" algn="r" rtl="0">
              <a:spcBef>
                <a:spcPts val="0"/>
              </a:spcBef>
              <a:buNone/>
              <a:defRPr sz="1200">
                <a:solidFill>
                  <a:srgbClr val="888888"/>
                </a:solidFill>
                <a:latin typeface="Garamond"/>
                <a:ea typeface="Garamond"/>
                <a:cs typeface="Garamond"/>
                <a:sym typeface="Garamond"/>
              </a:defRPr>
            </a:lvl3pPr>
            <a:lvl4pPr marL="0" marR="0" lvl="3" indent="0" algn="r" rtl="0">
              <a:spcBef>
                <a:spcPts val="0"/>
              </a:spcBef>
              <a:buNone/>
              <a:defRPr sz="1200">
                <a:solidFill>
                  <a:srgbClr val="888888"/>
                </a:solidFill>
                <a:latin typeface="Garamond"/>
                <a:ea typeface="Garamond"/>
                <a:cs typeface="Garamond"/>
                <a:sym typeface="Garamond"/>
              </a:defRPr>
            </a:lvl4pPr>
            <a:lvl5pPr marL="0" marR="0" lvl="4" indent="0" algn="r" rtl="0">
              <a:spcBef>
                <a:spcPts val="0"/>
              </a:spcBef>
              <a:buNone/>
              <a:defRPr sz="1200">
                <a:solidFill>
                  <a:srgbClr val="888888"/>
                </a:solidFill>
                <a:latin typeface="Garamond"/>
                <a:ea typeface="Garamond"/>
                <a:cs typeface="Garamond"/>
                <a:sym typeface="Garamond"/>
              </a:defRPr>
            </a:lvl5pPr>
            <a:lvl6pPr marL="0" marR="0" lvl="5" indent="0" algn="r" rtl="0">
              <a:spcBef>
                <a:spcPts val="0"/>
              </a:spcBef>
              <a:buNone/>
              <a:defRPr sz="1200">
                <a:solidFill>
                  <a:srgbClr val="888888"/>
                </a:solidFill>
                <a:latin typeface="Garamond"/>
                <a:ea typeface="Garamond"/>
                <a:cs typeface="Garamond"/>
                <a:sym typeface="Garamond"/>
              </a:defRPr>
            </a:lvl6pPr>
            <a:lvl7pPr marL="0" marR="0" lvl="6" indent="0" algn="r" rtl="0">
              <a:spcBef>
                <a:spcPts val="0"/>
              </a:spcBef>
              <a:buNone/>
              <a:defRPr sz="1200">
                <a:solidFill>
                  <a:srgbClr val="888888"/>
                </a:solidFill>
                <a:latin typeface="Garamond"/>
                <a:ea typeface="Garamond"/>
                <a:cs typeface="Garamond"/>
                <a:sym typeface="Garamond"/>
              </a:defRPr>
            </a:lvl7pPr>
            <a:lvl8pPr marL="0" marR="0" lvl="7" indent="0" algn="r" rtl="0">
              <a:spcBef>
                <a:spcPts val="0"/>
              </a:spcBef>
              <a:buNone/>
              <a:defRPr sz="1200">
                <a:solidFill>
                  <a:srgbClr val="888888"/>
                </a:solidFill>
                <a:latin typeface="Garamond"/>
                <a:ea typeface="Garamond"/>
                <a:cs typeface="Garamond"/>
                <a:sym typeface="Garamond"/>
              </a:defRPr>
            </a:lvl8pPr>
            <a:lvl9pPr marL="0" marR="0" lvl="8" indent="0" algn="r" rtl="0">
              <a:spcBef>
                <a:spcPts val="0"/>
              </a:spcBef>
              <a:buNone/>
              <a:defRPr sz="1200">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Garamond"/>
                <a:ea typeface="Garamond"/>
                <a:cs typeface="Garamond"/>
                <a:sym typeface="Garamond"/>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Garamond"/>
                <a:ea typeface="Garamond"/>
                <a:cs typeface="Garamond"/>
                <a:sym typeface="Garamond"/>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Garamond"/>
                <a:ea typeface="Garamond"/>
                <a:cs typeface="Garamond"/>
                <a:sym typeface="Garamond"/>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Garamond"/>
                <a:ea typeface="Garamond"/>
                <a:cs typeface="Garamond"/>
                <a:sym typeface="Garamond"/>
              </a:defRPr>
            </a:lvl1pPr>
            <a:lvl2pPr marL="0" marR="0" lvl="1" indent="0" algn="r" rtl="0">
              <a:spcBef>
                <a:spcPts val="0"/>
              </a:spcBef>
              <a:buNone/>
              <a:defRPr sz="1200">
                <a:solidFill>
                  <a:srgbClr val="888888"/>
                </a:solidFill>
                <a:latin typeface="Garamond"/>
                <a:ea typeface="Garamond"/>
                <a:cs typeface="Garamond"/>
                <a:sym typeface="Garamond"/>
              </a:defRPr>
            </a:lvl2pPr>
            <a:lvl3pPr marL="0" marR="0" lvl="2" indent="0" algn="r" rtl="0">
              <a:spcBef>
                <a:spcPts val="0"/>
              </a:spcBef>
              <a:buNone/>
              <a:defRPr sz="1200">
                <a:solidFill>
                  <a:srgbClr val="888888"/>
                </a:solidFill>
                <a:latin typeface="Garamond"/>
                <a:ea typeface="Garamond"/>
                <a:cs typeface="Garamond"/>
                <a:sym typeface="Garamond"/>
              </a:defRPr>
            </a:lvl3pPr>
            <a:lvl4pPr marL="0" marR="0" lvl="3" indent="0" algn="r" rtl="0">
              <a:spcBef>
                <a:spcPts val="0"/>
              </a:spcBef>
              <a:buNone/>
              <a:defRPr sz="1200">
                <a:solidFill>
                  <a:srgbClr val="888888"/>
                </a:solidFill>
                <a:latin typeface="Garamond"/>
                <a:ea typeface="Garamond"/>
                <a:cs typeface="Garamond"/>
                <a:sym typeface="Garamond"/>
              </a:defRPr>
            </a:lvl4pPr>
            <a:lvl5pPr marL="0" marR="0" lvl="4" indent="0" algn="r" rtl="0">
              <a:spcBef>
                <a:spcPts val="0"/>
              </a:spcBef>
              <a:buNone/>
              <a:defRPr sz="1200">
                <a:solidFill>
                  <a:srgbClr val="888888"/>
                </a:solidFill>
                <a:latin typeface="Garamond"/>
                <a:ea typeface="Garamond"/>
                <a:cs typeface="Garamond"/>
                <a:sym typeface="Garamond"/>
              </a:defRPr>
            </a:lvl5pPr>
            <a:lvl6pPr marL="0" marR="0" lvl="5" indent="0" algn="r" rtl="0">
              <a:spcBef>
                <a:spcPts val="0"/>
              </a:spcBef>
              <a:buNone/>
              <a:defRPr sz="1200">
                <a:solidFill>
                  <a:srgbClr val="888888"/>
                </a:solidFill>
                <a:latin typeface="Garamond"/>
                <a:ea typeface="Garamond"/>
                <a:cs typeface="Garamond"/>
                <a:sym typeface="Garamond"/>
              </a:defRPr>
            </a:lvl6pPr>
            <a:lvl7pPr marL="0" marR="0" lvl="6" indent="0" algn="r" rtl="0">
              <a:spcBef>
                <a:spcPts val="0"/>
              </a:spcBef>
              <a:buNone/>
              <a:defRPr sz="1200">
                <a:solidFill>
                  <a:srgbClr val="888888"/>
                </a:solidFill>
                <a:latin typeface="Garamond"/>
                <a:ea typeface="Garamond"/>
                <a:cs typeface="Garamond"/>
                <a:sym typeface="Garamond"/>
              </a:defRPr>
            </a:lvl7pPr>
            <a:lvl8pPr marL="0" marR="0" lvl="7" indent="0" algn="r" rtl="0">
              <a:spcBef>
                <a:spcPts val="0"/>
              </a:spcBef>
              <a:buNone/>
              <a:defRPr sz="1200">
                <a:solidFill>
                  <a:srgbClr val="888888"/>
                </a:solidFill>
                <a:latin typeface="Garamond"/>
                <a:ea typeface="Garamond"/>
                <a:cs typeface="Garamond"/>
                <a:sym typeface="Garamond"/>
              </a:defRPr>
            </a:lvl8pPr>
            <a:lvl9pPr marL="0" marR="0" lvl="8" indent="0" algn="r" rtl="0">
              <a:spcBef>
                <a:spcPts val="0"/>
              </a:spcBef>
              <a:buNone/>
              <a:defRPr sz="1200">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Garamond"/>
                <a:ea typeface="Garamond"/>
                <a:cs typeface="Garamond"/>
                <a:sym typeface="Garamond"/>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Garamond"/>
                <a:ea typeface="Garamond"/>
                <a:cs typeface="Garamond"/>
                <a:sym typeface="Garamond"/>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Garamond"/>
                <a:ea typeface="Garamond"/>
                <a:cs typeface="Garamond"/>
                <a:sym typeface="Garamond"/>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Garamond"/>
                <a:ea typeface="Garamond"/>
                <a:cs typeface="Garamond"/>
                <a:sym typeface="Garamond"/>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Garamond"/>
                <a:ea typeface="Garamond"/>
                <a:cs typeface="Garamond"/>
                <a:sym typeface="Garamond"/>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Garamond"/>
                <a:ea typeface="Garamond"/>
                <a:cs typeface="Garamond"/>
                <a:sym typeface="Garamond"/>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Garamond"/>
                <a:ea typeface="Garamond"/>
                <a:cs typeface="Garamond"/>
                <a:sym typeface="Garamond"/>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Garamond"/>
                <a:ea typeface="Garamond"/>
                <a:cs typeface="Garamond"/>
                <a:sym typeface="Garamond"/>
              </a:defRPr>
            </a:lvl1pPr>
            <a:lvl2pPr marL="0" marR="0" lvl="1" indent="0" algn="r" rtl="0">
              <a:spcBef>
                <a:spcPts val="0"/>
              </a:spcBef>
              <a:buNone/>
              <a:defRPr sz="1200">
                <a:solidFill>
                  <a:srgbClr val="888888"/>
                </a:solidFill>
                <a:latin typeface="Garamond"/>
                <a:ea typeface="Garamond"/>
                <a:cs typeface="Garamond"/>
                <a:sym typeface="Garamond"/>
              </a:defRPr>
            </a:lvl2pPr>
            <a:lvl3pPr marL="0" marR="0" lvl="2" indent="0" algn="r" rtl="0">
              <a:spcBef>
                <a:spcPts val="0"/>
              </a:spcBef>
              <a:buNone/>
              <a:defRPr sz="1200">
                <a:solidFill>
                  <a:srgbClr val="888888"/>
                </a:solidFill>
                <a:latin typeface="Garamond"/>
                <a:ea typeface="Garamond"/>
                <a:cs typeface="Garamond"/>
                <a:sym typeface="Garamond"/>
              </a:defRPr>
            </a:lvl3pPr>
            <a:lvl4pPr marL="0" marR="0" lvl="3" indent="0" algn="r" rtl="0">
              <a:spcBef>
                <a:spcPts val="0"/>
              </a:spcBef>
              <a:buNone/>
              <a:defRPr sz="1200">
                <a:solidFill>
                  <a:srgbClr val="888888"/>
                </a:solidFill>
                <a:latin typeface="Garamond"/>
                <a:ea typeface="Garamond"/>
                <a:cs typeface="Garamond"/>
                <a:sym typeface="Garamond"/>
              </a:defRPr>
            </a:lvl4pPr>
            <a:lvl5pPr marL="0" marR="0" lvl="4" indent="0" algn="r" rtl="0">
              <a:spcBef>
                <a:spcPts val="0"/>
              </a:spcBef>
              <a:buNone/>
              <a:defRPr sz="1200">
                <a:solidFill>
                  <a:srgbClr val="888888"/>
                </a:solidFill>
                <a:latin typeface="Garamond"/>
                <a:ea typeface="Garamond"/>
                <a:cs typeface="Garamond"/>
                <a:sym typeface="Garamond"/>
              </a:defRPr>
            </a:lvl5pPr>
            <a:lvl6pPr marL="0" marR="0" lvl="5" indent="0" algn="r" rtl="0">
              <a:spcBef>
                <a:spcPts val="0"/>
              </a:spcBef>
              <a:buNone/>
              <a:defRPr sz="1200">
                <a:solidFill>
                  <a:srgbClr val="888888"/>
                </a:solidFill>
                <a:latin typeface="Garamond"/>
                <a:ea typeface="Garamond"/>
                <a:cs typeface="Garamond"/>
                <a:sym typeface="Garamond"/>
              </a:defRPr>
            </a:lvl6pPr>
            <a:lvl7pPr marL="0" marR="0" lvl="6" indent="0" algn="r" rtl="0">
              <a:spcBef>
                <a:spcPts val="0"/>
              </a:spcBef>
              <a:buNone/>
              <a:defRPr sz="1200">
                <a:solidFill>
                  <a:srgbClr val="888888"/>
                </a:solidFill>
                <a:latin typeface="Garamond"/>
                <a:ea typeface="Garamond"/>
                <a:cs typeface="Garamond"/>
                <a:sym typeface="Garamond"/>
              </a:defRPr>
            </a:lvl7pPr>
            <a:lvl8pPr marL="0" marR="0" lvl="7" indent="0" algn="r" rtl="0">
              <a:spcBef>
                <a:spcPts val="0"/>
              </a:spcBef>
              <a:buNone/>
              <a:defRPr sz="1200">
                <a:solidFill>
                  <a:srgbClr val="888888"/>
                </a:solidFill>
                <a:latin typeface="Garamond"/>
                <a:ea typeface="Garamond"/>
                <a:cs typeface="Garamond"/>
                <a:sym typeface="Garamond"/>
              </a:defRPr>
            </a:lvl8pPr>
            <a:lvl9pPr marL="0" marR="0" lvl="8" indent="0" algn="r" rtl="0">
              <a:spcBef>
                <a:spcPts val="0"/>
              </a:spcBef>
              <a:buNone/>
              <a:defRPr sz="1200">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Garamond"/>
                <a:ea typeface="Garamond"/>
                <a:cs typeface="Garamond"/>
                <a:sym typeface="Garamond"/>
              </a:defRPr>
            </a:lvl1pPr>
            <a:lvl2pPr marL="0" marR="0" lvl="1" indent="0" algn="r" rtl="0">
              <a:spcBef>
                <a:spcPts val="0"/>
              </a:spcBef>
              <a:buNone/>
              <a:defRPr sz="1200" b="0" i="0" u="none" strike="noStrike" cap="none">
                <a:solidFill>
                  <a:srgbClr val="888888"/>
                </a:solidFill>
                <a:latin typeface="Garamond"/>
                <a:ea typeface="Garamond"/>
                <a:cs typeface="Garamond"/>
                <a:sym typeface="Garamond"/>
              </a:defRPr>
            </a:lvl2pPr>
            <a:lvl3pPr marL="0" marR="0" lvl="2" indent="0" algn="r" rtl="0">
              <a:spcBef>
                <a:spcPts val="0"/>
              </a:spcBef>
              <a:buNone/>
              <a:defRPr sz="1200" b="0" i="0" u="none" strike="noStrike" cap="none">
                <a:solidFill>
                  <a:srgbClr val="888888"/>
                </a:solidFill>
                <a:latin typeface="Garamond"/>
                <a:ea typeface="Garamond"/>
                <a:cs typeface="Garamond"/>
                <a:sym typeface="Garamond"/>
              </a:defRPr>
            </a:lvl3pPr>
            <a:lvl4pPr marL="0" marR="0" lvl="3" indent="0" algn="r" rtl="0">
              <a:spcBef>
                <a:spcPts val="0"/>
              </a:spcBef>
              <a:buNone/>
              <a:defRPr sz="1200" b="0" i="0" u="none" strike="noStrike" cap="none">
                <a:solidFill>
                  <a:srgbClr val="888888"/>
                </a:solidFill>
                <a:latin typeface="Garamond"/>
                <a:ea typeface="Garamond"/>
                <a:cs typeface="Garamond"/>
                <a:sym typeface="Garamond"/>
              </a:defRPr>
            </a:lvl4pPr>
            <a:lvl5pPr marL="0" marR="0" lvl="4" indent="0" algn="r" rtl="0">
              <a:spcBef>
                <a:spcPts val="0"/>
              </a:spcBef>
              <a:buNone/>
              <a:defRPr sz="1200" b="0" i="0" u="none" strike="noStrike" cap="none">
                <a:solidFill>
                  <a:srgbClr val="888888"/>
                </a:solidFill>
                <a:latin typeface="Garamond"/>
                <a:ea typeface="Garamond"/>
                <a:cs typeface="Garamond"/>
                <a:sym typeface="Garamond"/>
              </a:defRPr>
            </a:lvl5pPr>
            <a:lvl6pPr marL="0" marR="0" lvl="5" indent="0" algn="r" rtl="0">
              <a:spcBef>
                <a:spcPts val="0"/>
              </a:spcBef>
              <a:buNone/>
              <a:defRPr sz="1200" b="0" i="0" u="none" strike="noStrike" cap="none">
                <a:solidFill>
                  <a:srgbClr val="888888"/>
                </a:solidFill>
                <a:latin typeface="Garamond"/>
                <a:ea typeface="Garamond"/>
                <a:cs typeface="Garamond"/>
                <a:sym typeface="Garamond"/>
              </a:defRPr>
            </a:lvl6pPr>
            <a:lvl7pPr marL="0" marR="0" lvl="6" indent="0" algn="r" rtl="0">
              <a:spcBef>
                <a:spcPts val="0"/>
              </a:spcBef>
              <a:buNone/>
              <a:defRPr sz="1200" b="0" i="0" u="none" strike="noStrike" cap="none">
                <a:solidFill>
                  <a:srgbClr val="888888"/>
                </a:solidFill>
                <a:latin typeface="Garamond"/>
                <a:ea typeface="Garamond"/>
                <a:cs typeface="Garamond"/>
                <a:sym typeface="Garamond"/>
              </a:defRPr>
            </a:lvl7pPr>
            <a:lvl8pPr marL="0" marR="0" lvl="7" indent="0" algn="r" rtl="0">
              <a:spcBef>
                <a:spcPts val="0"/>
              </a:spcBef>
              <a:buNone/>
              <a:defRPr sz="1200" b="0" i="0" u="none" strike="noStrike" cap="none">
                <a:solidFill>
                  <a:srgbClr val="888888"/>
                </a:solidFill>
                <a:latin typeface="Garamond"/>
                <a:ea typeface="Garamond"/>
                <a:cs typeface="Garamond"/>
                <a:sym typeface="Garamond"/>
              </a:defRPr>
            </a:lvl8pPr>
            <a:lvl9pPr marL="0" marR="0" lvl="8" indent="0" algn="r" rtl="0">
              <a:spcBef>
                <a:spcPts val="0"/>
              </a:spcBef>
              <a:buNone/>
              <a:defRPr sz="1200" b="0" i="0" u="none" strike="noStrike" cap="none">
                <a:solidFill>
                  <a:srgbClr val="888888"/>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683123" y="201478"/>
            <a:ext cx="8770571" cy="123986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How Does a Clinician Say Goodbye?</a:t>
            </a:r>
            <a:endParaRPr/>
          </a:p>
        </p:txBody>
      </p:sp>
      <p:sp>
        <p:nvSpPr>
          <p:cNvPr id="89" name="Shape 89"/>
          <p:cNvSpPr txBox="1">
            <a:spLocks noGrp="1"/>
          </p:cNvSpPr>
          <p:nvPr>
            <p:ph type="body" idx="1"/>
          </p:nvPr>
        </p:nvSpPr>
        <p:spPr>
          <a:xfrm>
            <a:off x="784884" y="4079428"/>
            <a:ext cx="10353289" cy="1797804"/>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548135"/>
              </a:buClr>
              <a:buSzPts val="1365"/>
              <a:buFont typeface="Arial"/>
              <a:buNone/>
            </a:pPr>
            <a:r>
              <a:rPr lang="en-US" sz="1365" b="1" i="0" u="none" strike="noStrike" cap="none">
                <a:solidFill>
                  <a:srgbClr val="548135"/>
                </a:solidFill>
                <a:latin typeface="Garamond"/>
                <a:ea typeface="Garamond"/>
                <a:cs typeface="Garamond"/>
                <a:sym typeface="Garamond"/>
              </a:rPr>
              <a:t>OPENING PROMPT</a:t>
            </a:r>
            <a:endParaRPr/>
          </a:p>
          <a:p>
            <a:pPr marL="0" marR="0" lvl="0" indent="0" algn="ctr" rtl="0">
              <a:lnSpc>
                <a:spcPct val="70000"/>
              </a:lnSpc>
              <a:spcBef>
                <a:spcPts val="1000"/>
              </a:spcBef>
              <a:spcAft>
                <a:spcPts val="0"/>
              </a:spcAft>
              <a:buClr>
                <a:schemeClr val="dk1"/>
              </a:buClr>
              <a:buSzPts val="910"/>
              <a:buFont typeface="Arial"/>
              <a:buNone/>
            </a:pPr>
            <a:endParaRPr sz="910" b="1" i="0" u="none" strike="noStrike" cap="none">
              <a:solidFill>
                <a:srgbClr val="548135"/>
              </a:solidFill>
              <a:latin typeface="Garamond"/>
              <a:ea typeface="Garamond"/>
              <a:cs typeface="Garamond"/>
              <a:sym typeface="Garamond"/>
            </a:endParaRPr>
          </a:p>
          <a:p>
            <a:pPr marL="0" marR="0" lvl="0" indent="0" algn="ctr" rtl="0">
              <a:lnSpc>
                <a:spcPct val="70000"/>
              </a:lnSpc>
              <a:spcBef>
                <a:spcPts val="1000"/>
              </a:spcBef>
              <a:spcAft>
                <a:spcPts val="0"/>
              </a:spcAft>
              <a:buClr>
                <a:srgbClr val="548135"/>
              </a:buClr>
              <a:buSzPts val="1917"/>
              <a:buFont typeface="Arial"/>
              <a:buNone/>
            </a:pPr>
            <a:r>
              <a:rPr lang="en-US" sz="1917" b="1" i="1" u="none" strike="noStrike" cap="none">
                <a:solidFill>
                  <a:srgbClr val="548135"/>
                </a:solidFill>
                <a:latin typeface="Garamond"/>
                <a:ea typeface="Garamond"/>
                <a:cs typeface="Garamond"/>
                <a:sym typeface="Garamond"/>
              </a:rPr>
              <a:t>Welcome!  (You should have one 3 page handout)</a:t>
            </a:r>
            <a:endParaRPr/>
          </a:p>
          <a:p>
            <a:pPr marL="0" marR="0" lvl="0" indent="0" algn="ctr" rtl="0">
              <a:lnSpc>
                <a:spcPct val="70000"/>
              </a:lnSpc>
              <a:spcBef>
                <a:spcPts val="1000"/>
              </a:spcBef>
              <a:spcAft>
                <a:spcPts val="0"/>
              </a:spcAft>
              <a:buClr>
                <a:srgbClr val="548135"/>
              </a:buClr>
              <a:buSzPts val="910"/>
              <a:buFont typeface="Arial"/>
              <a:buNone/>
            </a:pPr>
            <a:r>
              <a:rPr lang="en-US" sz="910" b="1" i="0" u="none" strike="noStrike" cap="none">
                <a:solidFill>
                  <a:srgbClr val="548135"/>
                </a:solidFill>
                <a:latin typeface="Garamond"/>
                <a:ea typeface="Garamond"/>
                <a:cs typeface="Garamond"/>
                <a:sym typeface="Garamond"/>
              </a:rPr>
              <a:t>			</a:t>
            </a:r>
            <a:endParaRPr sz="910" b="0" i="0" u="none" strike="noStrike" cap="none">
              <a:solidFill>
                <a:srgbClr val="548135"/>
              </a:solidFill>
              <a:latin typeface="Garamond"/>
              <a:ea typeface="Garamond"/>
              <a:cs typeface="Garamond"/>
              <a:sym typeface="Garamond"/>
            </a:endParaRPr>
          </a:p>
          <a:p>
            <a:pPr marL="0" marR="0" lvl="0" indent="0" algn="ctr" rtl="0">
              <a:lnSpc>
                <a:spcPct val="70000"/>
              </a:lnSpc>
              <a:spcBef>
                <a:spcPts val="1000"/>
              </a:spcBef>
              <a:spcAft>
                <a:spcPts val="0"/>
              </a:spcAft>
              <a:buClr>
                <a:srgbClr val="548135"/>
              </a:buClr>
              <a:buSzPts val="2600"/>
              <a:buFont typeface="Arial"/>
              <a:buNone/>
            </a:pPr>
            <a:r>
              <a:rPr lang="en-US" sz="2600" b="0" i="0" u="none" strike="noStrike" cap="none">
                <a:solidFill>
                  <a:srgbClr val="548135"/>
                </a:solidFill>
                <a:latin typeface="Garamond"/>
                <a:ea typeface="Garamond"/>
                <a:cs typeface="Garamond"/>
                <a:sym typeface="Garamond"/>
              </a:rPr>
              <a:t>Recall a goodbye or lack thereof that affected you deeply.  Be prepared to discuss it with a neighbor.</a:t>
            </a:r>
            <a:endParaRPr sz="2600" b="0" i="1" u="none" strike="noStrike" cap="none">
              <a:solidFill>
                <a:srgbClr val="548135"/>
              </a:solidFill>
              <a:latin typeface="Garamond"/>
              <a:ea typeface="Garamond"/>
              <a:cs typeface="Garamond"/>
              <a:sym typeface="Garamond"/>
            </a:endParaRPr>
          </a:p>
        </p:txBody>
      </p:sp>
      <p:sp>
        <p:nvSpPr>
          <p:cNvPr id="90" name="Shape 90"/>
          <p:cNvSpPr/>
          <p:nvPr/>
        </p:nvSpPr>
        <p:spPr>
          <a:xfrm>
            <a:off x="1683123" y="1778599"/>
            <a:ext cx="8556812" cy="18158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0" i="1" u="none" strike="noStrike" cap="none">
                <a:solidFill>
                  <a:schemeClr val="dk1"/>
                </a:solidFill>
                <a:latin typeface="Garamond"/>
                <a:ea typeface="Garamond"/>
                <a:cs typeface="Garamond"/>
                <a:sym typeface="Garamond"/>
              </a:rPr>
              <a:t>Jean Koh Peters</a:t>
            </a:r>
            <a:endParaRPr/>
          </a:p>
          <a:p>
            <a:pPr marL="0" marR="0" lvl="0" indent="0" algn="ctr" rtl="0">
              <a:lnSpc>
                <a:spcPct val="100000"/>
              </a:lnSpc>
              <a:spcBef>
                <a:spcPts val="0"/>
              </a:spcBef>
              <a:spcAft>
                <a:spcPts val="0"/>
              </a:spcAft>
              <a:buNone/>
            </a:pPr>
            <a:r>
              <a:rPr lang="en-US" sz="2800" b="0" i="1" u="none" strike="noStrike" cap="none">
                <a:solidFill>
                  <a:schemeClr val="dk1"/>
                </a:solidFill>
                <a:latin typeface="Garamond"/>
                <a:ea typeface="Garamond"/>
                <a:cs typeface="Garamond"/>
                <a:sym typeface="Garamond"/>
              </a:rPr>
              <a:t>AALS Clinical Conference</a:t>
            </a:r>
            <a:endParaRPr/>
          </a:p>
          <a:p>
            <a:pPr marL="0" marR="0" lvl="0" indent="0" algn="ctr" rtl="0">
              <a:lnSpc>
                <a:spcPct val="100000"/>
              </a:lnSpc>
              <a:spcBef>
                <a:spcPts val="0"/>
              </a:spcBef>
              <a:spcAft>
                <a:spcPts val="0"/>
              </a:spcAft>
              <a:buNone/>
            </a:pPr>
            <a:r>
              <a:rPr lang="en-US" sz="2800" b="0" i="1" u="none" strike="noStrike" cap="none">
                <a:solidFill>
                  <a:schemeClr val="dk1"/>
                </a:solidFill>
                <a:latin typeface="Garamond"/>
                <a:ea typeface="Garamond"/>
                <a:cs typeface="Garamond"/>
                <a:sym typeface="Garamond"/>
              </a:rPr>
              <a:t>Chicago, Illinois</a:t>
            </a:r>
            <a:endParaRPr/>
          </a:p>
          <a:p>
            <a:pPr marL="0" marR="0" lvl="0" indent="0" algn="ctr" rtl="0">
              <a:lnSpc>
                <a:spcPct val="100000"/>
              </a:lnSpc>
              <a:spcBef>
                <a:spcPts val="0"/>
              </a:spcBef>
              <a:spcAft>
                <a:spcPts val="0"/>
              </a:spcAft>
              <a:buNone/>
            </a:pPr>
            <a:r>
              <a:rPr lang="en-US" sz="2800" b="0" i="1" u="none" strike="noStrike" cap="none">
                <a:solidFill>
                  <a:schemeClr val="dk1"/>
                </a:solidFill>
                <a:latin typeface="Garamond"/>
                <a:ea typeface="Garamond"/>
                <a:cs typeface="Garamond"/>
                <a:sym typeface="Garamond"/>
              </a:rPr>
              <a:t>May 1,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1" i="0" u="none" strike="noStrike" cap="none">
                <a:solidFill>
                  <a:schemeClr val="dk1"/>
                </a:solidFill>
                <a:latin typeface="Garamond"/>
                <a:ea typeface="Garamond"/>
                <a:cs typeface="Garamond"/>
                <a:sym typeface="Garamond"/>
              </a:rPr>
              <a:t>Four Principles for Leaving the Other’s World</a:t>
            </a:r>
            <a:endParaRPr/>
          </a:p>
        </p:txBody>
      </p:sp>
      <p:sp>
        <p:nvSpPr>
          <p:cNvPr id="145" name="Shape 145"/>
          <p:cNvSpPr txBox="1">
            <a:spLocks noGrp="1"/>
          </p:cNvSpPr>
          <p:nvPr>
            <p:ph type="body" idx="1"/>
          </p:nvPr>
        </p:nvSpPr>
        <p:spPr>
          <a:xfrm>
            <a:off x="836023" y="1845733"/>
            <a:ext cx="10319657" cy="4400083"/>
          </a:xfrm>
          <a:prstGeom prst="rect">
            <a:avLst/>
          </a:prstGeom>
          <a:noFill/>
          <a:ln>
            <a:noFill/>
          </a:ln>
        </p:spPr>
        <p:txBody>
          <a:bodyPr spcFirstLastPara="1" wrap="square" lIns="91425" tIns="45700" rIns="91425" bIns="45700" anchor="t" anchorCtr="0">
            <a:noAutofit/>
          </a:bodyPr>
          <a:lstStyle/>
          <a:p>
            <a:pPr marL="914400" marR="0" lvl="0" indent="-914400" algn="l" rtl="0">
              <a:lnSpc>
                <a:spcPct val="70000"/>
              </a:lnSpc>
              <a:spcBef>
                <a:spcPts val="0"/>
              </a:spcBef>
              <a:spcAft>
                <a:spcPts val="0"/>
              </a:spcAft>
              <a:buClr>
                <a:schemeClr val="dk1"/>
              </a:buClr>
              <a:buSzPts val="3995"/>
              <a:buFont typeface="Garamond"/>
              <a:buAutoNum type="arabicPeriod"/>
            </a:pPr>
            <a:r>
              <a:rPr lang="en-US" sz="3995" b="0" i="1" u="none" strike="noStrike" cap="none">
                <a:solidFill>
                  <a:schemeClr val="dk1"/>
                </a:solidFill>
                <a:latin typeface="Garamond"/>
                <a:ea typeface="Garamond"/>
                <a:cs typeface="Garamond"/>
                <a:sym typeface="Garamond"/>
              </a:rPr>
              <a:t>The termination should match the relationship. </a:t>
            </a:r>
            <a:endParaRPr/>
          </a:p>
          <a:p>
            <a:pPr marL="1143000" marR="0" lvl="2" indent="-228600" algn="l" rtl="0">
              <a:lnSpc>
                <a:spcPct val="70000"/>
              </a:lnSpc>
              <a:spcBef>
                <a:spcPts val="500"/>
              </a:spcBef>
              <a:spcAft>
                <a:spcPts val="0"/>
              </a:spcAft>
              <a:buClr>
                <a:schemeClr val="dk1"/>
              </a:buClr>
              <a:buSzPts val="3315"/>
              <a:buFont typeface="Arial"/>
              <a:buChar char="•"/>
            </a:pPr>
            <a:r>
              <a:rPr lang="en-US" sz="3315" b="0" i="0" u="none" strike="noStrike" cap="none">
                <a:solidFill>
                  <a:schemeClr val="dk1"/>
                </a:solidFill>
                <a:latin typeface="Garamond"/>
                <a:ea typeface="Garamond"/>
                <a:cs typeface="Garamond"/>
                <a:sym typeface="Garamond"/>
              </a:rPr>
              <a:t>A fitting boundary that echoes the experience.</a:t>
            </a:r>
            <a:endParaRPr/>
          </a:p>
          <a:p>
            <a:pPr marL="1143000" marR="0" lvl="2" indent="-228600" algn="l" rtl="0">
              <a:lnSpc>
                <a:spcPct val="70000"/>
              </a:lnSpc>
              <a:spcBef>
                <a:spcPts val="500"/>
              </a:spcBef>
              <a:spcAft>
                <a:spcPts val="0"/>
              </a:spcAft>
              <a:buClr>
                <a:schemeClr val="dk1"/>
              </a:buClr>
              <a:buSzPts val="3315"/>
              <a:buFont typeface="Arial"/>
              <a:buChar char="•"/>
            </a:pPr>
            <a:r>
              <a:rPr lang="en-US" sz="3315" b="0" i="0" u="none" strike="noStrike" cap="none">
                <a:solidFill>
                  <a:schemeClr val="dk1"/>
                </a:solidFill>
                <a:latin typeface="Garamond"/>
                <a:ea typeface="Garamond"/>
                <a:cs typeface="Garamond"/>
                <a:sym typeface="Garamond"/>
              </a:rPr>
              <a:t>Complete the story/land the plane</a:t>
            </a:r>
            <a:endParaRPr/>
          </a:p>
          <a:p>
            <a:pPr marL="914400" marR="0" lvl="0" indent="-914400" algn="l" rtl="0">
              <a:lnSpc>
                <a:spcPct val="70000"/>
              </a:lnSpc>
              <a:spcBef>
                <a:spcPts val="1000"/>
              </a:spcBef>
              <a:spcAft>
                <a:spcPts val="0"/>
              </a:spcAft>
              <a:buClr>
                <a:schemeClr val="dk1"/>
              </a:buClr>
              <a:buSzPts val="3995"/>
              <a:buFont typeface="Garamond"/>
              <a:buAutoNum type="arabicPeriod"/>
            </a:pPr>
            <a:r>
              <a:rPr lang="en-US" sz="3995" b="0" i="1" u="none" strike="noStrike" cap="none">
                <a:solidFill>
                  <a:schemeClr val="dk1"/>
                </a:solidFill>
                <a:latin typeface="Garamond"/>
                <a:ea typeface="Garamond"/>
                <a:cs typeface="Garamond"/>
                <a:sym typeface="Garamond"/>
              </a:rPr>
              <a:t>Be honest both with them and with yourself as you end.</a:t>
            </a:r>
            <a:endParaRPr/>
          </a:p>
          <a:p>
            <a:pPr marL="914400" marR="0" lvl="0" indent="-914400" algn="l" rtl="0">
              <a:lnSpc>
                <a:spcPct val="70000"/>
              </a:lnSpc>
              <a:spcBef>
                <a:spcPts val="1000"/>
              </a:spcBef>
              <a:spcAft>
                <a:spcPts val="0"/>
              </a:spcAft>
              <a:buClr>
                <a:schemeClr val="dk1"/>
              </a:buClr>
              <a:buSzPts val="3995"/>
              <a:buFont typeface="Garamond"/>
              <a:buAutoNum type="arabicPeriod"/>
            </a:pPr>
            <a:r>
              <a:rPr lang="en-US" sz="3995" b="0" i="1" u="none" strike="noStrike" cap="none">
                <a:solidFill>
                  <a:schemeClr val="dk1"/>
                </a:solidFill>
                <a:latin typeface="Garamond"/>
                <a:ea typeface="Garamond"/>
                <a:cs typeface="Garamond"/>
                <a:sym typeface="Garamond"/>
              </a:rPr>
              <a:t>Consider carefully what termination means to them in this context. </a:t>
            </a:r>
            <a:endParaRPr/>
          </a:p>
          <a:p>
            <a:pPr marL="914400" marR="0" lvl="0" indent="-914400" algn="l" rtl="0">
              <a:lnSpc>
                <a:spcPct val="70000"/>
              </a:lnSpc>
              <a:spcBef>
                <a:spcPts val="1000"/>
              </a:spcBef>
              <a:spcAft>
                <a:spcPts val="0"/>
              </a:spcAft>
              <a:buClr>
                <a:schemeClr val="dk1"/>
              </a:buClr>
              <a:buSzPts val="3995"/>
              <a:buFont typeface="Garamond"/>
              <a:buAutoNum type="arabicPeriod"/>
            </a:pPr>
            <a:r>
              <a:rPr lang="en-US" sz="3995" b="0" i="1" u="none" strike="noStrike" cap="none">
                <a:solidFill>
                  <a:schemeClr val="dk1"/>
                </a:solidFill>
                <a:latin typeface="Garamond"/>
                <a:ea typeface="Garamond"/>
                <a:cs typeface="Garamond"/>
                <a:sym typeface="Garamond"/>
              </a:rPr>
              <a:t>Keep straight what they are experiencing from what you are experiencing and deal with them both.  </a:t>
            </a:r>
            <a:endParaRPr/>
          </a:p>
          <a:p>
            <a:pPr marL="228600" marR="0" lvl="0" indent="-77470" algn="l" rtl="0">
              <a:lnSpc>
                <a:spcPct val="70000"/>
              </a:lnSpc>
              <a:spcBef>
                <a:spcPts val="1000"/>
              </a:spcBef>
              <a:spcAft>
                <a:spcPts val="0"/>
              </a:spcAft>
              <a:buClr>
                <a:schemeClr val="dk1"/>
              </a:buClr>
              <a:buSzPts val="2380"/>
              <a:buFont typeface="Arial"/>
              <a:buNone/>
            </a:pPr>
            <a:endParaRPr sz="238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1" i="1" u="none" strike="noStrike" cap="none">
                <a:solidFill>
                  <a:schemeClr val="dk1"/>
                </a:solidFill>
                <a:latin typeface="Garamond"/>
                <a:ea typeface="Garamond"/>
                <a:cs typeface="Garamond"/>
                <a:sym typeface="Garamond"/>
              </a:rPr>
              <a:t>Ten Skills and Strategies for the Professional Goodbye—1-5</a:t>
            </a:r>
            <a:endParaRPr/>
          </a:p>
        </p:txBody>
      </p:sp>
      <p:sp>
        <p:nvSpPr>
          <p:cNvPr id="151" name="Shape 151"/>
          <p:cNvSpPr txBox="1">
            <a:spLocks noGrp="1"/>
          </p:cNvSpPr>
          <p:nvPr>
            <p:ph type="body" idx="1"/>
          </p:nvPr>
        </p:nvSpPr>
        <p:spPr>
          <a:xfrm>
            <a:off x="836023" y="1845733"/>
            <a:ext cx="10319657" cy="4617059"/>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chemeClr val="dk1"/>
              </a:buClr>
              <a:buSzPts val="3000"/>
              <a:buFont typeface="Garamond"/>
              <a:buAutoNum type="arabicPeriod"/>
            </a:pPr>
            <a:r>
              <a:rPr lang="en-US" sz="3000" b="0" i="1" u="none" strike="noStrike" cap="none">
                <a:solidFill>
                  <a:schemeClr val="dk1"/>
                </a:solidFill>
                <a:latin typeface="Garamond"/>
                <a:ea typeface="Garamond"/>
                <a:cs typeface="Garamond"/>
                <a:sym typeface="Garamond"/>
              </a:rPr>
              <a:t>Let the Hello Contain the Goodbye</a:t>
            </a:r>
            <a:r>
              <a:rPr lang="en-US" sz="3000" b="0" i="0" u="none" strike="noStrike" cap="none">
                <a:solidFill>
                  <a:schemeClr val="dk1"/>
                </a:solidFill>
                <a:latin typeface="Garamond"/>
                <a:ea typeface="Garamond"/>
                <a:cs typeface="Garamond"/>
                <a:sym typeface="Garamond"/>
              </a:rPr>
              <a:t>:  Think about termination from Day 1.</a:t>
            </a:r>
            <a:endParaRPr/>
          </a:p>
          <a:p>
            <a:pPr marL="514350" marR="0" lvl="0" indent="-514350" algn="l" rtl="0">
              <a:lnSpc>
                <a:spcPct val="90000"/>
              </a:lnSpc>
              <a:spcBef>
                <a:spcPts val="1000"/>
              </a:spcBef>
              <a:spcAft>
                <a:spcPts val="0"/>
              </a:spcAft>
              <a:buClr>
                <a:schemeClr val="dk1"/>
              </a:buClr>
              <a:buSzPts val="3000"/>
              <a:buFont typeface="Garamond"/>
              <a:buAutoNum type="arabicPeriod"/>
            </a:pPr>
            <a:r>
              <a:rPr lang="en-US" sz="3000" b="0" i="1" u="none" strike="noStrike" cap="none">
                <a:solidFill>
                  <a:schemeClr val="dk1"/>
                </a:solidFill>
                <a:latin typeface="Garamond"/>
                <a:ea typeface="Garamond"/>
                <a:cs typeface="Garamond"/>
                <a:sym typeface="Garamond"/>
              </a:rPr>
              <a:t>Think carefully about timing and sequencing.</a:t>
            </a:r>
            <a:endParaRPr sz="3000" b="0" i="0" u="none" strike="noStrike" cap="none">
              <a:solidFill>
                <a:schemeClr val="dk1"/>
              </a:solidFill>
              <a:latin typeface="Garamond"/>
              <a:ea typeface="Garamond"/>
              <a:cs typeface="Garamond"/>
              <a:sym typeface="Garamond"/>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small">
                <a:solidFill>
                  <a:schemeClr val="dk1"/>
                </a:solidFill>
                <a:latin typeface="Garamond"/>
                <a:ea typeface="Garamond"/>
                <a:cs typeface="Garamond"/>
                <a:sym typeface="Garamond"/>
              </a:rPr>
              <a:t>Start early and divide into parts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small">
                <a:solidFill>
                  <a:schemeClr val="dk1"/>
                </a:solidFill>
                <a:latin typeface="Garamond"/>
                <a:ea typeface="Garamond"/>
                <a:cs typeface="Garamond"/>
                <a:sym typeface="Garamond"/>
              </a:rPr>
              <a:t>Integrate Petit Partings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small">
                <a:solidFill>
                  <a:schemeClr val="dk1"/>
                </a:solidFill>
                <a:latin typeface="Garamond"/>
                <a:ea typeface="Garamond"/>
                <a:cs typeface="Garamond"/>
                <a:sym typeface="Garamond"/>
              </a:rPr>
              <a:t>Wherever possible, involve your partner in the Design</a:t>
            </a:r>
            <a:endParaRPr/>
          </a:p>
          <a:p>
            <a:pPr marL="514350" marR="0" lvl="0" indent="-514350" algn="l" rtl="0">
              <a:lnSpc>
                <a:spcPct val="90000"/>
              </a:lnSpc>
              <a:spcBef>
                <a:spcPts val="1000"/>
              </a:spcBef>
              <a:spcAft>
                <a:spcPts val="0"/>
              </a:spcAft>
              <a:buClr>
                <a:schemeClr val="dk1"/>
              </a:buClr>
              <a:buSzPts val="3000"/>
              <a:buFont typeface="Garamond"/>
              <a:buAutoNum type="arabicPeriod"/>
            </a:pPr>
            <a:r>
              <a:rPr lang="en-US" sz="3000" b="0" i="0" u="none" strike="noStrike" cap="none">
                <a:solidFill>
                  <a:schemeClr val="dk1"/>
                </a:solidFill>
                <a:latin typeface="Garamond"/>
                <a:ea typeface="Garamond"/>
                <a:cs typeface="Garamond"/>
                <a:sym typeface="Garamond"/>
              </a:rPr>
              <a:t>As termination approaches, </a:t>
            </a:r>
            <a:r>
              <a:rPr lang="en-US" sz="3000" b="0" i="1" u="none" strike="noStrike" cap="none">
                <a:solidFill>
                  <a:schemeClr val="dk1"/>
                </a:solidFill>
                <a:latin typeface="Garamond"/>
                <a:ea typeface="Garamond"/>
                <a:cs typeface="Garamond"/>
                <a:sym typeface="Garamond"/>
              </a:rPr>
              <a:t>address the impending goodbye head on. </a:t>
            </a:r>
            <a:endParaRPr/>
          </a:p>
          <a:p>
            <a:pPr marL="514350" marR="0" lvl="0" indent="-514350" algn="l" rtl="0">
              <a:lnSpc>
                <a:spcPct val="90000"/>
              </a:lnSpc>
              <a:spcBef>
                <a:spcPts val="1000"/>
              </a:spcBef>
              <a:spcAft>
                <a:spcPts val="0"/>
              </a:spcAft>
              <a:buClr>
                <a:schemeClr val="dk1"/>
              </a:buClr>
              <a:buSzPts val="3000"/>
              <a:buFont typeface="Garamond"/>
              <a:buAutoNum type="arabicPeriod"/>
            </a:pPr>
            <a:r>
              <a:rPr lang="en-US" sz="3000" b="0" i="1" u="none" strike="noStrike" cap="none">
                <a:solidFill>
                  <a:schemeClr val="dk1"/>
                </a:solidFill>
                <a:latin typeface="Garamond"/>
                <a:ea typeface="Garamond"/>
                <a:cs typeface="Garamond"/>
                <a:sym typeface="Garamond"/>
              </a:rPr>
              <a:t>Set goals for termination</a:t>
            </a:r>
            <a:r>
              <a:rPr lang="en-US" sz="3000" b="1" i="1" u="none" strike="noStrike" cap="none">
                <a:solidFill>
                  <a:schemeClr val="dk1"/>
                </a:solidFill>
                <a:latin typeface="Garamond"/>
                <a:ea typeface="Garamond"/>
                <a:cs typeface="Garamond"/>
                <a:sym typeface="Garamond"/>
              </a:rPr>
              <a:t>.</a:t>
            </a:r>
            <a:endParaRPr sz="3000" b="1" i="0" u="none" strike="noStrike" cap="none">
              <a:solidFill>
                <a:schemeClr val="dk1"/>
              </a:solidFill>
              <a:latin typeface="Garamond"/>
              <a:ea typeface="Garamond"/>
              <a:cs typeface="Garamond"/>
              <a:sym typeface="Garamond"/>
            </a:endParaRPr>
          </a:p>
          <a:p>
            <a:pPr marL="685800" marR="0" lvl="1" indent="-228600" algn="l" rtl="0">
              <a:lnSpc>
                <a:spcPct val="90000"/>
              </a:lnSpc>
              <a:spcBef>
                <a:spcPts val="500"/>
              </a:spcBef>
              <a:spcAft>
                <a:spcPts val="0"/>
              </a:spcAft>
              <a:buClr>
                <a:schemeClr val="dk1"/>
              </a:buClr>
              <a:buSzPts val="2600"/>
              <a:buFont typeface="Arial"/>
              <a:buChar char="•"/>
            </a:pPr>
            <a:r>
              <a:rPr lang="en-US" sz="2600" b="1" i="0" u="none" strike="noStrike" cap="none">
                <a:solidFill>
                  <a:schemeClr val="dk1"/>
                </a:solidFill>
                <a:latin typeface="Garamond"/>
                <a:ea typeface="Garamond"/>
                <a:cs typeface="Garamond"/>
                <a:sym typeface="Garamond"/>
              </a:rPr>
              <a:t>And map a path through the last steps</a:t>
            </a:r>
            <a:endParaRPr sz="2600" b="0" i="0" u="none" strike="noStrike" cap="none">
              <a:solidFill>
                <a:schemeClr val="dk1"/>
              </a:solidFill>
              <a:latin typeface="Garamond"/>
              <a:ea typeface="Garamond"/>
              <a:cs typeface="Garamond"/>
              <a:sym typeface="Garamond"/>
            </a:endParaRPr>
          </a:p>
          <a:p>
            <a:pPr marL="514350" marR="0" lvl="0" indent="-514350" algn="l" rtl="0">
              <a:lnSpc>
                <a:spcPct val="90000"/>
              </a:lnSpc>
              <a:spcBef>
                <a:spcPts val="1000"/>
              </a:spcBef>
              <a:spcAft>
                <a:spcPts val="0"/>
              </a:spcAft>
              <a:buClr>
                <a:schemeClr val="dk1"/>
              </a:buClr>
              <a:buSzPts val="3000"/>
              <a:buFont typeface="Garamond"/>
              <a:buAutoNum type="arabicPeriod"/>
            </a:pPr>
            <a:r>
              <a:rPr lang="en-US" sz="3000" b="0" i="1" u="none" strike="noStrike" cap="none">
                <a:solidFill>
                  <a:schemeClr val="dk1"/>
                </a:solidFill>
                <a:latin typeface="Garamond"/>
                <a:ea typeface="Garamond"/>
                <a:cs typeface="Garamond"/>
                <a:sym typeface="Garamond"/>
              </a:rPr>
              <a:t>Look Back.—</a:t>
            </a:r>
            <a:r>
              <a:rPr lang="en-US" sz="3000" b="0" i="0" u="none" strike="noStrike" cap="none">
                <a:solidFill>
                  <a:schemeClr val="dk1"/>
                </a:solidFill>
                <a:latin typeface="Garamond"/>
                <a:ea typeface="Garamond"/>
                <a:cs typeface="Garamond"/>
                <a:sym typeface="Garamond"/>
              </a:rPr>
              <a:t>retrace your steps</a:t>
            </a:r>
            <a:endParaRPr sz="3000" b="0" i="1" u="none" strike="noStrike" cap="none">
              <a:solidFill>
                <a:schemeClr val="dk1"/>
              </a:solidFill>
              <a:latin typeface="Garamond"/>
              <a:ea typeface="Garamond"/>
              <a:cs typeface="Garamond"/>
              <a:sym typeface="Garamond"/>
            </a:endParaRPr>
          </a:p>
          <a:p>
            <a:pPr marL="228600" marR="0" lvl="0" indent="-38100" algn="l" rtl="0">
              <a:lnSpc>
                <a:spcPct val="90000"/>
              </a:lnSpc>
              <a:spcBef>
                <a:spcPts val="1000"/>
              </a:spcBef>
              <a:spcAft>
                <a:spcPts val="0"/>
              </a:spcAft>
              <a:buClr>
                <a:schemeClr val="dk1"/>
              </a:buClr>
              <a:buSzPts val="3000"/>
              <a:buFont typeface="Arial"/>
              <a:buNone/>
            </a:pPr>
            <a:endParaRPr sz="30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1" i="1" u="none" strike="noStrike" cap="none">
                <a:solidFill>
                  <a:schemeClr val="dk1"/>
                </a:solidFill>
                <a:latin typeface="Garamond"/>
                <a:ea typeface="Garamond"/>
                <a:cs typeface="Garamond"/>
                <a:sym typeface="Garamond"/>
              </a:rPr>
              <a:t>Ten Skills and Strategies for the Professional Goodbye—6-10</a:t>
            </a:r>
            <a:endParaRPr sz="4400" b="0" i="0" u="none" strike="noStrike" cap="none">
              <a:solidFill>
                <a:schemeClr val="dk1"/>
              </a:solidFill>
              <a:latin typeface="Garamond"/>
              <a:ea typeface="Garamond"/>
              <a:cs typeface="Garamond"/>
              <a:sym typeface="Garamond"/>
            </a:endParaRPr>
          </a:p>
        </p:txBody>
      </p:sp>
      <p:sp>
        <p:nvSpPr>
          <p:cNvPr id="157" name="Shape 157"/>
          <p:cNvSpPr txBox="1">
            <a:spLocks noGrp="1"/>
          </p:cNvSpPr>
          <p:nvPr>
            <p:ph type="body" idx="1"/>
          </p:nvPr>
        </p:nvSpPr>
        <p:spPr>
          <a:xfrm>
            <a:off x="836023" y="1845734"/>
            <a:ext cx="10319657" cy="402336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2800"/>
              <a:buFont typeface="Arial"/>
              <a:buNone/>
            </a:pPr>
            <a:r>
              <a:rPr lang="en-US" sz="2800" b="0" i="1" u="none" strike="noStrike" cap="none">
                <a:solidFill>
                  <a:schemeClr val="dk1"/>
                </a:solidFill>
                <a:latin typeface="Garamond"/>
                <a:ea typeface="Garamond"/>
                <a:cs typeface="Garamond"/>
                <a:sym typeface="Garamond"/>
              </a:rPr>
              <a:t>6.	Provide and Seek Honest Feedback.</a:t>
            </a:r>
            <a:endParaRPr/>
          </a:p>
          <a:p>
            <a:pPr marL="914400" marR="0" lvl="0" indent="-914400" algn="l" rtl="0">
              <a:lnSpc>
                <a:spcPct val="70000"/>
              </a:lnSpc>
              <a:spcBef>
                <a:spcPts val="1000"/>
              </a:spcBef>
              <a:spcAft>
                <a:spcPts val="0"/>
              </a:spcAft>
              <a:buClr>
                <a:schemeClr val="dk1"/>
              </a:buClr>
              <a:buSzPts val="2800"/>
              <a:buFont typeface="Arial"/>
              <a:buAutoNum type="arabicPeriod" startAt="7"/>
            </a:pPr>
            <a:r>
              <a:rPr lang="en-US" sz="2800" b="0" i="0" u="none" strike="noStrike" cap="none">
                <a:solidFill>
                  <a:schemeClr val="dk1"/>
                </a:solidFill>
                <a:latin typeface="Garamond"/>
                <a:ea typeface="Garamond"/>
                <a:cs typeface="Garamond"/>
                <a:sym typeface="Garamond"/>
              </a:rPr>
              <a:t>When you are both ready, </a:t>
            </a:r>
            <a:r>
              <a:rPr lang="en-US" sz="2800" b="0" i="1" u="none" strike="noStrike" cap="none">
                <a:solidFill>
                  <a:schemeClr val="dk1"/>
                </a:solidFill>
                <a:latin typeface="Garamond"/>
                <a:ea typeface="Garamond"/>
                <a:cs typeface="Garamond"/>
                <a:sym typeface="Garamond"/>
              </a:rPr>
              <a:t>Look Forward.</a:t>
            </a:r>
            <a:endParaRPr/>
          </a:p>
          <a:p>
            <a:pPr marL="1143000" marR="0" lvl="2" indent="-228600" algn="l" rtl="0">
              <a:lnSpc>
                <a:spcPct val="70000"/>
              </a:lnSpc>
              <a:spcBef>
                <a:spcPts val="500"/>
              </a:spcBef>
              <a:spcAft>
                <a:spcPts val="0"/>
              </a:spcAft>
              <a:buClr>
                <a:schemeClr val="dk1"/>
              </a:buClr>
              <a:buSzPts val="2200"/>
              <a:buFont typeface="Arial"/>
              <a:buChar char="•"/>
            </a:pPr>
            <a:r>
              <a:rPr lang="en-US" sz="2200" b="0" i="0" u="none" strike="noStrike" cap="small">
                <a:solidFill>
                  <a:schemeClr val="dk1"/>
                </a:solidFill>
                <a:latin typeface="Garamond"/>
                <a:ea typeface="Garamond"/>
                <a:cs typeface="Garamond"/>
                <a:sym typeface="Garamond"/>
              </a:rPr>
              <a:t>Make only promises you can keep</a:t>
            </a:r>
            <a:endParaRPr/>
          </a:p>
          <a:p>
            <a:pPr marL="0" marR="0" lvl="0" indent="0" algn="l" rtl="0">
              <a:lnSpc>
                <a:spcPct val="70000"/>
              </a:lnSpc>
              <a:spcBef>
                <a:spcPts val="1000"/>
              </a:spcBef>
              <a:spcAft>
                <a:spcPts val="0"/>
              </a:spcAft>
              <a:buClr>
                <a:schemeClr val="dk1"/>
              </a:buClr>
              <a:buSzPts val="2800"/>
              <a:buFont typeface="Arial"/>
              <a:buNone/>
            </a:pPr>
            <a:r>
              <a:rPr lang="en-US" sz="2800" b="0" i="1" u="none" strike="noStrike" cap="none">
                <a:solidFill>
                  <a:schemeClr val="dk1"/>
                </a:solidFill>
                <a:latin typeface="Garamond"/>
                <a:ea typeface="Garamond"/>
                <a:cs typeface="Garamond"/>
                <a:sym typeface="Garamond"/>
              </a:rPr>
              <a:t>8.	Work with others important to them, </a:t>
            </a:r>
            <a:r>
              <a:rPr lang="en-US" sz="2800" b="0" i="0" u="none" strike="noStrike" cap="none">
                <a:solidFill>
                  <a:schemeClr val="dk1"/>
                </a:solidFill>
                <a:latin typeface="Garamond"/>
                <a:ea typeface="Garamond"/>
                <a:cs typeface="Garamond"/>
                <a:sym typeface="Garamond"/>
              </a:rPr>
              <a:t>where needed.</a:t>
            </a:r>
            <a:endParaRPr sz="2800" b="0" i="1" u="none" strike="noStrike" cap="none">
              <a:solidFill>
                <a:schemeClr val="dk1"/>
              </a:solidFill>
              <a:latin typeface="Garamond"/>
              <a:ea typeface="Garamond"/>
              <a:cs typeface="Garamond"/>
              <a:sym typeface="Garamond"/>
            </a:endParaRPr>
          </a:p>
          <a:p>
            <a:pPr marL="914400" marR="0" lvl="0" indent="-914400" algn="l" rtl="0">
              <a:lnSpc>
                <a:spcPct val="70000"/>
              </a:lnSpc>
              <a:spcBef>
                <a:spcPts val="1000"/>
              </a:spcBef>
              <a:spcAft>
                <a:spcPts val="0"/>
              </a:spcAft>
              <a:buClr>
                <a:schemeClr val="dk1"/>
              </a:buClr>
              <a:buSzPts val="2800"/>
              <a:buFont typeface="Arial"/>
              <a:buAutoNum type="arabicPeriod" startAt="9"/>
            </a:pPr>
            <a:r>
              <a:rPr lang="en-US" sz="2800" b="0" i="1" u="none" strike="noStrike" cap="none">
                <a:solidFill>
                  <a:schemeClr val="dk1"/>
                </a:solidFill>
                <a:latin typeface="Garamond"/>
                <a:ea typeface="Garamond"/>
                <a:cs typeface="Garamond"/>
                <a:sym typeface="Garamond"/>
              </a:rPr>
              <a:t>Be creative.</a:t>
            </a:r>
            <a:endParaRPr/>
          </a:p>
          <a:p>
            <a:pPr marL="1143000" marR="0" lvl="2" indent="-228600" algn="l" rtl="0">
              <a:lnSpc>
                <a:spcPct val="70000"/>
              </a:lnSpc>
              <a:spcBef>
                <a:spcPts val="500"/>
              </a:spcBef>
              <a:spcAft>
                <a:spcPts val="0"/>
              </a:spcAft>
              <a:buClr>
                <a:schemeClr val="dk1"/>
              </a:buClr>
              <a:buSzPts val="2400"/>
              <a:buFont typeface="Arial"/>
              <a:buChar char="•"/>
            </a:pPr>
            <a:r>
              <a:rPr lang="en-US" sz="2400" b="0" i="0" u="none" strike="noStrike" cap="small">
                <a:solidFill>
                  <a:schemeClr val="dk1"/>
                </a:solidFill>
                <a:latin typeface="Garamond"/>
                <a:ea typeface="Garamond"/>
                <a:cs typeface="Garamond"/>
                <a:sym typeface="Garamond"/>
              </a:rPr>
              <a:t>verbally—write out your last sentences?</a:t>
            </a:r>
            <a:endParaRPr/>
          </a:p>
          <a:p>
            <a:pPr marL="1143000" marR="0" lvl="2" indent="-228600" algn="l" rtl="0">
              <a:lnSpc>
                <a:spcPct val="70000"/>
              </a:lnSpc>
              <a:spcBef>
                <a:spcPts val="500"/>
              </a:spcBef>
              <a:spcAft>
                <a:spcPts val="0"/>
              </a:spcAft>
              <a:buClr>
                <a:schemeClr val="dk1"/>
              </a:buClr>
              <a:buSzPts val="2400"/>
              <a:buFont typeface="Arial"/>
              <a:buChar char="•"/>
            </a:pPr>
            <a:r>
              <a:rPr lang="en-US" sz="2400" b="0" i="0" u="none" strike="noStrike" cap="small">
                <a:solidFill>
                  <a:schemeClr val="dk1"/>
                </a:solidFill>
                <a:latin typeface="Garamond"/>
                <a:ea typeface="Garamond"/>
                <a:cs typeface="Garamond"/>
                <a:sym typeface="Garamond"/>
              </a:rPr>
              <a:t>nonverbally—a time to put words aside?</a:t>
            </a:r>
            <a:endParaRPr/>
          </a:p>
          <a:p>
            <a:pPr marL="1600200" marR="0" lvl="3" indent="-228600" algn="l" rtl="0">
              <a:lnSpc>
                <a:spcPct val="70000"/>
              </a:lnSpc>
              <a:spcBef>
                <a:spcPts val="500"/>
              </a:spcBef>
              <a:spcAft>
                <a:spcPts val="0"/>
              </a:spcAft>
              <a:buClr>
                <a:schemeClr val="dk1"/>
              </a:buClr>
              <a:buSzPts val="2350"/>
              <a:buFont typeface="Arial"/>
              <a:buChar char="•"/>
            </a:pPr>
            <a:r>
              <a:rPr lang="en-US" sz="2350" b="1" i="0" u="none" strike="noStrike" cap="none">
                <a:solidFill>
                  <a:schemeClr val="dk1"/>
                </a:solidFill>
                <a:latin typeface="Garamond"/>
                <a:ea typeface="Garamond"/>
                <a:cs typeface="Garamond"/>
                <a:sym typeface="Garamond"/>
              </a:rPr>
              <a:t>BUT—gifts can be tricky</a:t>
            </a:r>
            <a:r>
              <a:rPr lang="en-US" sz="2350" b="1" i="0" u="none" strike="noStrike" cap="small">
                <a:solidFill>
                  <a:schemeClr val="dk1"/>
                </a:solidFill>
                <a:latin typeface="Garamond"/>
                <a:ea typeface="Garamond"/>
                <a:cs typeface="Garamond"/>
                <a:sym typeface="Garamond"/>
              </a:rPr>
              <a:t>—</a:t>
            </a:r>
            <a:r>
              <a:rPr lang="en-US" sz="2350" b="1" i="0" u="none" strike="noStrike" cap="none">
                <a:solidFill>
                  <a:schemeClr val="dk1"/>
                </a:solidFill>
                <a:latin typeface="Garamond"/>
                <a:ea typeface="Garamond"/>
                <a:cs typeface="Garamond"/>
                <a:sym typeface="Garamond"/>
              </a:rPr>
              <a:t>nonreciprocal/disproportionate</a:t>
            </a:r>
            <a:endParaRPr sz="2350" b="0" i="0" u="none" strike="noStrike" cap="none">
              <a:solidFill>
                <a:schemeClr val="dk1"/>
              </a:solidFill>
              <a:latin typeface="Garamond"/>
              <a:ea typeface="Garamond"/>
              <a:cs typeface="Garamond"/>
              <a:sym typeface="Garamond"/>
            </a:endParaRPr>
          </a:p>
          <a:p>
            <a:pPr marL="914400" marR="0" lvl="0" indent="-914400" algn="l" rtl="0">
              <a:lnSpc>
                <a:spcPct val="70000"/>
              </a:lnSpc>
              <a:spcBef>
                <a:spcPts val="1000"/>
              </a:spcBef>
              <a:spcAft>
                <a:spcPts val="0"/>
              </a:spcAft>
              <a:buClr>
                <a:schemeClr val="dk1"/>
              </a:buClr>
              <a:buSzPts val="2800"/>
              <a:buFont typeface="Arial"/>
              <a:buAutoNum type="arabicPeriod" startAt="9"/>
            </a:pPr>
            <a:r>
              <a:rPr lang="en-US" sz="2800" b="0" i="0" u="none" strike="noStrike" cap="none">
                <a:solidFill>
                  <a:schemeClr val="dk1"/>
                </a:solidFill>
                <a:latin typeface="Garamond"/>
                <a:ea typeface="Garamond"/>
                <a:cs typeface="Garamond"/>
                <a:sym typeface="Garamond"/>
              </a:rPr>
              <a:t>Ask yourself</a:t>
            </a:r>
            <a:r>
              <a:rPr lang="en-US" sz="2800" b="0" i="1" u="none" strike="noStrike" cap="none">
                <a:solidFill>
                  <a:schemeClr val="dk1"/>
                </a:solidFill>
                <a:latin typeface="Garamond"/>
                <a:ea typeface="Garamond"/>
                <a:cs typeface="Garamond"/>
                <a:sym typeface="Garamond"/>
              </a:rPr>
              <a:t>, do we feel finished?</a:t>
            </a:r>
            <a:endParaRPr/>
          </a:p>
          <a:p>
            <a:pPr marL="1143000" marR="0" lvl="2" indent="-228600" algn="l" rtl="0">
              <a:lnSpc>
                <a:spcPct val="70000"/>
              </a:lnSpc>
              <a:spcBef>
                <a:spcPts val="500"/>
              </a:spcBef>
              <a:spcAft>
                <a:spcPts val="0"/>
              </a:spcAft>
              <a:buClr>
                <a:schemeClr val="dk1"/>
              </a:buClr>
              <a:buSzPts val="2400"/>
              <a:buFont typeface="Arial"/>
              <a:buChar char="•"/>
            </a:pPr>
            <a:r>
              <a:rPr lang="en-US" sz="2400" b="0" i="0" u="none" strike="noStrike" cap="small">
                <a:solidFill>
                  <a:schemeClr val="dk1"/>
                </a:solidFill>
                <a:latin typeface="Garamond"/>
                <a:ea typeface="Garamond"/>
                <a:cs typeface="Garamond"/>
                <a:sym typeface="Garamond"/>
              </a:rPr>
              <a:t> or perhaps am I stuck in denial, anger, bargaining, depression instead?</a:t>
            </a:r>
            <a:endParaRPr/>
          </a:p>
          <a:p>
            <a:pPr marL="1143000" marR="0" lvl="2" indent="-228600" algn="l" rtl="0">
              <a:lnSpc>
                <a:spcPct val="70000"/>
              </a:lnSpc>
              <a:spcBef>
                <a:spcPts val="500"/>
              </a:spcBef>
              <a:spcAft>
                <a:spcPts val="0"/>
              </a:spcAft>
              <a:buClr>
                <a:schemeClr val="dk1"/>
              </a:buClr>
              <a:buSzPts val="2400"/>
              <a:buFont typeface="Arial"/>
              <a:buChar char="•"/>
            </a:pPr>
            <a:r>
              <a:rPr lang="en-US" sz="2400" b="0" i="0" u="none" strike="noStrike" cap="small">
                <a:solidFill>
                  <a:schemeClr val="dk1"/>
                </a:solidFill>
                <a:latin typeface="Garamond"/>
                <a:ea typeface="Garamond"/>
                <a:cs typeface="Garamond"/>
                <a:sym typeface="Garamond"/>
              </a:rPr>
              <a:t>Am I sad but satisfied?</a:t>
            </a:r>
            <a:endParaRPr/>
          </a:p>
          <a:p>
            <a:pPr marL="914400" marR="0" lvl="2" indent="0" algn="l" rtl="0">
              <a:lnSpc>
                <a:spcPct val="70000"/>
              </a:lnSpc>
              <a:spcBef>
                <a:spcPts val="500"/>
              </a:spcBef>
              <a:spcAft>
                <a:spcPts val="0"/>
              </a:spcAft>
              <a:buClr>
                <a:schemeClr val="dk1"/>
              </a:buClr>
              <a:buSzPts val="1000"/>
              <a:buFont typeface="Arial"/>
              <a:buNone/>
            </a:pPr>
            <a:r>
              <a:rPr lang="en-US" sz="1000" b="0" i="1" u="none" strike="noStrike" cap="none">
                <a:solidFill>
                  <a:schemeClr val="dk1"/>
                </a:solidFill>
                <a:latin typeface="Garamond"/>
                <a:ea typeface="Garamond"/>
                <a:cs typeface="Garamond"/>
                <a:sym typeface="Garamond"/>
              </a:rPr>
              <a:t> </a:t>
            </a:r>
            <a:endParaRPr/>
          </a:p>
          <a:p>
            <a:pPr marL="228600" marR="0" lvl="0" indent="-184150" algn="l" rtl="0">
              <a:lnSpc>
                <a:spcPct val="70000"/>
              </a:lnSpc>
              <a:spcBef>
                <a:spcPts val="1000"/>
              </a:spcBef>
              <a:spcAft>
                <a:spcPts val="0"/>
              </a:spcAft>
              <a:buClr>
                <a:schemeClr val="dk1"/>
              </a:buClr>
              <a:buSzPts val="700"/>
              <a:buFont typeface="Arial"/>
              <a:buNone/>
            </a:pPr>
            <a:endParaRPr sz="7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Garamond"/>
              <a:buNone/>
            </a:pPr>
            <a:r>
              <a:rPr lang="en-US" sz="3600" b="1" i="0" u="none" strike="noStrike" cap="none">
                <a:solidFill>
                  <a:schemeClr val="dk1"/>
                </a:solidFill>
                <a:latin typeface="Garamond"/>
                <a:ea typeface="Garamond"/>
                <a:cs typeface="Garamond"/>
                <a:sym typeface="Garamond"/>
              </a:rPr>
              <a:t>The Dynamics of Goodbye—</a:t>
            </a:r>
            <a:br>
              <a:rPr lang="en-US" sz="3600" b="1" i="0" u="none" strike="noStrike" cap="none">
                <a:solidFill>
                  <a:schemeClr val="dk1"/>
                </a:solidFill>
                <a:latin typeface="Garamond"/>
                <a:ea typeface="Garamond"/>
                <a:cs typeface="Garamond"/>
                <a:sym typeface="Garamond"/>
              </a:rPr>
            </a:br>
            <a:r>
              <a:rPr lang="en-US" sz="3600" b="1" i="0" u="none" strike="noStrike" cap="none">
                <a:solidFill>
                  <a:schemeClr val="dk1"/>
                </a:solidFill>
                <a:latin typeface="Garamond"/>
                <a:ea typeface="Garamond"/>
                <a:cs typeface="Garamond"/>
                <a:sym typeface="Garamond"/>
              </a:rPr>
              <a:t>My Assumptions and Observations over a Career</a:t>
            </a:r>
            <a:endParaRPr/>
          </a:p>
        </p:txBody>
      </p:sp>
      <p:sp>
        <p:nvSpPr>
          <p:cNvPr id="163" name="Shape 163"/>
          <p:cNvSpPr txBox="1">
            <a:spLocks noGrp="1"/>
          </p:cNvSpPr>
          <p:nvPr>
            <p:ph type="body" idx="1"/>
          </p:nvPr>
        </p:nvSpPr>
        <p:spPr>
          <a:xfrm>
            <a:off x="836023" y="1534332"/>
            <a:ext cx="10319657" cy="499045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Garamond"/>
                <a:ea typeface="Garamond"/>
                <a:cs typeface="Garamond"/>
                <a:sym typeface="Garamond"/>
              </a:rPr>
              <a:t>We have been taught little about goodbye and generally resist facing and acknowledging loss.  In contrast, we focus heavily on saying hello and starting new ventures.</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Garamond"/>
                <a:ea typeface="Garamond"/>
                <a:cs typeface="Garamond"/>
                <a:sym typeface="Garamond"/>
              </a:rPr>
              <a:t>We therefore cannot rely on our instincts to improvise healthy goodbyes.  We must plan them carefully.</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Garamond"/>
                <a:ea typeface="Garamond"/>
                <a:cs typeface="Garamond"/>
                <a:sym typeface="Garamond"/>
              </a:rPr>
              <a:t>Even as our competence grows, goodbyes are rarely easy.</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Garamond"/>
                <a:ea typeface="Garamond"/>
                <a:cs typeface="Garamond"/>
                <a:sym typeface="Garamond"/>
              </a:rPr>
              <a:t>There are always new, unfamiliar goodbyes to say.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1" u="none" strike="noStrike" cap="none">
                <a:solidFill>
                  <a:schemeClr val="dk1"/>
                </a:solidFill>
                <a:latin typeface="Garamond"/>
                <a:ea typeface="Garamond"/>
                <a:cs typeface="Garamond"/>
                <a:sym typeface="Garamond"/>
              </a:rPr>
              <a:t>Leaving the Client’s World:</a:t>
            </a:r>
            <a:br>
              <a:rPr lang="en-US" sz="4400" b="0" i="1" u="none" strike="noStrike" cap="none">
                <a:solidFill>
                  <a:schemeClr val="dk1"/>
                </a:solidFill>
                <a:latin typeface="Garamond"/>
                <a:ea typeface="Garamond"/>
                <a:cs typeface="Garamond"/>
                <a:sym typeface="Garamond"/>
              </a:rPr>
            </a:br>
            <a:r>
              <a:rPr lang="en-US" sz="4400" b="1" i="1" u="none" strike="noStrike" cap="none">
                <a:solidFill>
                  <a:schemeClr val="dk1"/>
                </a:solidFill>
                <a:latin typeface="Garamond"/>
                <a:ea typeface="Garamond"/>
                <a:cs typeface="Garamond"/>
                <a:sym typeface="Garamond"/>
              </a:rPr>
              <a:t>Reflective Writing Exercise</a:t>
            </a:r>
            <a:endParaRPr sz="4400" b="0" i="1" u="none" strike="noStrike" cap="none">
              <a:solidFill>
                <a:schemeClr val="dk1"/>
              </a:solidFill>
              <a:latin typeface="Garamond"/>
              <a:ea typeface="Garamond"/>
              <a:cs typeface="Garamond"/>
              <a:sym typeface="Garamond"/>
            </a:endParaRPr>
          </a:p>
        </p:txBody>
      </p:sp>
      <p:sp>
        <p:nvSpPr>
          <p:cNvPr id="169" name="Shape 169"/>
          <p:cNvSpPr txBox="1">
            <a:spLocks noGrp="1"/>
          </p:cNvSpPr>
          <p:nvPr>
            <p:ph type="body" idx="1"/>
          </p:nvPr>
        </p:nvSpPr>
        <p:spPr>
          <a:xfrm>
            <a:off x="836023" y="1845734"/>
            <a:ext cx="10319657" cy="40233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en-US" sz="6000" b="0" i="0" u="none" strike="noStrike" cap="none">
                <a:solidFill>
                  <a:schemeClr val="dk1"/>
                </a:solidFill>
                <a:latin typeface="Garamond"/>
                <a:ea typeface="Garamond"/>
                <a:cs typeface="Garamond"/>
                <a:sym typeface="Garamond"/>
              </a:rPr>
              <a:t>Consider a recent or impending moment when a student did/will say a complicated goodbye to a client.  How did/will you suggest that they end this relationship?</a:t>
            </a:r>
            <a:endParaRPr sz="60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Retainers:  The Hello Contains the Goodbye</a:t>
            </a:r>
            <a:endParaRPr sz="4400" b="0" i="1" u="none" strike="noStrike" cap="none">
              <a:solidFill>
                <a:schemeClr val="dk1"/>
              </a:solidFill>
              <a:latin typeface="Garamond"/>
              <a:ea typeface="Garamond"/>
              <a:cs typeface="Garamond"/>
              <a:sym typeface="Garamond"/>
            </a:endParaRPr>
          </a:p>
        </p:txBody>
      </p:sp>
      <p:sp>
        <p:nvSpPr>
          <p:cNvPr id="175" name="Shape 175"/>
          <p:cNvSpPr txBox="1">
            <a:spLocks noGrp="1"/>
          </p:cNvSpPr>
          <p:nvPr>
            <p:ph type="body" idx="1"/>
          </p:nvPr>
        </p:nvSpPr>
        <p:spPr>
          <a:xfrm>
            <a:off x="836023" y="1845734"/>
            <a:ext cx="10319657" cy="40233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1" u="none" strike="noStrike" cap="none">
                <a:solidFill>
                  <a:schemeClr val="dk1"/>
                </a:solidFill>
                <a:latin typeface="Garamond"/>
                <a:ea typeface="Garamond"/>
                <a:cs typeface="Garamond"/>
                <a:sym typeface="Garamond"/>
              </a:rPr>
              <a:t>Model Rule 1.2. Scope of Representation and Allocation of Authority between 	Client and Lawyer</a:t>
            </a:r>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Garamond"/>
                <a:ea typeface="Garamond"/>
                <a:cs typeface="Garamond"/>
                <a:sym typeface="Garamond"/>
              </a:rPr>
              <a:t>(a) … a </a:t>
            </a:r>
            <a:r>
              <a:rPr lang="en-US" sz="2400" b="0" i="0" u="none" strike="noStrike" cap="none">
                <a:solidFill>
                  <a:srgbClr val="C00000"/>
                </a:solidFill>
                <a:latin typeface="Garamond"/>
                <a:ea typeface="Garamond"/>
                <a:cs typeface="Garamond"/>
                <a:sym typeface="Garamond"/>
              </a:rPr>
              <a:t>lawyer shall abide by a client’s decisions concerning the objectives of representation </a:t>
            </a:r>
            <a:r>
              <a:rPr lang="en-US" sz="2400" b="0" i="0" u="none" strike="noStrike" cap="none">
                <a:solidFill>
                  <a:schemeClr val="dk1"/>
                </a:solidFill>
                <a:latin typeface="Garamond"/>
                <a:ea typeface="Garamond"/>
                <a:cs typeface="Garamond"/>
                <a:sym typeface="Garamond"/>
              </a:rPr>
              <a:t>and, as required by Rule 1.4, shall consult with the client as to the means by which they are to be pursued.</a:t>
            </a:r>
            <a:endParaRPr/>
          </a:p>
          <a:p>
            <a:pPr marL="0" marR="0" lvl="0" indent="0" algn="l" rtl="0">
              <a:lnSpc>
                <a:spcPct val="90000"/>
              </a:lnSpc>
              <a:spcBef>
                <a:spcPts val="1000"/>
              </a:spcBef>
              <a:spcAft>
                <a:spcPts val="0"/>
              </a:spcAft>
              <a:buClr>
                <a:schemeClr val="dk1"/>
              </a:buClr>
              <a:buSzPts val="2800"/>
              <a:buFont typeface="Arial"/>
              <a:buNone/>
            </a:pPr>
            <a:r>
              <a:rPr lang="en-US" sz="2800" b="0" i="1" u="none" strike="noStrike" cap="none">
                <a:solidFill>
                  <a:schemeClr val="dk1"/>
                </a:solidFill>
                <a:latin typeface="Garamond"/>
                <a:ea typeface="Garamond"/>
                <a:cs typeface="Garamond"/>
                <a:sym typeface="Garamond"/>
              </a:rPr>
              <a:t>Model Rule 1.5. Fees</a:t>
            </a:r>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Garamond"/>
                <a:ea typeface="Garamond"/>
                <a:cs typeface="Garamond"/>
                <a:sym typeface="Garamond"/>
              </a:rPr>
              <a:t>(b) The </a:t>
            </a:r>
            <a:r>
              <a:rPr lang="en-US" sz="2400" b="0" i="0" u="none" strike="noStrike" cap="none">
                <a:solidFill>
                  <a:srgbClr val="C00000"/>
                </a:solidFill>
                <a:latin typeface="Garamond"/>
                <a:ea typeface="Garamond"/>
                <a:cs typeface="Garamond"/>
                <a:sym typeface="Garamond"/>
              </a:rPr>
              <a:t>scope of the representation </a:t>
            </a:r>
            <a:r>
              <a:rPr lang="en-US" sz="2400" b="0" i="0" u="none" strike="noStrike" cap="none">
                <a:solidFill>
                  <a:schemeClr val="dk1"/>
                </a:solidFill>
                <a:latin typeface="Garamond"/>
                <a:ea typeface="Garamond"/>
                <a:cs typeface="Garamond"/>
                <a:sym typeface="Garamond"/>
              </a:rPr>
              <a:t>and the basis or rate of the fee and expenses for which the client will be responsible, </a:t>
            </a:r>
            <a:r>
              <a:rPr lang="en-US" sz="2400" b="0" i="0" u="none" strike="noStrike" cap="none">
                <a:solidFill>
                  <a:srgbClr val="C00000"/>
                </a:solidFill>
                <a:latin typeface="Garamond"/>
                <a:ea typeface="Garamond"/>
                <a:cs typeface="Garamond"/>
                <a:sym typeface="Garamond"/>
              </a:rPr>
              <a:t>shall be communicated to the client, preferably in writing</a:t>
            </a:r>
            <a:r>
              <a:rPr lang="en-US" sz="2400" b="0" i="0" u="none" strike="noStrike" cap="none">
                <a:solidFill>
                  <a:schemeClr val="dk1"/>
                </a:solidFill>
                <a:latin typeface="Garamond"/>
                <a:ea typeface="Garamond"/>
                <a:cs typeface="Garamond"/>
                <a:sym typeface="Garamond"/>
              </a:rPr>
              <a:t>, before or within a reasonable time after commencing the representation…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79"/>
        <p:cNvGrpSpPr/>
        <p:nvPr/>
      </p:nvGrpSpPr>
      <p:grpSpPr>
        <a:xfrm>
          <a:off x="0" y="0"/>
          <a:ext cx="0" cy="0"/>
          <a:chOff x="0" y="0"/>
          <a:chExt cx="0" cy="0"/>
        </a:xfrm>
      </p:grpSpPr>
      <p:sp>
        <p:nvSpPr>
          <p:cNvPr id="180" name="Shape 180"/>
          <p:cNvSpPr txBox="1">
            <a:spLocks noGrp="1"/>
          </p:cNvSpPr>
          <p:nvPr>
            <p:ph type="body" idx="4294967295"/>
          </p:nvPr>
        </p:nvSpPr>
        <p:spPr>
          <a:xfrm>
            <a:off x="1172584" y="1376979"/>
            <a:ext cx="8885816" cy="4584607"/>
          </a:xfrm>
          <a:prstGeom prst="rect">
            <a:avLst/>
          </a:prstGeom>
          <a:noFill/>
          <a:ln>
            <a:noFill/>
          </a:ln>
        </p:spPr>
        <p:txBody>
          <a:bodyPr spcFirstLastPara="1" wrap="square" lIns="91425" tIns="45700" rIns="91425" bIns="45700" anchor="t" anchorCtr="0">
            <a:noAutofit/>
          </a:bodyPr>
          <a:lstStyle/>
          <a:p>
            <a:pPr marL="228600" marR="0" lvl="0" indent="55879" algn="l" rtl="0">
              <a:lnSpc>
                <a:spcPct val="70000"/>
              </a:lnSpc>
              <a:spcBef>
                <a:spcPts val="0"/>
              </a:spcBef>
              <a:spcAft>
                <a:spcPts val="0"/>
              </a:spcAft>
              <a:buClr>
                <a:schemeClr val="dk1"/>
              </a:buClr>
              <a:buSzPts val="4480"/>
              <a:buFont typeface="Arial"/>
              <a:buNone/>
            </a:pPr>
            <a:endParaRPr sz="4480" b="0" i="0" u="none" strike="noStrike" cap="none">
              <a:solidFill>
                <a:schemeClr val="dk1"/>
              </a:solidFill>
              <a:latin typeface="Garamond"/>
              <a:ea typeface="Garamond"/>
              <a:cs typeface="Garamond"/>
              <a:sym typeface="Garamond"/>
            </a:endParaRPr>
          </a:p>
          <a:p>
            <a:pPr marL="0" marR="0" lvl="0" indent="0" algn="l" rtl="0">
              <a:lnSpc>
                <a:spcPct val="70000"/>
              </a:lnSpc>
              <a:spcBef>
                <a:spcPts val="1000"/>
              </a:spcBef>
              <a:spcAft>
                <a:spcPts val="0"/>
              </a:spcAft>
              <a:buClr>
                <a:schemeClr val="dk1"/>
              </a:buClr>
              <a:buSzPts val="4480"/>
              <a:buFont typeface="Arial"/>
              <a:buNone/>
            </a:pPr>
            <a:r>
              <a:rPr lang="en-US" sz="4480" b="0" i="0" u="none" strike="noStrike" cap="none">
                <a:solidFill>
                  <a:schemeClr val="dk1"/>
                </a:solidFill>
                <a:latin typeface="Garamond"/>
                <a:ea typeface="Garamond"/>
                <a:cs typeface="Garamond"/>
                <a:sym typeface="Garamond"/>
              </a:rPr>
              <a:t>(d) Upon termination of representation, </a:t>
            </a:r>
            <a:r>
              <a:rPr lang="en-US" sz="4480" b="0" i="0" u="none" strike="noStrike" cap="none">
                <a:solidFill>
                  <a:srgbClr val="FF0000"/>
                </a:solidFill>
                <a:latin typeface="Garamond"/>
                <a:ea typeface="Garamond"/>
                <a:cs typeface="Garamond"/>
                <a:sym typeface="Garamond"/>
              </a:rPr>
              <a:t>a lawyer shall take steps to the extent reasonably practicable to protect a client's interests</a:t>
            </a:r>
            <a:r>
              <a:rPr lang="en-US" sz="4480" b="0" i="0" u="none" strike="noStrike" cap="none">
                <a:solidFill>
                  <a:schemeClr val="dk1"/>
                </a:solidFill>
                <a:latin typeface="Garamond"/>
                <a:ea typeface="Garamond"/>
                <a:cs typeface="Garamond"/>
                <a:sym typeface="Garamond"/>
              </a:rPr>
              <a:t>, such as giving reasonable notice to the client, allowing time for employment of other counsel…</a:t>
            </a:r>
            <a:endParaRPr sz="1960" b="0" i="0" u="none" strike="noStrike" cap="none">
              <a:solidFill>
                <a:schemeClr val="dk1"/>
              </a:solidFill>
              <a:latin typeface="Garamond"/>
              <a:ea typeface="Garamond"/>
              <a:cs typeface="Garamond"/>
              <a:sym typeface="Garamond"/>
            </a:endParaRPr>
          </a:p>
        </p:txBody>
      </p:sp>
      <p:sp>
        <p:nvSpPr>
          <p:cNvPr id="181" name="Shape 181"/>
          <p:cNvSpPr txBox="1">
            <a:spLocks noGrp="1"/>
          </p:cNvSpPr>
          <p:nvPr>
            <p:ph type="title" idx="4294967295"/>
          </p:nvPr>
        </p:nvSpPr>
        <p:spPr>
          <a:xfrm>
            <a:off x="0" y="417513"/>
            <a:ext cx="10058400" cy="7191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Garamond"/>
              <a:buNone/>
            </a:pPr>
            <a:r>
              <a:rPr lang="en-US" sz="2800" b="0" i="1" u="none" strike="noStrike" cap="none">
                <a:solidFill>
                  <a:schemeClr val="dk1"/>
                </a:solidFill>
                <a:latin typeface="Garamond"/>
                <a:ea typeface="Garamond"/>
                <a:cs typeface="Garamond"/>
                <a:sym typeface="Garamond"/>
              </a:rPr>
              <a:t>Rule 1.16 Declining or Terminating Representation, Model Rules of Professional Conduct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Client’s World--Concerns</a:t>
            </a:r>
            <a:endParaRPr/>
          </a:p>
        </p:txBody>
      </p:sp>
      <p:sp>
        <p:nvSpPr>
          <p:cNvPr id="187" name="Shape 18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Leaving a person in danger</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smtClean="0">
                <a:solidFill>
                  <a:schemeClr val="dk1"/>
                </a:solidFill>
                <a:latin typeface="Garamond"/>
                <a:ea typeface="Garamond"/>
                <a:cs typeface="Garamond"/>
                <a:sym typeface="Garamond"/>
              </a:rPr>
              <a:t>Referrals to other organizations</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Not enough focus on the student’s experience of the good-bye</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Client’s World--Concerns</a:t>
            </a:r>
            <a:endParaRPr/>
          </a:p>
        </p:txBody>
      </p:sp>
      <p:sp>
        <p:nvSpPr>
          <p:cNvPr id="193" name="Shape 19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How to help the student draw parameters for her goodbye to a client. What’s professional? What’s appropriate? What’s authentic?</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Timing the goodbye with the student and the client with notice to both</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How about goodbyes when the student might still be involved with the client? (Transactional clinic </a:t>
            </a:r>
            <a:r>
              <a:rPr lang="en-US" sz="2800" b="0" i="0" u="none" strike="noStrike" cap="none" dirty="0" smtClean="0">
                <a:solidFill>
                  <a:schemeClr val="dk1"/>
                </a:solidFill>
                <a:latin typeface="Garamond"/>
                <a:ea typeface="Garamond"/>
                <a:cs typeface="Garamond"/>
                <a:sym typeface="Garamond"/>
              </a:rPr>
              <a:t>example—future donor, </a:t>
            </a:r>
            <a:r>
              <a:rPr lang="en-US" sz="2800" b="0" i="0" u="none" strike="noStrike" cap="none" dirty="0" err="1" smtClean="0">
                <a:solidFill>
                  <a:schemeClr val="dk1"/>
                </a:solidFill>
                <a:latin typeface="Garamond"/>
                <a:ea typeface="Garamond"/>
                <a:cs typeface="Garamond"/>
                <a:sym typeface="Garamond"/>
              </a:rPr>
              <a:t>etc</a:t>
            </a:r>
            <a:r>
              <a:rPr lang="en-US" sz="2800" b="0" i="0" u="none" strike="noStrike" cap="none" dirty="0" smtClean="0">
                <a:solidFill>
                  <a:schemeClr val="dk1"/>
                </a:solidFill>
                <a:latin typeface="Garamond"/>
                <a:ea typeface="Garamond"/>
                <a:cs typeface="Garamond"/>
                <a:sym typeface="Garamond"/>
              </a:rPr>
              <a:t>)  JKP suggestion:  cleanly if formalistically end one relationship; start the next—watch for the </a:t>
            </a:r>
            <a:r>
              <a:rPr lang="en-US" sz="2800" b="0" i="0" u="none" strike="noStrike" cap="none" dirty="0" err="1" smtClean="0">
                <a:solidFill>
                  <a:schemeClr val="dk1"/>
                </a:solidFill>
                <a:latin typeface="Garamond"/>
                <a:ea typeface="Garamond"/>
                <a:cs typeface="Garamond"/>
                <a:sym typeface="Garamond"/>
              </a:rPr>
              <a:t>nonmutuality</a:t>
            </a:r>
            <a:r>
              <a:rPr lang="en-US" sz="2800" b="0" i="0" u="none" strike="noStrike" cap="none" dirty="0" smtClean="0">
                <a:solidFill>
                  <a:schemeClr val="dk1"/>
                </a:solidFill>
                <a:latin typeface="Garamond"/>
                <a:ea typeface="Garamond"/>
                <a:cs typeface="Garamond"/>
                <a:sym typeface="Garamond"/>
              </a:rPr>
              <a:t> of the Lawyer/client relationship leaking into the next</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As clinical professors are we making it </a:t>
            </a:r>
            <a:r>
              <a:rPr lang="en-US" sz="2800" b="0" i="0" u="none" strike="noStrike" cap="none" dirty="0" smtClean="0">
                <a:solidFill>
                  <a:schemeClr val="dk1"/>
                </a:solidFill>
                <a:latin typeface="Garamond"/>
                <a:ea typeface="Garamond"/>
                <a:cs typeface="Garamond"/>
                <a:sym typeface="Garamond"/>
              </a:rPr>
              <a:t>OK but not honest </a:t>
            </a:r>
            <a:r>
              <a:rPr lang="en-US" sz="2800" b="0" i="0" u="none" strike="noStrike" cap="none" dirty="0">
                <a:solidFill>
                  <a:schemeClr val="dk1"/>
                </a:solidFill>
                <a:latin typeface="Garamond"/>
                <a:ea typeface="Garamond"/>
                <a:cs typeface="Garamond"/>
                <a:sym typeface="Garamond"/>
              </a:rPr>
              <a:t>for the client, my students, myself? How do we figure out how to say hard things?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Client’s World—Insights</a:t>
            </a:r>
            <a:endParaRPr/>
          </a:p>
        </p:txBody>
      </p:sp>
      <p:sp>
        <p:nvSpPr>
          <p:cNvPr id="205" name="Shape 205"/>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Be in solidarity with the </a:t>
            </a:r>
            <a:r>
              <a:rPr lang="en-US" sz="2800" b="0" i="0" u="none" strike="noStrike" cap="none" dirty="0" smtClean="0">
                <a:solidFill>
                  <a:schemeClr val="dk1"/>
                </a:solidFill>
                <a:latin typeface="Garamond"/>
                <a:ea typeface="Garamond"/>
                <a:cs typeface="Garamond"/>
                <a:sym typeface="Garamond"/>
              </a:rPr>
              <a:t>incompleteness; the supervisor may be able to help with closure </a:t>
            </a:r>
            <a:r>
              <a:rPr lang="en-US" dirty="0" smtClean="0"/>
              <a:t>even in a failed client goodbye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Work through with the students what will give them a sense of completeness/closure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Leave a relationship with no </a:t>
            </a:r>
            <a:r>
              <a:rPr lang="en-US" sz="2800" b="0" i="0" u="none" strike="noStrike" cap="none" dirty="0" smtClean="0">
                <a:solidFill>
                  <a:schemeClr val="dk1"/>
                </a:solidFill>
                <a:latin typeface="Garamond"/>
                <a:ea typeface="Garamond"/>
                <a:cs typeface="Garamond"/>
                <a:sym typeface="Garamond"/>
              </a:rPr>
              <a:t>remainders/as few as possible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Letter prefacing the goodbye meeting with the client</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You end the lawyer-client relationship but may begin a new relationship like as a donor or board member</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Goodbye doesn’t always have to be the </a:t>
            </a:r>
            <a:r>
              <a:rPr lang="en-US" sz="2800" b="0" i="0" u="none" strike="noStrike" cap="none" dirty="0" smtClean="0">
                <a:solidFill>
                  <a:schemeClr val="dk1"/>
                </a:solidFill>
                <a:latin typeface="Garamond"/>
                <a:ea typeface="Garamond"/>
                <a:cs typeface="Garamond"/>
                <a:sym typeface="Garamond"/>
              </a:rPr>
              <a:t>end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Opening Exercise</a:t>
            </a:r>
            <a:endParaRPr/>
          </a:p>
        </p:txBody>
      </p:sp>
      <p:sp>
        <p:nvSpPr>
          <p:cNvPr id="96" name="Shape 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48135"/>
              </a:buClr>
              <a:buSzPts val="3600"/>
              <a:buFont typeface="Arial"/>
              <a:buNone/>
            </a:pPr>
            <a:r>
              <a:rPr lang="en-US" sz="3600" b="0" i="0" u="none" strike="noStrike" cap="none">
                <a:solidFill>
                  <a:srgbClr val="548135"/>
                </a:solidFill>
                <a:latin typeface="Garamond"/>
                <a:ea typeface="Garamond"/>
                <a:cs typeface="Garamond"/>
                <a:sym typeface="Garamond"/>
              </a:rPr>
              <a:t>Recall a goodbye or lack thereof that affected you deeply. </a:t>
            </a:r>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rgbClr val="548135"/>
              </a:solidFill>
              <a:latin typeface="Garamond"/>
              <a:ea typeface="Garamond"/>
              <a:cs typeface="Garamond"/>
              <a:sym typeface="Garamond"/>
            </a:endParaRPr>
          </a:p>
          <a:p>
            <a:pPr marL="0" marR="0" lvl="0" indent="0" algn="l" rtl="0">
              <a:lnSpc>
                <a:spcPct val="90000"/>
              </a:lnSpc>
              <a:spcBef>
                <a:spcPts val="1000"/>
              </a:spcBef>
              <a:spcAft>
                <a:spcPts val="0"/>
              </a:spcAft>
              <a:buClr>
                <a:srgbClr val="548135"/>
              </a:buClr>
              <a:buSzPts val="3600"/>
              <a:buFont typeface="Arial"/>
              <a:buNone/>
            </a:pPr>
            <a:r>
              <a:rPr lang="en-US" sz="3600" b="0" i="0" u="none" strike="noStrike" cap="none">
                <a:solidFill>
                  <a:srgbClr val="548135"/>
                </a:solidFill>
                <a:latin typeface="Garamond"/>
                <a:ea typeface="Garamond"/>
                <a:cs typeface="Garamond"/>
                <a:sym typeface="Garamond"/>
              </a:rPr>
              <a:t> Discuss it with a neighbor—2 mins for each of you.</a:t>
            </a:r>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rgbClr val="548135"/>
              </a:solidFill>
              <a:latin typeface="Garamond"/>
              <a:ea typeface="Garamond"/>
              <a:cs typeface="Garamond"/>
              <a:sym typeface="Garamond"/>
            </a:endParaRPr>
          </a:p>
          <a:p>
            <a:pPr marL="0" marR="0" lvl="0" indent="0" algn="l" rtl="0">
              <a:lnSpc>
                <a:spcPct val="90000"/>
              </a:lnSpc>
              <a:spcBef>
                <a:spcPts val="1000"/>
              </a:spcBef>
              <a:spcAft>
                <a:spcPts val="0"/>
              </a:spcAft>
              <a:buClr>
                <a:srgbClr val="548135"/>
              </a:buClr>
              <a:buSzPts val="3600"/>
              <a:buFont typeface="Arial"/>
              <a:buNone/>
            </a:pPr>
            <a:r>
              <a:rPr lang="en-US" sz="3600" b="0" i="0" u="none" strike="noStrike" cap="none">
                <a:solidFill>
                  <a:srgbClr val="548135"/>
                </a:solidFill>
                <a:latin typeface="Garamond"/>
                <a:ea typeface="Garamond"/>
                <a:cs typeface="Garamond"/>
                <a:sym typeface="Garamond"/>
              </a:rPr>
              <a:t>Immediately after, I will ask you to complete this sentence with ONE WORD:</a:t>
            </a:r>
            <a:endParaRPr/>
          </a:p>
          <a:p>
            <a:pPr marL="0" marR="0" lvl="0" indent="0" algn="l" rtl="0">
              <a:lnSpc>
                <a:spcPct val="90000"/>
              </a:lnSpc>
              <a:spcBef>
                <a:spcPts val="1000"/>
              </a:spcBef>
              <a:spcAft>
                <a:spcPts val="0"/>
              </a:spcAft>
              <a:buClr>
                <a:srgbClr val="548135"/>
              </a:buClr>
              <a:buSzPts val="3600"/>
              <a:buFont typeface="Arial"/>
              <a:buNone/>
            </a:pPr>
            <a:r>
              <a:rPr lang="en-US" sz="3600" b="0" i="0" u="none" strike="noStrike" cap="none">
                <a:solidFill>
                  <a:srgbClr val="548135"/>
                </a:solidFill>
                <a:latin typeface="Garamond"/>
                <a:ea typeface="Garamond"/>
                <a:cs typeface="Garamond"/>
                <a:sym typeface="Garamond"/>
              </a:rPr>
              <a:t>               </a:t>
            </a:r>
            <a:r>
              <a:rPr lang="en-US" sz="3600" b="0" i="1" u="none" strike="noStrike" cap="none">
                <a:solidFill>
                  <a:srgbClr val="548135"/>
                </a:solidFill>
                <a:latin typeface="Garamond"/>
                <a:ea typeface="Garamond"/>
                <a:cs typeface="Garamond"/>
                <a:sym typeface="Garamond"/>
              </a:rPr>
              <a:t>Goodbyes can be _________________________.</a:t>
            </a:r>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rgbClr val="548135"/>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3600"/>
              <a:buFont typeface="Arial"/>
              <a:buNone/>
            </a:pPr>
            <a:endParaRPr sz="3600" b="0" i="1" u="none" strike="noStrike" cap="none">
              <a:solidFill>
                <a:srgbClr val="548135"/>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3600"/>
              <a:buFont typeface="Arial"/>
              <a:buNone/>
            </a:pPr>
            <a:endParaRPr sz="3600" b="0" i="1" u="none" strike="noStrike" cap="none">
              <a:solidFill>
                <a:srgbClr val="548135"/>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aramond"/>
              <a:ea typeface="Garamond"/>
              <a:cs typeface="Garamond"/>
              <a:sym typeface="Garamond"/>
            </a:endParaRPr>
          </a:p>
          <a:p>
            <a:pPr marL="22860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Client’s World—Insights</a:t>
            </a:r>
            <a:endParaRPr/>
          </a:p>
        </p:txBody>
      </p:sp>
      <p:sp>
        <p:nvSpPr>
          <p:cNvPr id="211" name="Shape 2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Are you better off ending the relationship while it’s still good? While ethical boundaries are still in place?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Figure out a way to talk about/revisit hard events or conversations. Can you put it in proportion</a:t>
            </a:r>
            <a:r>
              <a:rPr lang="en-US" sz="2800" b="0" i="0" u="none" strike="noStrike" cap="none" dirty="0" smtClean="0">
                <a:solidFill>
                  <a:schemeClr val="dk1"/>
                </a:solidFill>
                <a:latin typeface="Garamond"/>
                <a:ea typeface="Garamond"/>
                <a:cs typeface="Garamond"/>
                <a:sym typeface="Garamond"/>
              </a:rPr>
              <a:t>?  What percentage of the </a:t>
            </a:r>
            <a:r>
              <a:rPr lang="en-US" sz="2800" b="0" i="0" u="none" strike="noStrike" cap="none" dirty="0" err="1" smtClean="0">
                <a:solidFill>
                  <a:schemeClr val="dk1"/>
                </a:solidFill>
                <a:latin typeface="Garamond"/>
                <a:ea typeface="Garamond"/>
                <a:cs typeface="Garamond"/>
                <a:sym typeface="Garamond"/>
              </a:rPr>
              <a:t>students’s</a:t>
            </a:r>
            <a:r>
              <a:rPr lang="en-US" sz="2800" b="0" i="0" u="none" strike="noStrike" cap="none" dirty="0" smtClean="0">
                <a:solidFill>
                  <a:schemeClr val="dk1"/>
                </a:solidFill>
                <a:latin typeface="Garamond"/>
                <a:ea typeface="Garamond"/>
                <a:cs typeface="Garamond"/>
                <a:sym typeface="Garamond"/>
              </a:rPr>
              <a:t> work was problematic?  Pick a number and match the goodbye to the number.  (e.g., a student whose work was 70% good still deserves a rousing thank you and a lot of affirmation, while the 30% concerns are noted for the future)</a:t>
            </a:r>
          </a:p>
          <a:p>
            <a:pPr marL="228600" indent="-228600"/>
            <a:r>
              <a:rPr lang="en-US" dirty="0"/>
              <a:t>Does the client </a:t>
            </a:r>
            <a:r>
              <a:rPr lang="en-US" i="1" dirty="0"/>
              <a:t>really </a:t>
            </a:r>
            <a:r>
              <a:rPr lang="en-US" dirty="0"/>
              <a:t>want to be in touch with you</a:t>
            </a:r>
            <a:r>
              <a:rPr lang="en-US" dirty="0" smtClean="0"/>
              <a:t>?  JKP example of a client whom she wanted a deep goodbye with, when the client was done!</a:t>
            </a:r>
            <a:endParaRPr lang="en-US" dirty="0"/>
          </a:p>
          <a:p>
            <a:pPr marL="228600" marR="0" lvl="0" indent="-228600" algn="l" rtl="0">
              <a:lnSpc>
                <a:spcPct val="90000"/>
              </a:lnSpc>
              <a:spcBef>
                <a:spcPts val="1000"/>
              </a:spcBef>
              <a:spcAft>
                <a:spcPts val="0"/>
              </a:spcAft>
              <a:buClr>
                <a:schemeClr val="dk1"/>
              </a:buClr>
              <a:buSzPts val="2800"/>
              <a:buFont typeface="Arial"/>
              <a:buChar char="•"/>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Client’s World—</a:t>
            </a:r>
            <a:br>
              <a:rPr lang="en-US" sz="4400" b="0" i="0" u="none" strike="noStrike" cap="none">
                <a:solidFill>
                  <a:schemeClr val="dk1"/>
                </a:solidFill>
                <a:latin typeface="Garamond"/>
                <a:ea typeface="Garamond"/>
                <a:cs typeface="Garamond"/>
                <a:sym typeface="Garamond"/>
              </a:rPr>
            </a:br>
            <a:r>
              <a:rPr lang="en-US" sz="4400" b="0" i="0" u="none" strike="noStrike" cap="none">
                <a:solidFill>
                  <a:schemeClr val="dk1"/>
                </a:solidFill>
                <a:latin typeface="Garamond"/>
                <a:ea typeface="Garamond"/>
                <a:cs typeface="Garamond"/>
                <a:sym typeface="Garamond"/>
              </a:rPr>
              <a:t>Prominent Traps</a:t>
            </a:r>
            <a:endParaRPr/>
          </a:p>
        </p:txBody>
      </p:sp>
      <p:sp>
        <p:nvSpPr>
          <p:cNvPr id="223" name="Shape 2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3060"/>
              <a:buFont typeface="Arial"/>
              <a:buChar char="•"/>
            </a:pPr>
            <a:r>
              <a:rPr lang="en-US" sz="3060" b="1" i="1" u="none" strike="noStrike" cap="none">
                <a:solidFill>
                  <a:schemeClr val="dk1"/>
                </a:solidFill>
                <a:latin typeface="Garamond"/>
                <a:ea typeface="Garamond"/>
                <a:cs typeface="Garamond"/>
                <a:sym typeface="Garamond"/>
              </a:rPr>
              <a:t>Goodbyes are “not lawyering”</a:t>
            </a:r>
            <a:endParaRPr/>
          </a:p>
          <a:p>
            <a:pPr marL="0" marR="0" lvl="0" indent="0" algn="l" rtl="0">
              <a:lnSpc>
                <a:spcPct val="80000"/>
              </a:lnSpc>
              <a:spcBef>
                <a:spcPts val="1000"/>
              </a:spcBef>
              <a:spcAft>
                <a:spcPts val="0"/>
              </a:spcAft>
              <a:buClr>
                <a:schemeClr val="dk1"/>
              </a:buClr>
              <a:buSzPts val="3060"/>
              <a:buFont typeface="Arial"/>
              <a:buNone/>
            </a:pPr>
            <a:endParaRPr sz="3060" b="1" i="1" u="none" strike="noStrike" cap="none">
              <a:solidFill>
                <a:schemeClr val="dk1"/>
              </a:solidFill>
              <a:latin typeface="Garamond"/>
              <a:ea typeface="Garamond"/>
              <a:cs typeface="Garamond"/>
              <a:sym typeface="Garamond"/>
            </a:endParaRPr>
          </a:p>
          <a:p>
            <a:pPr marL="228600" marR="0" lvl="0" indent="-228600" algn="l" rtl="0">
              <a:lnSpc>
                <a:spcPct val="80000"/>
              </a:lnSpc>
              <a:spcBef>
                <a:spcPts val="1000"/>
              </a:spcBef>
              <a:spcAft>
                <a:spcPts val="0"/>
              </a:spcAft>
              <a:buClr>
                <a:schemeClr val="dk1"/>
              </a:buClr>
              <a:buSzPts val="3060"/>
              <a:buFont typeface="Arial"/>
              <a:buChar char="•"/>
            </a:pPr>
            <a:r>
              <a:rPr lang="en-US" sz="3060" b="1" i="1" u="none" strike="noStrike" cap="none">
                <a:solidFill>
                  <a:schemeClr val="dk1"/>
                </a:solidFill>
                <a:latin typeface="Garamond"/>
                <a:ea typeface="Garamond"/>
                <a:cs typeface="Garamond"/>
                <a:sym typeface="Garamond"/>
              </a:rPr>
              <a:t>Failing to complete the story—saying hello but not goodbye</a:t>
            </a:r>
            <a:endParaRPr/>
          </a:p>
          <a:p>
            <a:pPr marL="0" marR="0" lvl="0" indent="0" algn="l" rtl="0">
              <a:lnSpc>
                <a:spcPct val="80000"/>
              </a:lnSpc>
              <a:spcBef>
                <a:spcPts val="1000"/>
              </a:spcBef>
              <a:spcAft>
                <a:spcPts val="0"/>
              </a:spcAft>
              <a:buClr>
                <a:schemeClr val="dk1"/>
              </a:buClr>
              <a:buSzPts val="3060"/>
              <a:buFont typeface="Arial"/>
              <a:buNone/>
            </a:pPr>
            <a:endParaRPr sz="3060" b="1" i="1" u="none" strike="noStrike" cap="none">
              <a:solidFill>
                <a:schemeClr val="dk1"/>
              </a:solidFill>
              <a:latin typeface="Garamond"/>
              <a:ea typeface="Garamond"/>
              <a:cs typeface="Garamond"/>
              <a:sym typeface="Garamond"/>
            </a:endParaRPr>
          </a:p>
          <a:p>
            <a:pPr marL="228600" marR="0" lvl="0" indent="-228600" algn="l" rtl="0">
              <a:lnSpc>
                <a:spcPct val="80000"/>
              </a:lnSpc>
              <a:spcBef>
                <a:spcPts val="1000"/>
              </a:spcBef>
              <a:spcAft>
                <a:spcPts val="0"/>
              </a:spcAft>
              <a:buClr>
                <a:schemeClr val="dk1"/>
              </a:buClr>
              <a:buSzPts val="3060"/>
              <a:buFont typeface="Arial"/>
              <a:buChar char="•"/>
            </a:pPr>
            <a:r>
              <a:rPr lang="en-US" sz="3060" b="1" i="1" u="none" strike="noStrike" cap="none">
                <a:solidFill>
                  <a:schemeClr val="dk1"/>
                </a:solidFill>
                <a:latin typeface="Garamond"/>
                <a:ea typeface="Garamond"/>
                <a:cs typeface="Garamond"/>
                <a:sym typeface="Garamond"/>
              </a:rPr>
              <a:t> Overdoing or Underdoing</a:t>
            </a:r>
            <a:endParaRPr/>
          </a:p>
          <a:p>
            <a:pPr marL="0" marR="0" lvl="0" indent="0" algn="l" rtl="0">
              <a:lnSpc>
                <a:spcPct val="80000"/>
              </a:lnSpc>
              <a:spcBef>
                <a:spcPts val="1000"/>
              </a:spcBef>
              <a:spcAft>
                <a:spcPts val="0"/>
              </a:spcAft>
              <a:buClr>
                <a:schemeClr val="dk1"/>
              </a:buClr>
              <a:buSzPts val="3060"/>
              <a:buFont typeface="Arial"/>
              <a:buNone/>
            </a:pPr>
            <a:endParaRPr sz="3060" b="1" i="1" u="none" strike="noStrike" cap="none">
              <a:solidFill>
                <a:schemeClr val="dk1"/>
              </a:solidFill>
              <a:latin typeface="Garamond"/>
              <a:ea typeface="Garamond"/>
              <a:cs typeface="Garamond"/>
              <a:sym typeface="Garamond"/>
            </a:endParaRPr>
          </a:p>
          <a:p>
            <a:pPr marL="228600" marR="0" lvl="0" indent="-228600" algn="l" rtl="0">
              <a:lnSpc>
                <a:spcPct val="80000"/>
              </a:lnSpc>
              <a:spcBef>
                <a:spcPts val="1000"/>
              </a:spcBef>
              <a:spcAft>
                <a:spcPts val="0"/>
              </a:spcAft>
              <a:buClr>
                <a:schemeClr val="dk1"/>
              </a:buClr>
              <a:buSzPts val="3060"/>
              <a:buFont typeface="Arial"/>
              <a:buChar char="•"/>
            </a:pPr>
            <a:r>
              <a:rPr lang="en-US" sz="3060" b="1" i="1" u="none" strike="noStrike" cap="none">
                <a:solidFill>
                  <a:schemeClr val="dk1"/>
                </a:solidFill>
                <a:latin typeface="Garamond"/>
                <a:ea typeface="Garamond"/>
                <a:cs typeface="Garamond"/>
                <a:sym typeface="Garamond"/>
              </a:rPr>
              <a:t> Focusing what happens repetitively to us (having the client leave our world) but not what happens a single time to her (leaving our world)</a:t>
            </a:r>
            <a:endParaRPr/>
          </a:p>
          <a:p>
            <a:pPr marL="0" marR="0" lvl="0" indent="0" algn="l" rtl="0">
              <a:lnSpc>
                <a:spcPct val="80000"/>
              </a:lnSpc>
              <a:spcBef>
                <a:spcPts val="1000"/>
              </a:spcBef>
              <a:spcAft>
                <a:spcPts val="0"/>
              </a:spcAft>
              <a:buClr>
                <a:schemeClr val="dk1"/>
              </a:buClr>
              <a:buSzPts val="3060"/>
              <a:buFont typeface="Arial"/>
              <a:buNone/>
            </a:pPr>
            <a:endParaRPr sz="3060" b="1" i="1" u="none" strike="noStrike" cap="none">
              <a:solidFill>
                <a:schemeClr val="dk1"/>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Client’s World:</a:t>
            </a:r>
            <a:br>
              <a:rPr lang="en-US" sz="4400" b="0" i="0" u="none" strike="noStrike" cap="none">
                <a:solidFill>
                  <a:schemeClr val="dk1"/>
                </a:solidFill>
                <a:latin typeface="Garamond"/>
                <a:ea typeface="Garamond"/>
                <a:cs typeface="Garamond"/>
                <a:sym typeface="Garamond"/>
              </a:rPr>
            </a:br>
            <a:r>
              <a:rPr lang="en-US" sz="4400" b="0" i="0" u="none" strike="noStrike" cap="none">
                <a:solidFill>
                  <a:schemeClr val="dk1"/>
                </a:solidFill>
                <a:latin typeface="Garamond"/>
                <a:ea typeface="Garamond"/>
                <a:cs typeface="Garamond"/>
                <a:sym typeface="Garamond"/>
              </a:rPr>
              <a:t>Remember</a:t>
            </a:r>
            <a:endParaRPr/>
          </a:p>
        </p:txBody>
      </p:sp>
      <p:sp>
        <p:nvSpPr>
          <p:cNvPr id="229" name="Shape 2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1" i="1" u="none" strike="noStrike" cap="none">
              <a:solidFill>
                <a:schemeClr val="dk1"/>
              </a:solidFill>
              <a:latin typeface="Garamond"/>
              <a:ea typeface="Garamond"/>
              <a:cs typeface="Garamond"/>
              <a:sym typeface="Garamond"/>
            </a:endParaRPr>
          </a:p>
          <a:p>
            <a:pPr marL="685800" marR="0" lvl="1" indent="-228600" algn="l" rtl="0">
              <a:lnSpc>
                <a:spcPct val="90000"/>
              </a:lnSpc>
              <a:spcBef>
                <a:spcPts val="500"/>
              </a:spcBef>
              <a:spcAft>
                <a:spcPts val="0"/>
              </a:spcAft>
              <a:buClr>
                <a:schemeClr val="dk1"/>
              </a:buClr>
              <a:buSzPts val="3500"/>
              <a:buFont typeface="Arial"/>
              <a:buChar char="•"/>
            </a:pPr>
            <a:r>
              <a:rPr lang="en-US" sz="3500" b="0" i="0" u="none" strike="noStrike" cap="none">
                <a:solidFill>
                  <a:schemeClr val="dk1"/>
                </a:solidFill>
                <a:latin typeface="Garamond"/>
                <a:ea typeface="Garamond"/>
                <a:cs typeface="Garamond"/>
                <a:sym typeface="Garamond"/>
              </a:rPr>
              <a:t>Make way and lay the groundwork for healthy constructive professional relationships in the future.</a:t>
            </a:r>
            <a:endParaRPr/>
          </a:p>
          <a:p>
            <a:pPr marL="685800" marR="0" lvl="1" indent="-228600" algn="l" rtl="0">
              <a:lnSpc>
                <a:spcPct val="90000"/>
              </a:lnSpc>
              <a:spcBef>
                <a:spcPts val="500"/>
              </a:spcBef>
              <a:spcAft>
                <a:spcPts val="0"/>
              </a:spcAft>
              <a:buClr>
                <a:schemeClr val="dk1"/>
              </a:buClr>
              <a:buSzPts val="3500"/>
              <a:buFont typeface="Arial"/>
              <a:buChar char="•"/>
            </a:pPr>
            <a:r>
              <a:rPr lang="en-US" sz="3500" b="0" i="0" u="none" strike="noStrike" cap="none">
                <a:solidFill>
                  <a:schemeClr val="dk1"/>
                </a:solidFill>
                <a:latin typeface="Garamond"/>
                <a:ea typeface="Garamond"/>
                <a:cs typeface="Garamond"/>
                <a:sym typeface="Garamond"/>
              </a:rPr>
              <a:t>Encourage the client wherever possible.</a:t>
            </a:r>
            <a:endParaRPr/>
          </a:p>
          <a:p>
            <a:pPr marL="685800" marR="0" lvl="1" indent="-228600" algn="l" rtl="0">
              <a:lnSpc>
                <a:spcPct val="90000"/>
              </a:lnSpc>
              <a:spcBef>
                <a:spcPts val="500"/>
              </a:spcBef>
              <a:spcAft>
                <a:spcPts val="0"/>
              </a:spcAft>
              <a:buClr>
                <a:schemeClr val="dk1"/>
              </a:buClr>
              <a:buSzPts val="3500"/>
              <a:buFont typeface="Arial"/>
              <a:buChar char="•"/>
            </a:pPr>
            <a:r>
              <a:rPr lang="en-US" sz="3500" b="0" i="0" u="none" strike="noStrike" cap="none">
                <a:solidFill>
                  <a:schemeClr val="dk1"/>
                </a:solidFill>
                <a:latin typeface="Garamond"/>
                <a:ea typeface="Garamond"/>
                <a:cs typeface="Garamond"/>
                <a:sym typeface="Garamond"/>
              </a:rPr>
              <a:t>Be honest and don’t sugarcoat.</a:t>
            </a:r>
            <a:endParaRPr/>
          </a:p>
          <a:p>
            <a:pPr marL="685800" marR="0" lvl="1" indent="-228600" algn="l" rtl="0">
              <a:lnSpc>
                <a:spcPct val="90000"/>
              </a:lnSpc>
              <a:spcBef>
                <a:spcPts val="500"/>
              </a:spcBef>
              <a:spcAft>
                <a:spcPts val="0"/>
              </a:spcAft>
              <a:buClr>
                <a:schemeClr val="dk1"/>
              </a:buClr>
              <a:buSzPts val="3500"/>
              <a:buFont typeface="Arial"/>
              <a:buChar char="•"/>
            </a:pPr>
            <a:r>
              <a:rPr lang="en-US" sz="3500" b="0" i="0" u="none" strike="noStrike" cap="none">
                <a:solidFill>
                  <a:schemeClr val="dk1"/>
                </a:solidFill>
                <a:latin typeface="Garamond"/>
                <a:ea typeface="Garamond"/>
                <a:cs typeface="Garamond"/>
                <a:sym typeface="Garamond"/>
              </a:rPr>
              <a:t>Acknowledge the privilege of working with them.</a:t>
            </a:r>
            <a:endParaRPr/>
          </a:p>
          <a:p>
            <a:pPr marL="914400" marR="0" lvl="2" indent="0" algn="l" rtl="0">
              <a:lnSpc>
                <a:spcPct val="90000"/>
              </a:lnSpc>
              <a:spcBef>
                <a:spcPts val="500"/>
              </a:spcBef>
              <a:spcAft>
                <a:spcPts val="0"/>
              </a:spcAft>
              <a:buClr>
                <a:schemeClr val="dk1"/>
              </a:buClr>
              <a:buSzPts val="3100"/>
              <a:buFont typeface="Arial"/>
              <a:buNone/>
            </a:pPr>
            <a:r>
              <a:rPr lang="en-US" sz="3100" b="0" i="0" u="none" strike="noStrike" cap="none">
                <a:solidFill>
                  <a:schemeClr val="dk1"/>
                </a:solidFill>
                <a:latin typeface="Garamond"/>
                <a:ea typeface="Garamond"/>
                <a:cs typeface="Garamond"/>
                <a:sym typeface="Garamond"/>
              </a:rPr>
              <a:t>Silverstein:  </a:t>
            </a:r>
            <a:r>
              <a:rPr lang="en-US" sz="3100" b="0" i="1" u="none" strike="noStrike" cap="none">
                <a:solidFill>
                  <a:schemeClr val="dk1"/>
                </a:solidFill>
                <a:latin typeface="Garamond"/>
                <a:ea typeface="Garamond"/>
                <a:cs typeface="Garamond"/>
                <a:sym typeface="Garamond"/>
              </a:rPr>
              <a:t>While the relationship is indeed over, it had meaning.</a:t>
            </a:r>
            <a:endParaRPr sz="3100" b="0" i="0" u="none" strike="noStrike" cap="none">
              <a:solidFill>
                <a:schemeClr val="dk1"/>
              </a:solidFill>
              <a:latin typeface="Garamond"/>
              <a:ea typeface="Garamond"/>
              <a:cs typeface="Garamond"/>
              <a:sym typeface="Garamond"/>
            </a:endParaRPr>
          </a:p>
          <a:p>
            <a:pPr marL="685800" marR="0" lvl="1" indent="-228600" algn="l" rtl="0">
              <a:lnSpc>
                <a:spcPct val="90000"/>
              </a:lnSpc>
              <a:spcBef>
                <a:spcPts val="500"/>
              </a:spcBef>
              <a:spcAft>
                <a:spcPts val="0"/>
              </a:spcAft>
              <a:buClr>
                <a:schemeClr val="dk1"/>
              </a:buClr>
              <a:buSzPts val="3500"/>
              <a:buFont typeface="Arial"/>
              <a:buChar char="•"/>
            </a:pPr>
            <a:r>
              <a:rPr lang="en-US" sz="3500" b="0" i="0" u="none" strike="noStrike" cap="none">
                <a:solidFill>
                  <a:schemeClr val="dk1"/>
                </a:solidFill>
                <a:latin typeface="Garamond"/>
                <a:ea typeface="Garamond"/>
                <a:cs typeface="Garamond"/>
                <a:sym typeface="Garamond"/>
              </a:rPr>
              <a:t>Respect dignity, voice and story as you part.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Student’s World:</a:t>
            </a:r>
            <a:br>
              <a:rPr lang="en-US" sz="4400" b="0" i="0" u="none" strike="noStrike" cap="none">
                <a:solidFill>
                  <a:schemeClr val="dk1"/>
                </a:solidFill>
                <a:latin typeface="Garamond"/>
                <a:ea typeface="Garamond"/>
                <a:cs typeface="Garamond"/>
                <a:sym typeface="Garamond"/>
              </a:rPr>
            </a:br>
            <a:r>
              <a:rPr lang="en-US" sz="4400" b="1" i="0" u="none" strike="noStrike" cap="none">
                <a:solidFill>
                  <a:schemeClr val="dk1"/>
                </a:solidFill>
                <a:latin typeface="Garamond"/>
                <a:ea typeface="Garamond"/>
                <a:cs typeface="Garamond"/>
                <a:sym typeface="Garamond"/>
              </a:rPr>
              <a:t>Hypothetical</a:t>
            </a:r>
            <a:endParaRPr/>
          </a:p>
        </p:txBody>
      </p:sp>
      <p:sp>
        <p:nvSpPr>
          <p:cNvPr id="235" name="Shape 2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1" u="none" strike="noStrike" cap="none">
                <a:solidFill>
                  <a:schemeClr val="dk1"/>
                </a:solidFill>
                <a:latin typeface="Garamond"/>
                <a:ea typeface="Garamond"/>
                <a:cs typeface="Garamond"/>
                <a:sym typeface="Garamond"/>
              </a:rPr>
              <a:t>	A beloved student is graduating.  You have worked closely with Sam for a client who has had both a very emotional time and whose case, which you are continuing, has uncertain prospects for success.  You and Sam have also spent many hours talking about her professional plans, which are currently on a good footing.</a:t>
            </a:r>
            <a:endParaRPr sz="2800" b="0" i="0"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2800"/>
              <a:buFont typeface="Arial"/>
              <a:buNone/>
            </a:pPr>
            <a:r>
              <a:rPr lang="en-US" sz="2800" b="0" i="1" u="none" strike="noStrike" cap="none">
                <a:solidFill>
                  <a:schemeClr val="dk1"/>
                </a:solidFill>
                <a:latin typeface="Garamond"/>
                <a:ea typeface="Garamond"/>
                <a:cs typeface="Garamond"/>
                <a:sym typeface="Garamond"/>
              </a:rPr>
              <a:t>	The semester is ending and graduation is three weeks from now.  How will you say goodbye?</a:t>
            </a:r>
            <a:endParaRPr/>
          </a:p>
          <a:p>
            <a:pPr marL="0" marR="0" lvl="0" indent="0" algn="l" rtl="0">
              <a:lnSpc>
                <a:spcPct val="90000"/>
              </a:lnSpc>
              <a:spcBef>
                <a:spcPts val="1000"/>
              </a:spcBef>
              <a:spcAft>
                <a:spcPts val="0"/>
              </a:spcAft>
              <a:buClr>
                <a:schemeClr val="dk1"/>
              </a:buClr>
              <a:buSzPts val="2800"/>
              <a:buFont typeface="Arial"/>
              <a:buNone/>
            </a:pPr>
            <a:endParaRPr sz="2800" b="0" i="1"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2800"/>
              <a:buFont typeface="Arial"/>
              <a:buNone/>
            </a:pPr>
            <a:r>
              <a:rPr lang="en-US" sz="2800" b="0" i="1" u="none" strike="noStrike" cap="none">
                <a:solidFill>
                  <a:schemeClr val="dk1"/>
                </a:solidFill>
                <a:latin typeface="Garamond"/>
                <a:ea typeface="Garamond"/>
                <a:cs typeface="Garamond"/>
                <a:sym typeface="Garamond"/>
              </a:rPr>
              <a:t>	Discuss with the same neighbor.</a:t>
            </a:r>
            <a:endParaRPr sz="28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Student’s World--Concerns</a:t>
            </a:r>
            <a:endParaRPr/>
          </a:p>
        </p:txBody>
      </p:sp>
      <p:sp>
        <p:nvSpPr>
          <p:cNvPr id="241" name="Shape 2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dirty="0" smtClean="0"/>
              <a:t>In a transition for the client, h</a:t>
            </a:r>
            <a:r>
              <a:rPr lang="en-US" sz="2800" b="0" i="0" u="none" strike="noStrike" cap="none" dirty="0" smtClean="0">
                <a:solidFill>
                  <a:schemeClr val="dk1"/>
                </a:solidFill>
                <a:latin typeface="Garamond"/>
                <a:ea typeface="Garamond"/>
                <a:cs typeface="Garamond"/>
                <a:sym typeface="Garamond"/>
              </a:rPr>
              <a:t>ow </a:t>
            </a:r>
            <a:r>
              <a:rPr lang="en-US" sz="2800" b="0" i="0" u="none" strike="noStrike" cap="none" dirty="0">
                <a:solidFill>
                  <a:schemeClr val="dk1"/>
                </a:solidFill>
                <a:latin typeface="Garamond"/>
                <a:ea typeface="Garamond"/>
                <a:cs typeface="Garamond"/>
                <a:sym typeface="Garamond"/>
              </a:rPr>
              <a:t>does student #1 decrease so that student #2 can increase?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Navigating the end of a particular group of students; </a:t>
            </a:r>
            <a:r>
              <a:rPr lang="en-US" sz="2800" b="0" i="0" u="none" strike="noStrike" cap="none" dirty="0" smtClean="0">
                <a:solidFill>
                  <a:schemeClr val="dk1"/>
                </a:solidFill>
                <a:latin typeface="Garamond"/>
                <a:ea typeface="Garamond"/>
                <a:cs typeface="Garamond"/>
                <a:sym typeface="Garamond"/>
              </a:rPr>
              <a:t>noting the </a:t>
            </a:r>
            <a:r>
              <a:rPr lang="en-US" sz="2800" b="0" i="0" u="none" strike="noStrike" cap="none" dirty="0">
                <a:solidFill>
                  <a:schemeClr val="dk1"/>
                </a:solidFill>
                <a:latin typeface="Garamond"/>
                <a:ea typeface="Garamond"/>
                <a:cs typeface="Garamond"/>
                <a:sym typeface="Garamond"/>
              </a:rPr>
              <a:t>end of an era</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Last class of the semester rituals</a:t>
            </a:r>
            <a:r>
              <a:rPr lang="en-US" sz="2800" b="0" i="0" u="none" strike="noStrike" cap="none" dirty="0" smtClean="0">
                <a:solidFill>
                  <a:schemeClr val="dk1"/>
                </a:solidFill>
                <a:latin typeface="Garamond"/>
                <a:ea typeface="Garamond"/>
                <a:cs typeface="Garamond"/>
                <a:sym typeface="Garamond"/>
              </a:rPr>
              <a:t>?  We all seem to have them.</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dirty="0" smtClean="0"/>
              <a:t>But a</a:t>
            </a:r>
            <a:r>
              <a:rPr lang="en-US" sz="2800" b="0" i="0" u="none" strike="noStrike" cap="none" dirty="0" smtClean="0">
                <a:solidFill>
                  <a:schemeClr val="dk1"/>
                </a:solidFill>
                <a:latin typeface="Garamond"/>
                <a:ea typeface="Garamond"/>
                <a:cs typeface="Garamond"/>
                <a:sym typeface="Garamond"/>
              </a:rPr>
              <a:t>re </a:t>
            </a:r>
            <a:r>
              <a:rPr lang="en-US" sz="2800" b="0" i="0" u="none" strike="noStrike" cap="none" dirty="0">
                <a:solidFill>
                  <a:schemeClr val="dk1"/>
                </a:solidFill>
                <a:latin typeface="Garamond"/>
                <a:ea typeface="Garamond"/>
                <a:cs typeface="Garamond"/>
                <a:sym typeface="Garamond"/>
              </a:rPr>
              <a:t>we avoiding saying goodbye</a:t>
            </a:r>
            <a:r>
              <a:rPr lang="en-US" sz="2800" b="0" i="0" u="none" strike="noStrike" cap="none" dirty="0" smtClean="0">
                <a:solidFill>
                  <a:schemeClr val="dk1"/>
                </a:solidFill>
                <a:latin typeface="Garamond"/>
                <a:ea typeface="Garamond"/>
                <a:cs typeface="Garamond"/>
                <a:sym typeface="Garamond"/>
              </a:rPr>
              <a:t>? E.g. Brothers and sisters of the State Bar</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Differential planning for students with different working relationships</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What do we say to students that we aren’t sure are going to be great lawyers?</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Garamond"/>
              <a:ea typeface="Garamond"/>
              <a:cs typeface="Garamond"/>
              <a:sym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Student’s World--Insights</a:t>
            </a:r>
            <a:endParaRPr/>
          </a:p>
        </p:txBody>
      </p:sp>
      <p:sp>
        <p:nvSpPr>
          <p:cNvPr id="259" name="Shape 2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Mark the end of an era for the students</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Signal that you will always remember the student as a 2L</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Students can teach us to say goodbye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End one relationship and start the next one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“I remember your first oral argument, and I can’t wait for us to be brothers and sisters in the bar</a:t>
            </a:r>
            <a:r>
              <a:rPr lang="en-US" sz="2800" b="0" i="0" u="none" strike="noStrike" cap="none" dirty="0" smtClean="0">
                <a:solidFill>
                  <a:schemeClr val="dk1"/>
                </a:solidFill>
                <a:latin typeface="Garamond"/>
                <a:ea typeface="Garamond"/>
                <a:cs typeface="Garamond"/>
                <a:sym typeface="Garamond"/>
              </a:rPr>
              <a:t>.”—But—still end the Teacher/Student relationships</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Students are overwhelmed. We are too, but we are repeat players. We can give them a parting gift by teaching them how to do this.</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Garamond"/>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Student’s World--Insights</a:t>
            </a:r>
            <a:endParaRPr/>
          </a:p>
        </p:txBody>
      </p:sp>
      <p:sp>
        <p:nvSpPr>
          <p:cNvPr id="265" name="Shape 2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Avoid the “goodbye party syndrome” where everything was great all the time</a:t>
            </a:r>
            <a:r>
              <a:rPr lang="en-US" sz="2800" b="0" i="0" u="none" strike="noStrike" cap="none" dirty="0" smtClean="0">
                <a:solidFill>
                  <a:schemeClr val="dk1"/>
                </a:solidFill>
                <a:latin typeface="Garamond"/>
                <a:ea typeface="Garamond"/>
                <a:cs typeface="Garamond"/>
                <a:sym typeface="Garamond"/>
              </a:rPr>
              <a:t>.  A roast as well as a celebration.</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Say something authentic about the student’s work. Why not acknowledge the bumps or difficulties in the student’s work. “I’m pulling for you. I’m really excited that the place where you’re working will help you with….”</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Show the student that you aren’t chickening out.</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Be honest.</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aramond"/>
                <a:ea typeface="Garamond"/>
                <a:cs typeface="Garamond"/>
                <a:sym typeface="Garamond"/>
              </a:rPr>
              <a:t>Be wary of gifts.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Student’s World:</a:t>
            </a:r>
            <a:br>
              <a:rPr lang="en-US" sz="4400" b="0" i="0" u="none" strike="noStrike" cap="none">
                <a:solidFill>
                  <a:schemeClr val="dk1"/>
                </a:solidFill>
                <a:latin typeface="Garamond"/>
                <a:ea typeface="Garamond"/>
                <a:cs typeface="Garamond"/>
                <a:sym typeface="Garamond"/>
              </a:rPr>
            </a:br>
            <a:r>
              <a:rPr lang="en-US" sz="4400" b="0" i="0" u="none" strike="noStrike" cap="none">
                <a:solidFill>
                  <a:schemeClr val="dk1"/>
                </a:solidFill>
                <a:latin typeface="Garamond"/>
                <a:ea typeface="Garamond"/>
                <a:cs typeface="Garamond"/>
                <a:sym typeface="Garamond"/>
              </a:rPr>
              <a:t>Prominent Traps</a:t>
            </a:r>
            <a:endParaRPr/>
          </a:p>
        </p:txBody>
      </p:sp>
      <p:sp>
        <p:nvSpPr>
          <p:cNvPr id="277" name="Shape 2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3330"/>
              <a:buFont typeface="Arial"/>
              <a:buChar char="•"/>
            </a:pPr>
            <a:r>
              <a:rPr lang="en-US" sz="3330" b="1" i="1" u="none" strike="noStrike" cap="none">
                <a:solidFill>
                  <a:schemeClr val="dk1"/>
                </a:solidFill>
                <a:latin typeface="Garamond"/>
                <a:ea typeface="Garamond"/>
                <a:cs typeface="Garamond"/>
                <a:sym typeface="Garamond"/>
              </a:rPr>
              <a:t>Farewell Party Syndrome—</a:t>
            </a:r>
            <a:r>
              <a:rPr lang="en-US" sz="3330" b="0" i="0" u="none" strike="noStrike" cap="none">
                <a:solidFill>
                  <a:schemeClr val="dk1"/>
                </a:solidFill>
                <a:latin typeface="Garamond"/>
                <a:ea typeface="Garamond"/>
                <a:cs typeface="Garamond"/>
                <a:sym typeface="Garamond"/>
              </a:rPr>
              <a:t>the good without the bad; sugarcoating</a:t>
            </a:r>
            <a:endParaRPr/>
          </a:p>
          <a:p>
            <a:pPr marL="228600" marR="0" lvl="0" indent="-17145" algn="l" rtl="0">
              <a:lnSpc>
                <a:spcPct val="80000"/>
              </a:lnSpc>
              <a:spcBef>
                <a:spcPts val="1000"/>
              </a:spcBef>
              <a:spcAft>
                <a:spcPts val="0"/>
              </a:spcAft>
              <a:buClr>
                <a:schemeClr val="dk1"/>
              </a:buClr>
              <a:buSzPts val="3330"/>
              <a:buFont typeface="Arial"/>
              <a:buNone/>
            </a:pPr>
            <a:endParaRPr sz="3330" b="0" i="0" u="none" strike="noStrike" cap="none">
              <a:solidFill>
                <a:schemeClr val="dk1"/>
              </a:solidFill>
              <a:latin typeface="Garamond"/>
              <a:ea typeface="Garamond"/>
              <a:cs typeface="Garamond"/>
              <a:sym typeface="Garamond"/>
            </a:endParaRPr>
          </a:p>
          <a:p>
            <a:pPr marL="228600" marR="0" lvl="0" indent="-228600" algn="l" rtl="0">
              <a:lnSpc>
                <a:spcPct val="80000"/>
              </a:lnSpc>
              <a:spcBef>
                <a:spcPts val="1000"/>
              </a:spcBef>
              <a:spcAft>
                <a:spcPts val="0"/>
              </a:spcAft>
              <a:buClr>
                <a:schemeClr val="dk1"/>
              </a:buClr>
              <a:buSzPts val="3330"/>
              <a:buFont typeface="Arial"/>
              <a:buChar char="•"/>
            </a:pPr>
            <a:r>
              <a:rPr lang="en-US" sz="3330" b="1" i="1" u="none" strike="noStrike" cap="none">
                <a:solidFill>
                  <a:schemeClr val="dk1"/>
                </a:solidFill>
                <a:latin typeface="Garamond"/>
                <a:ea typeface="Garamond"/>
                <a:cs typeface="Garamond"/>
                <a:sym typeface="Garamond"/>
              </a:rPr>
              <a:t>Assuming we have infinite time—</a:t>
            </a:r>
            <a:r>
              <a:rPr lang="en-US" sz="3330" b="0" i="0" u="none" strike="noStrike" cap="none">
                <a:solidFill>
                  <a:schemeClr val="dk1"/>
                </a:solidFill>
                <a:latin typeface="Garamond"/>
                <a:ea typeface="Garamond"/>
                <a:cs typeface="Garamond"/>
                <a:sym typeface="Garamond"/>
              </a:rPr>
              <a:t>example:</a:t>
            </a:r>
            <a:r>
              <a:rPr lang="en-US" sz="3330" b="1" i="1" u="none" strike="noStrike" cap="none">
                <a:solidFill>
                  <a:schemeClr val="dk1"/>
                </a:solidFill>
                <a:latin typeface="Garamond"/>
                <a:ea typeface="Garamond"/>
                <a:cs typeface="Garamond"/>
                <a:sym typeface="Garamond"/>
              </a:rPr>
              <a:t> </a:t>
            </a:r>
            <a:r>
              <a:rPr lang="en-US" sz="3330" b="0" i="1" u="none" strike="noStrike" cap="none">
                <a:solidFill>
                  <a:schemeClr val="dk1"/>
                </a:solidFill>
                <a:latin typeface="Garamond"/>
                <a:ea typeface="Garamond"/>
                <a:cs typeface="Garamond"/>
                <a:sym typeface="Garamond"/>
              </a:rPr>
              <a:t>fabric tying exercise</a:t>
            </a:r>
            <a:endParaRPr/>
          </a:p>
          <a:p>
            <a:pPr marL="0" marR="0" lvl="0" indent="0" algn="l" rtl="0">
              <a:lnSpc>
                <a:spcPct val="80000"/>
              </a:lnSpc>
              <a:spcBef>
                <a:spcPts val="1000"/>
              </a:spcBef>
              <a:spcAft>
                <a:spcPts val="0"/>
              </a:spcAft>
              <a:buClr>
                <a:schemeClr val="dk1"/>
              </a:buClr>
              <a:buSzPts val="3330"/>
              <a:buFont typeface="Arial"/>
              <a:buNone/>
            </a:pPr>
            <a:endParaRPr sz="3330" b="0" i="1" u="none" strike="noStrike" cap="none">
              <a:solidFill>
                <a:schemeClr val="dk1"/>
              </a:solidFill>
              <a:latin typeface="Garamond"/>
              <a:ea typeface="Garamond"/>
              <a:cs typeface="Garamond"/>
              <a:sym typeface="Garamond"/>
            </a:endParaRPr>
          </a:p>
          <a:p>
            <a:pPr marL="228600" marR="0" lvl="0" indent="-228600" algn="l" rtl="0">
              <a:lnSpc>
                <a:spcPct val="80000"/>
              </a:lnSpc>
              <a:spcBef>
                <a:spcPts val="1000"/>
              </a:spcBef>
              <a:spcAft>
                <a:spcPts val="0"/>
              </a:spcAft>
              <a:buClr>
                <a:schemeClr val="dk1"/>
              </a:buClr>
              <a:buSzPts val="3330"/>
              <a:buFont typeface="Arial"/>
              <a:buChar char="•"/>
            </a:pPr>
            <a:r>
              <a:rPr lang="en-US" sz="3330" b="1" i="1" u="none" strike="noStrike" cap="none">
                <a:solidFill>
                  <a:schemeClr val="dk1"/>
                </a:solidFill>
                <a:latin typeface="Garamond"/>
                <a:ea typeface="Garamond"/>
                <a:cs typeface="Garamond"/>
                <a:sym typeface="Garamond"/>
              </a:rPr>
              <a:t>Focusing what happens repetitively to us (having students graduate year after year) but not what happens a single time to her (law school graduation)</a:t>
            </a:r>
            <a:endParaRPr/>
          </a:p>
          <a:p>
            <a:pPr marL="228600" marR="0" lvl="0" indent="-17145" algn="l" rtl="0">
              <a:lnSpc>
                <a:spcPct val="80000"/>
              </a:lnSpc>
              <a:spcBef>
                <a:spcPts val="1000"/>
              </a:spcBef>
              <a:spcAft>
                <a:spcPts val="0"/>
              </a:spcAft>
              <a:buClr>
                <a:schemeClr val="dk1"/>
              </a:buClr>
              <a:buSzPts val="3330"/>
              <a:buFont typeface="Arial"/>
              <a:buNone/>
            </a:pPr>
            <a:endParaRPr sz="3330" b="0" i="1" u="none" strike="noStrike" cap="none">
              <a:solidFill>
                <a:schemeClr val="dk1"/>
              </a:solidFill>
              <a:latin typeface="Garamond"/>
              <a:ea typeface="Garamond"/>
              <a:cs typeface="Garamond"/>
              <a:sym typeface="Garamond"/>
            </a:endParaRPr>
          </a:p>
          <a:p>
            <a:pPr marL="228600" marR="0" lvl="0" indent="-17145" algn="l" rtl="0">
              <a:lnSpc>
                <a:spcPct val="80000"/>
              </a:lnSpc>
              <a:spcBef>
                <a:spcPts val="1000"/>
              </a:spcBef>
              <a:spcAft>
                <a:spcPts val="0"/>
              </a:spcAft>
              <a:buClr>
                <a:schemeClr val="dk1"/>
              </a:buClr>
              <a:buSzPts val="3330"/>
              <a:buFont typeface="Arial"/>
              <a:buNone/>
            </a:pPr>
            <a:endParaRPr sz="3330" b="0" i="1" u="none" strike="noStrike" cap="none">
              <a:solidFill>
                <a:schemeClr val="dk1"/>
              </a:solidFill>
              <a:latin typeface="Garamond"/>
              <a:ea typeface="Garamond"/>
              <a:cs typeface="Garamond"/>
              <a:sym typeface="Garamond"/>
            </a:endParaRPr>
          </a:p>
          <a:p>
            <a:pPr marL="228600" marR="0" lvl="0" indent="-17145" algn="l" rtl="0">
              <a:lnSpc>
                <a:spcPct val="80000"/>
              </a:lnSpc>
              <a:spcBef>
                <a:spcPts val="1000"/>
              </a:spcBef>
              <a:spcAft>
                <a:spcPts val="0"/>
              </a:spcAft>
              <a:buClr>
                <a:schemeClr val="dk1"/>
              </a:buClr>
              <a:buSzPts val="3330"/>
              <a:buFont typeface="Arial"/>
              <a:buNone/>
            </a:pPr>
            <a:endParaRPr sz="3330" b="1" i="1" u="none" strike="noStrike" cap="none">
              <a:solidFill>
                <a:schemeClr val="dk1"/>
              </a:solidFill>
              <a:latin typeface="Garamond"/>
              <a:ea typeface="Garamond"/>
              <a:cs typeface="Garamond"/>
              <a:sym typeface="Garamond"/>
            </a:endParaRPr>
          </a:p>
          <a:p>
            <a:pPr marL="228600" marR="0" lvl="0" indent="-64135" algn="l" rtl="0">
              <a:lnSpc>
                <a:spcPct val="80000"/>
              </a:lnSpc>
              <a:spcBef>
                <a:spcPts val="1000"/>
              </a:spcBef>
              <a:spcAft>
                <a:spcPts val="0"/>
              </a:spcAft>
              <a:buClr>
                <a:schemeClr val="dk1"/>
              </a:buClr>
              <a:buSzPts val="2590"/>
              <a:buFont typeface="Arial"/>
              <a:buNone/>
            </a:pPr>
            <a:endParaRPr sz="2590" b="0" i="0" u="none" strike="noStrike" cap="none">
              <a:solidFill>
                <a:schemeClr val="dk1"/>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Student’s World:</a:t>
            </a:r>
            <a:br>
              <a:rPr lang="en-US" sz="4400" b="0" i="0" u="none" strike="noStrike" cap="none">
                <a:solidFill>
                  <a:schemeClr val="dk1"/>
                </a:solidFill>
                <a:latin typeface="Garamond"/>
                <a:ea typeface="Garamond"/>
                <a:cs typeface="Garamond"/>
                <a:sym typeface="Garamond"/>
              </a:rPr>
            </a:br>
            <a:r>
              <a:rPr lang="en-US" sz="4400" b="0" i="0" u="none" strike="noStrike" cap="none">
                <a:solidFill>
                  <a:schemeClr val="dk1"/>
                </a:solidFill>
                <a:latin typeface="Garamond"/>
                <a:ea typeface="Garamond"/>
                <a:cs typeface="Garamond"/>
                <a:sym typeface="Garamond"/>
              </a:rPr>
              <a:t>Concrete Ideas</a:t>
            </a:r>
            <a:endParaRPr/>
          </a:p>
        </p:txBody>
      </p:sp>
      <p:sp>
        <p:nvSpPr>
          <p:cNvPr id="283" name="Shape 2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Garamond"/>
              <a:ea typeface="Garamond"/>
              <a:cs typeface="Garamond"/>
              <a:sym typeface="Garamond"/>
            </a:endParaRPr>
          </a:p>
          <a:p>
            <a:pPr marL="342900" marR="0" lvl="0" indent="-3429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aramond"/>
                <a:ea typeface="Garamond"/>
                <a:cs typeface="Garamond"/>
                <a:sym typeface="Garamond"/>
              </a:rPr>
              <a:t>Structure the clinic: the hello contains the goodbye.--rituals</a:t>
            </a:r>
            <a:endParaRPr/>
          </a:p>
          <a:p>
            <a:pPr marL="342900" marR="0" lvl="0" indent="-3429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aramond"/>
                <a:ea typeface="Garamond"/>
                <a:cs typeface="Garamond"/>
                <a:sym typeface="Garamond"/>
              </a:rPr>
              <a:t>Invite reflection together; take time to honor the depth of relationship.</a:t>
            </a:r>
            <a:endParaRPr/>
          </a:p>
          <a:p>
            <a:pPr marL="342900" marR="0" lvl="0" indent="-3429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aramond"/>
                <a:ea typeface="Garamond"/>
                <a:cs typeface="Garamond"/>
                <a:sym typeface="Garamond"/>
              </a:rPr>
              <a:t>Acknowledge the end of an era.</a:t>
            </a:r>
            <a:endParaRPr/>
          </a:p>
          <a:p>
            <a:pPr marL="342900" marR="0" lvl="0" indent="-3429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aramond"/>
                <a:ea typeface="Garamond"/>
                <a:cs typeface="Garamond"/>
                <a:sym typeface="Garamond"/>
              </a:rPr>
              <a:t>Convey your confidence in and excitement for the future.</a:t>
            </a:r>
            <a:endParaRPr/>
          </a:p>
          <a:p>
            <a:pPr marL="342900" marR="0" lvl="0" indent="-3429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aramond"/>
                <a:ea typeface="Garamond"/>
                <a:cs typeface="Garamond"/>
                <a:sym typeface="Garamond"/>
              </a:rPr>
              <a:t>Acknowledge that you will not be able to stay current the same way. </a:t>
            </a:r>
            <a:endParaRPr/>
          </a:p>
          <a:p>
            <a:pPr marL="342900" marR="0" lvl="0" indent="-3429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aramond"/>
                <a:ea typeface="Garamond"/>
                <a:cs typeface="Garamond"/>
                <a:sym typeface="Garamond"/>
              </a:rPr>
              <a:t>Make a plan for the future (e.g. jkp coupon and rec letter policy).</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Work World—A Reflection and A Goodbye</a:t>
            </a:r>
            <a:endParaRPr/>
          </a:p>
        </p:txBody>
      </p:sp>
      <p:sp>
        <p:nvSpPr>
          <p:cNvPr id="289" name="Shape 2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6105"/>
              <a:buFont typeface="Arial"/>
              <a:buNone/>
            </a:pPr>
            <a:endParaRPr sz="6105" b="0" i="0" u="none" strike="noStrike" cap="none" dirty="0">
              <a:solidFill>
                <a:schemeClr val="dk1"/>
              </a:solidFill>
              <a:latin typeface="Garamond"/>
              <a:ea typeface="Garamond"/>
              <a:cs typeface="Garamond"/>
              <a:sym typeface="Garamond"/>
            </a:endParaRPr>
          </a:p>
          <a:p>
            <a:pPr marL="0" marR="0" lvl="0" indent="0" algn="l" rtl="0">
              <a:lnSpc>
                <a:spcPct val="80000"/>
              </a:lnSpc>
              <a:spcBef>
                <a:spcPts val="1000"/>
              </a:spcBef>
              <a:spcAft>
                <a:spcPts val="0"/>
              </a:spcAft>
              <a:buClr>
                <a:schemeClr val="dk1"/>
              </a:buClr>
              <a:buSzPts val="6105"/>
              <a:buFont typeface="Arial"/>
              <a:buNone/>
            </a:pPr>
            <a:r>
              <a:rPr lang="en-US" sz="6105" b="0" i="0" u="none" strike="noStrike" cap="none" dirty="0">
                <a:solidFill>
                  <a:schemeClr val="dk1"/>
                </a:solidFill>
                <a:latin typeface="Garamond"/>
                <a:ea typeface="Garamond"/>
                <a:cs typeface="Garamond"/>
                <a:sym typeface="Garamond"/>
              </a:rPr>
              <a:t>	I.	</a:t>
            </a:r>
            <a:r>
              <a:rPr lang="en-US" sz="6105" b="0" i="0" u="none" strike="noStrike" cap="none" dirty="0" smtClean="0">
                <a:solidFill>
                  <a:schemeClr val="dk1"/>
                </a:solidFill>
                <a:latin typeface="Garamond"/>
                <a:ea typeface="Garamond"/>
                <a:cs typeface="Garamond"/>
                <a:sym typeface="Garamond"/>
              </a:rPr>
              <a:t> FAQ</a:t>
            </a:r>
            <a:endParaRPr dirty="0"/>
          </a:p>
          <a:p>
            <a:pPr marL="0" marR="0" lvl="0" indent="0" algn="l" rtl="0">
              <a:lnSpc>
                <a:spcPct val="80000"/>
              </a:lnSpc>
              <a:spcBef>
                <a:spcPts val="1000"/>
              </a:spcBef>
              <a:spcAft>
                <a:spcPts val="0"/>
              </a:spcAft>
              <a:buClr>
                <a:schemeClr val="dk1"/>
              </a:buClr>
              <a:buSzPts val="6105"/>
              <a:buFont typeface="Arial"/>
              <a:buNone/>
            </a:pPr>
            <a:r>
              <a:rPr lang="en-US" sz="6105" b="0" i="0" u="none" strike="noStrike" cap="none" dirty="0">
                <a:solidFill>
                  <a:schemeClr val="dk1"/>
                </a:solidFill>
                <a:latin typeface="Garamond"/>
                <a:ea typeface="Garamond"/>
                <a:cs typeface="Garamond"/>
                <a:sym typeface="Garamond"/>
              </a:rPr>
              <a:t>	II.  </a:t>
            </a:r>
            <a:r>
              <a:rPr lang="en-US" sz="6105" b="0" i="0" u="none" strike="noStrike" cap="none" dirty="0" smtClean="0">
                <a:solidFill>
                  <a:schemeClr val="dk1"/>
                </a:solidFill>
                <a:latin typeface="Garamond"/>
                <a:ea typeface="Garamond"/>
                <a:cs typeface="Garamond"/>
                <a:sym typeface="Garamond"/>
              </a:rPr>
              <a:t>Three </a:t>
            </a:r>
            <a:r>
              <a:rPr lang="en-US" sz="6105" b="0" i="0" u="none" strike="noStrike" cap="none" dirty="0">
                <a:solidFill>
                  <a:schemeClr val="dk1"/>
                </a:solidFill>
                <a:latin typeface="Garamond"/>
                <a:ea typeface="Garamond"/>
                <a:cs typeface="Garamond"/>
                <a:sym typeface="Garamond"/>
              </a:rPr>
              <a:t>Parting Thoughts</a:t>
            </a:r>
            <a:endParaRPr dirty="0"/>
          </a:p>
          <a:p>
            <a:pPr marL="0" marR="0" lvl="0" indent="0" algn="l" rtl="0">
              <a:lnSpc>
                <a:spcPct val="80000"/>
              </a:lnSpc>
              <a:spcBef>
                <a:spcPts val="1000"/>
              </a:spcBef>
              <a:spcAft>
                <a:spcPts val="0"/>
              </a:spcAft>
              <a:buClr>
                <a:schemeClr val="dk1"/>
              </a:buClr>
              <a:buSzPts val="6105"/>
              <a:buFont typeface="Arial"/>
              <a:buNone/>
            </a:pPr>
            <a:r>
              <a:rPr lang="en-US" sz="6105" b="0" i="0" u="none" strike="noStrike" cap="none" dirty="0">
                <a:solidFill>
                  <a:schemeClr val="dk1"/>
                </a:solidFill>
                <a:latin typeface="Garamond"/>
                <a:ea typeface="Garamond"/>
                <a:cs typeface="Garamond"/>
                <a:sym typeface="Garamond"/>
              </a:rPr>
              <a:t>		</a:t>
            </a:r>
            <a:r>
              <a:rPr lang="en-US" sz="6105" b="0" i="1" u="none" strike="noStrike" cap="none" dirty="0">
                <a:solidFill>
                  <a:schemeClr val="dk1"/>
                </a:solidFill>
                <a:latin typeface="Garamond"/>
                <a:ea typeface="Garamond"/>
                <a:cs typeface="Garamond"/>
                <a:sym typeface="Garamond"/>
              </a:rPr>
              <a:t>and one Thing of Beauty</a:t>
            </a:r>
            <a:endParaRPr dirty="0"/>
          </a:p>
          <a:p>
            <a:pPr marL="0" marR="0" lvl="0" indent="0" algn="l" rtl="0">
              <a:lnSpc>
                <a:spcPct val="80000"/>
              </a:lnSpc>
              <a:spcBef>
                <a:spcPts val="1000"/>
              </a:spcBef>
              <a:spcAft>
                <a:spcPts val="0"/>
              </a:spcAft>
              <a:buClr>
                <a:schemeClr val="dk1"/>
              </a:buClr>
              <a:buSzPts val="6105"/>
              <a:buFont typeface="Arial"/>
              <a:buNone/>
            </a:pPr>
            <a:r>
              <a:rPr lang="en-US" sz="6105" b="0" i="0" u="none" strike="noStrike" cap="none" dirty="0">
                <a:solidFill>
                  <a:schemeClr val="dk1"/>
                </a:solidFill>
                <a:latin typeface="Garamond"/>
                <a:ea typeface="Garamond"/>
                <a:cs typeface="Garamond"/>
                <a:sym typeface="Garamond"/>
              </a:rPr>
              <a:t>	</a:t>
            </a:r>
            <a:endParaRPr sz="3700" b="0" i="0" u="none" strike="noStrike" cap="none" dirty="0">
              <a:solidFill>
                <a:schemeClr val="dk1"/>
              </a:solidFill>
              <a:latin typeface="Garamond"/>
              <a:ea typeface="Garamond"/>
              <a:cs typeface="Garamond"/>
              <a:sym typeface="Garamond"/>
            </a:endParaRPr>
          </a:p>
          <a:p>
            <a:pPr marL="0" marR="0" lvl="0" indent="0" algn="l" rtl="0">
              <a:lnSpc>
                <a:spcPct val="80000"/>
              </a:lnSpc>
              <a:spcBef>
                <a:spcPts val="1000"/>
              </a:spcBef>
              <a:spcAft>
                <a:spcPts val="0"/>
              </a:spcAft>
              <a:buClr>
                <a:schemeClr val="dk1"/>
              </a:buClr>
              <a:buSzPts val="3700"/>
              <a:buFont typeface="Arial"/>
              <a:buNone/>
            </a:pPr>
            <a:endParaRPr sz="3700" b="0" i="0" u="none" strike="noStrike" cap="none" dirty="0">
              <a:solidFill>
                <a:schemeClr val="dk1"/>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30"/>
              <a:buFont typeface="Garamond"/>
              <a:buNone/>
            </a:pPr>
            <a:r>
              <a:rPr lang="en-US" sz="6030" b="0" i="0" u="none" strike="noStrike" cap="none">
                <a:solidFill>
                  <a:schemeClr val="dk1"/>
                </a:solidFill>
                <a:latin typeface="Garamond"/>
                <a:ea typeface="Garamond"/>
                <a:cs typeface="Garamond"/>
                <a:sym typeface="Garamond"/>
              </a:rPr>
              <a:t>Wordmap</a:t>
            </a:r>
            <a:r>
              <a:rPr lang="en-US" sz="3959" b="0" i="0" u="none" strike="noStrike" cap="none">
                <a:solidFill>
                  <a:schemeClr val="dk1"/>
                </a:solidFill>
                <a:latin typeface="Garamond"/>
                <a:ea typeface="Garamond"/>
                <a:cs typeface="Garamond"/>
                <a:sym typeface="Garamond"/>
              </a:rPr>
              <a:t> </a:t>
            </a:r>
            <a:br>
              <a:rPr lang="en-US" sz="3959" b="0" i="0" u="none" strike="noStrike" cap="none">
                <a:solidFill>
                  <a:schemeClr val="dk1"/>
                </a:solidFill>
                <a:latin typeface="Garamond"/>
                <a:ea typeface="Garamond"/>
                <a:cs typeface="Garamond"/>
                <a:sym typeface="Garamond"/>
              </a:rPr>
            </a:br>
            <a:r>
              <a:rPr lang="en-US" sz="1979" b="0" i="0" u="none" strike="noStrike" cap="none">
                <a:solidFill>
                  <a:schemeClr val="dk1"/>
                </a:solidFill>
                <a:latin typeface="Garamond"/>
                <a:ea typeface="Garamond"/>
                <a:cs typeface="Garamond"/>
                <a:sym typeface="Garamond"/>
              </a:rPr>
              <a:t>http://www.richardwheeler.net/interactive/wordmap.php</a:t>
            </a:r>
            <a:br>
              <a:rPr lang="en-US" sz="1979" b="0" i="0" u="none" strike="noStrike" cap="none">
                <a:solidFill>
                  <a:schemeClr val="dk1"/>
                </a:solidFill>
                <a:latin typeface="Garamond"/>
                <a:ea typeface="Garamond"/>
                <a:cs typeface="Garamond"/>
                <a:sym typeface="Garamond"/>
              </a:rPr>
            </a:br>
            <a:endParaRPr sz="3959" b="0" i="0" u="none" strike="noStrike" cap="none">
              <a:solidFill>
                <a:schemeClr val="dk1"/>
              </a:solidFill>
              <a:latin typeface="Garamond"/>
              <a:ea typeface="Garamond"/>
              <a:cs typeface="Garamond"/>
              <a:sym typeface="Garamond"/>
            </a:endParaRPr>
          </a:p>
        </p:txBody>
      </p:sp>
      <p:sp>
        <p:nvSpPr>
          <p:cNvPr id="102" name="Shape 10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endParaRPr sz="3600" b="0" i="1" u="none" strike="noStrike" cap="none">
              <a:solidFill>
                <a:srgbClr val="548135"/>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3600"/>
              <a:buFont typeface="Arial"/>
              <a:buNone/>
            </a:pPr>
            <a:endParaRPr sz="3600" b="0" i="1" u="none" strike="noStrike" cap="none">
              <a:solidFill>
                <a:srgbClr val="548135"/>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aramond"/>
              <a:ea typeface="Garamond"/>
              <a:cs typeface="Garamond"/>
              <a:sym typeface="Garamond"/>
            </a:endParaRPr>
          </a:p>
          <a:p>
            <a:pPr marL="22860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aramond"/>
              <a:ea typeface="Garamond"/>
              <a:cs typeface="Garamond"/>
              <a:sym typeface="Garamond"/>
            </a:endParaRPr>
          </a:p>
        </p:txBody>
      </p:sp>
      <p:pic>
        <p:nvPicPr>
          <p:cNvPr id="103" name="Shape 103"/>
          <p:cNvPicPr preferRelativeResize="0"/>
          <p:nvPr/>
        </p:nvPicPr>
        <p:blipFill>
          <a:blip r:embed="rId4">
            <a:alphaModFix/>
          </a:blip>
          <a:stretch>
            <a:fillRect/>
          </a:stretch>
        </p:blipFill>
        <p:spPr>
          <a:xfrm>
            <a:off x="2913425" y="1825625"/>
            <a:ext cx="6570998" cy="50323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Work World—A Reflection and A Goodbye--FAQ</a:t>
            </a:r>
            <a:endParaRPr/>
          </a:p>
        </p:txBody>
      </p:sp>
      <p:sp>
        <p:nvSpPr>
          <p:cNvPr id="295" name="Shape 29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5400"/>
              <a:buFont typeface="Arial"/>
              <a:buNone/>
            </a:pPr>
            <a:endParaRPr sz="5400" b="0" i="0" u="none" strike="noStrike" cap="none">
              <a:solidFill>
                <a:schemeClr val="dk1"/>
              </a:solidFill>
              <a:latin typeface="Garamond"/>
              <a:ea typeface="Garamond"/>
              <a:cs typeface="Garamond"/>
              <a:sym typeface="Garamond"/>
            </a:endParaRPr>
          </a:p>
          <a:p>
            <a:pPr marL="914400" marR="0" lvl="0" indent="-914400" algn="ctr" rtl="0">
              <a:lnSpc>
                <a:spcPct val="90000"/>
              </a:lnSpc>
              <a:spcBef>
                <a:spcPts val="1000"/>
              </a:spcBef>
              <a:spcAft>
                <a:spcPts val="0"/>
              </a:spcAft>
              <a:buClr>
                <a:schemeClr val="dk1"/>
              </a:buClr>
              <a:buSzPts val="5400"/>
              <a:buFont typeface="Garamond"/>
              <a:buAutoNum type="alphaUcPeriod"/>
            </a:pPr>
            <a:r>
              <a:rPr lang="en-US" sz="5400" b="0" i="0" u="none" strike="noStrike" cap="none">
                <a:solidFill>
                  <a:schemeClr val="dk1"/>
                </a:solidFill>
                <a:latin typeface="Garamond"/>
                <a:ea typeface="Garamond"/>
                <a:cs typeface="Garamond"/>
                <a:sym typeface="Garamond"/>
              </a:rPr>
              <a:t>Why are you retiring?  </a:t>
            </a:r>
            <a:r>
              <a:rPr lang="en-US" sz="5400" b="0" i="1" u="none" strike="noStrike" cap="none">
                <a:solidFill>
                  <a:schemeClr val="dk1"/>
                </a:solidFill>
                <a:latin typeface="Garamond"/>
                <a:ea typeface="Garamond"/>
                <a:cs typeface="Garamond"/>
                <a:sym typeface="Garamond"/>
              </a:rPr>
              <a:t>The Purse</a:t>
            </a:r>
            <a:endParaRPr sz="5400" b="0" i="0" u="none" strike="noStrike" cap="none">
              <a:solidFill>
                <a:schemeClr val="dk1"/>
              </a:solidFill>
              <a:latin typeface="Garamond"/>
              <a:ea typeface="Garamond"/>
              <a:cs typeface="Garamond"/>
              <a:sym typeface="Garamond"/>
            </a:endParaRPr>
          </a:p>
          <a:p>
            <a:pPr marL="914400" marR="0" lvl="0" indent="-914400" algn="ctr" rtl="0">
              <a:lnSpc>
                <a:spcPct val="90000"/>
              </a:lnSpc>
              <a:spcBef>
                <a:spcPts val="1000"/>
              </a:spcBef>
              <a:spcAft>
                <a:spcPts val="0"/>
              </a:spcAft>
              <a:buClr>
                <a:schemeClr val="dk1"/>
              </a:buClr>
              <a:buSzPts val="5400"/>
              <a:buFont typeface="Garamond"/>
              <a:buAutoNum type="alphaUcPeriod"/>
            </a:pPr>
            <a:r>
              <a:rPr lang="en-US" sz="5400" b="0" i="0" u="none" strike="noStrike" cap="none">
                <a:solidFill>
                  <a:schemeClr val="dk1"/>
                </a:solidFill>
                <a:latin typeface="Garamond"/>
                <a:ea typeface="Garamond"/>
                <a:cs typeface="Garamond"/>
                <a:sym typeface="Garamond"/>
              </a:rPr>
              <a:t>Who will take over?  </a:t>
            </a:r>
            <a:r>
              <a:rPr lang="en-US" sz="5400" b="0" i="1" u="none" strike="noStrike" cap="none">
                <a:solidFill>
                  <a:schemeClr val="dk1"/>
                </a:solidFill>
                <a:latin typeface="Garamond"/>
                <a:ea typeface="Garamond"/>
                <a:cs typeface="Garamond"/>
                <a:sym typeface="Garamond"/>
              </a:rPr>
              <a:t>The Box</a:t>
            </a:r>
            <a:endParaRPr sz="5400" b="0" i="0" u="none" strike="noStrike" cap="none">
              <a:solidFill>
                <a:schemeClr val="dk1"/>
              </a:solidFill>
              <a:latin typeface="Garamond"/>
              <a:ea typeface="Garamond"/>
              <a:cs typeface="Garamond"/>
              <a:sym typeface="Garamond"/>
            </a:endParaRPr>
          </a:p>
          <a:p>
            <a:pPr marL="914400" marR="0" lvl="0" indent="-914400" algn="ctr" rtl="0">
              <a:lnSpc>
                <a:spcPct val="90000"/>
              </a:lnSpc>
              <a:spcBef>
                <a:spcPts val="1000"/>
              </a:spcBef>
              <a:spcAft>
                <a:spcPts val="0"/>
              </a:spcAft>
              <a:buClr>
                <a:schemeClr val="dk1"/>
              </a:buClr>
              <a:buSzPts val="5400"/>
              <a:buFont typeface="Garamond"/>
              <a:buAutoNum type="alphaUcPeriod"/>
            </a:pPr>
            <a:r>
              <a:rPr lang="en-US" sz="5400" b="0" i="0" u="none" strike="noStrike" cap="none">
                <a:solidFill>
                  <a:schemeClr val="dk1"/>
                </a:solidFill>
                <a:latin typeface="Garamond"/>
                <a:ea typeface="Garamond"/>
                <a:cs typeface="Garamond"/>
                <a:sym typeface="Garamond"/>
              </a:rPr>
              <a:t>Why now?</a:t>
            </a:r>
            <a:r>
              <a:rPr lang="en-US" sz="5400" b="0" i="1" u="none" strike="noStrike" cap="none">
                <a:solidFill>
                  <a:schemeClr val="dk1"/>
                </a:solidFill>
                <a:latin typeface="Garamond"/>
                <a:ea typeface="Garamond"/>
                <a:cs typeface="Garamond"/>
                <a:sym typeface="Garamond"/>
              </a:rPr>
              <a:t>  The Dance</a:t>
            </a:r>
            <a:endParaRPr sz="54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Work World—</a:t>
            </a:r>
            <a:br>
              <a:rPr lang="en-US" sz="4400" b="0" i="0" u="none" strike="noStrike" cap="none">
                <a:solidFill>
                  <a:schemeClr val="dk1"/>
                </a:solidFill>
                <a:latin typeface="Garamond"/>
                <a:ea typeface="Garamond"/>
                <a:cs typeface="Garamond"/>
                <a:sym typeface="Garamond"/>
              </a:rPr>
            </a:br>
            <a:r>
              <a:rPr lang="en-US" sz="4400" b="0" i="1" u="none" strike="noStrike" cap="none">
                <a:solidFill>
                  <a:schemeClr val="dk1"/>
                </a:solidFill>
                <a:latin typeface="Garamond"/>
                <a:ea typeface="Garamond"/>
                <a:cs typeface="Garamond"/>
                <a:sym typeface="Garamond"/>
              </a:rPr>
              <a:t>Why are you retiring?</a:t>
            </a:r>
            <a:endParaRPr/>
          </a:p>
        </p:txBody>
      </p:sp>
      <p:pic>
        <p:nvPicPr>
          <p:cNvPr id="301" name="Shape 301"/>
          <p:cNvPicPr preferRelativeResize="0">
            <a:picLocks noGrp="1"/>
          </p:cNvPicPr>
          <p:nvPr>
            <p:ph type="body" idx="1"/>
          </p:nvPr>
        </p:nvPicPr>
        <p:blipFill rotWithShape="1">
          <a:blip r:embed="rId4">
            <a:alphaModFix/>
          </a:blip>
          <a:srcRect/>
          <a:stretch/>
        </p:blipFill>
        <p:spPr>
          <a:xfrm>
            <a:off x="398120" y="1922444"/>
            <a:ext cx="5801784" cy="4351338"/>
          </a:xfrm>
          <a:prstGeom prst="rect">
            <a:avLst/>
          </a:prstGeom>
          <a:noFill/>
          <a:ln>
            <a:noFill/>
          </a:ln>
        </p:spPr>
      </p:pic>
      <p:pic>
        <p:nvPicPr>
          <p:cNvPr id="302" name="Shape 302"/>
          <p:cNvPicPr preferRelativeResize="0"/>
          <p:nvPr/>
        </p:nvPicPr>
        <p:blipFill rotWithShape="1">
          <a:blip r:embed="rId5">
            <a:alphaModFix/>
          </a:blip>
          <a:srcRect l="38791" t="1046" r="-4488" b="-1046"/>
          <a:stretch/>
        </p:blipFill>
        <p:spPr>
          <a:xfrm rot="5400000">
            <a:off x="7105632" y="1675933"/>
            <a:ext cx="4650478"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914400" marR="0" lvl="0" indent="-914400" algn="ctr" rtl="0">
              <a:lnSpc>
                <a:spcPct val="90000"/>
              </a:lnSpc>
              <a:spcBef>
                <a:spcPts val="0"/>
              </a:spcBef>
              <a:spcAft>
                <a:spcPts val="0"/>
              </a:spcAft>
              <a:buClr>
                <a:schemeClr val="dk1"/>
              </a:buClr>
              <a:buSzPts val="5400"/>
              <a:buFont typeface="Garamond"/>
              <a:buAutoNum type="alphaUcPeriod"/>
            </a:pPr>
            <a:r>
              <a:rPr lang="en-US" sz="5400" b="0" i="0" u="none" strike="noStrike" cap="none">
                <a:solidFill>
                  <a:schemeClr val="dk1"/>
                </a:solidFill>
                <a:latin typeface="Garamond"/>
                <a:ea typeface="Garamond"/>
                <a:cs typeface="Garamond"/>
                <a:sym typeface="Garamond"/>
              </a:rPr>
              <a:t>Why are you retiring?  </a:t>
            </a:r>
            <a:r>
              <a:rPr lang="en-US" sz="5400" b="0" i="1" u="none" strike="noStrike" cap="none">
                <a:solidFill>
                  <a:schemeClr val="dk1"/>
                </a:solidFill>
                <a:latin typeface="Garamond"/>
                <a:ea typeface="Garamond"/>
                <a:cs typeface="Garamond"/>
                <a:sym typeface="Garamond"/>
              </a:rPr>
              <a:t>The Purse</a:t>
            </a:r>
            <a:r>
              <a:rPr lang="en-US" sz="5400" b="0" i="0" u="none" strike="noStrike" cap="none">
                <a:solidFill>
                  <a:schemeClr val="dk1"/>
                </a:solidFill>
                <a:latin typeface="Garamond"/>
                <a:ea typeface="Garamond"/>
                <a:cs typeface="Garamond"/>
                <a:sym typeface="Garamond"/>
              </a:rPr>
              <a:t/>
            </a:r>
            <a:br>
              <a:rPr lang="en-US" sz="5400" b="0" i="0" u="none" strike="noStrike" cap="none">
                <a:solidFill>
                  <a:schemeClr val="dk1"/>
                </a:solidFill>
                <a:latin typeface="Garamond"/>
                <a:ea typeface="Garamond"/>
                <a:cs typeface="Garamond"/>
                <a:sym typeface="Garamond"/>
              </a:rPr>
            </a:br>
            <a:endParaRPr sz="5400" b="0" i="1" u="none" strike="noStrike" cap="none">
              <a:solidFill>
                <a:schemeClr val="dk1"/>
              </a:solidFill>
              <a:latin typeface="Garamond"/>
              <a:ea typeface="Garamond"/>
              <a:cs typeface="Garamond"/>
              <a:sym typeface="Garamond"/>
            </a:endParaRPr>
          </a:p>
        </p:txBody>
      </p:sp>
      <p:pic>
        <p:nvPicPr>
          <p:cNvPr id="308" name="Shape 308"/>
          <p:cNvPicPr preferRelativeResize="0">
            <a:picLocks noGrp="1"/>
          </p:cNvPicPr>
          <p:nvPr>
            <p:ph type="body" idx="1"/>
          </p:nvPr>
        </p:nvPicPr>
        <p:blipFill rotWithShape="1">
          <a:blip r:embed="rId4">
            <a:alphaModFix/>
          </a:blip>
          <a:srcRect/>
          <a:stretch/>
        </p:blipFill>
        <p:spPr>
          <a:xfrm>
            <a:off x="3291927" y="2126839"/>
            <a:ext cx="5801784" cy="435133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Garamond"/>
              <a:buNone/>
            </a:pPr>
            <a:r>
              <a:rPr lang="en-US" sz="6000" b="0" i="0" u="none" strike="noStrike" cap="none">
                <a:solidFill>
                  <a:schemeClr val="dk1"/>
                </a:solidFill>
                <a:latin typeface="Garamond"/>
                <a:ea typeface="Garamond"/>
                <a:cs typeface="Garamond"/>
                <a:sym typeface="Garamond"/>
              </a:rPr>
              <a:t>B. Who will take over?  </a:t>
            </a:r>
            <a:r>
              <a:rPr lang="en-US" sz="6000" b="0" i="1" u="none" strike="noStrike" cap="none">
                <a:solidFill>
                  <a:schemeClr val="dk1"/>
                </a:solidFill>
                <a:latin typeface="Garamond"/>
                <a:ea typeface="Garamond"/>
                <a:cs typeface="Garamond"/>
                <a:sym typeface="Garamond"/>
              </a:rPr>
              <a:t>The Box</a:t>
            </a:r>
            <a:endParaRPr sz="6000" b="0" i="0" u="none" strike="noStrike" cap="none">
              <a:solidFill>
                <a:schemeClr val="dk1"/>
              </a:solidFill>
              <a:latin typeface="Garamond"/>
              <a:ea typeface="Garamond"/>
              <a:cs typeface="Garamond"/>
              <a:sym typeface="Garamond"/>
            </a:endParaRPr>
          </a:p>
        </p:txBody>
      </p:sp>
      <p:pic>
        <p:nvPicPr>
          <p:cNvPr id="314" name="Shape 314"/>
          <p:cNvPicPr preferRelativeResize="0">
            <a:picLocks noGrp="1"/>
          </p:cNvPicPr>
          <p:nvPr>
            <p:ph type="body" idx="1"/>
          </p:nvPr>
        </p:nvPicPr>
        <p:blipFill rotWithShape="1">
          <a:blip r:embed="rId4">
            <a:alphaModFix/>
          </a:blip>
          <a:srcRect/>
          <a:stretch/>
        </p:blipFill>
        <p:spPr>
          <a:xfrm rot="5400000">
            <a:off x="3919538" y="2369741"/>
            <a:ext cx="4352925" cy="326469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Garamond"/>
              <a:buNone/>
            </a:pPr>
            <a:r>
              <a:rPr lang="en-US" sz="6000" b="0" i="0" u="none" strike="noStrike" cap="none">
                <a:solidFill>
                  <a:schemeClr val="dk1"/>
                </a:solidFill>
                <a:latin typeface="Garamond"/>
                <a:ea typeface="Garamond"/>
                <a:cs typeface="Garamond"/>
                <a:sym typeface="Garamond"/>
              </a:rPr>
              <a:t>C. Why now?</a:t>
            </a:r>
            <a:r>
              <a:rPr lang="en-US" sz="6000" b="0" i="1" u="none" strike="noStrike" cap="none">
                <a:solidFill>
                  <a:schemeClr val="dk1"/>
                </a:solidFill>
                <a:latin typeface="Garamond"/>
                <a:ea typeface="Garamond"/>
                <a:cs typeface="Garamond"/>
                <a:sym typeface="Garamond"/>
              </a:rPr>
              <a:t>  The Dance</a:t>
            </a:r>
            <a:endParaRPr sz="6000" b="0" i="0" u="none" strike="noStrike" cap="none">
              <a:solidFill>
                <a:schemeClr val="dk1"/>
              </a:solidFill>
              <a:latin typeface="Garamond"/>
              <a:ea typeface="Garamond"/>
              <a:cs typeface="Garamond"/>
              <a:sym typeface="Garamond"/>
            </a:endParaRPr>
          </a:p>
        </p:txBody>
      </p:sp>
      <p:pic>
        <p:nvPicPr>
          <p:cNvPr id="320" name="Shape 320"/>
          <p:cNvPicPr preferRelativeResize="0">
            <a:picLocks noGrp="1"/>
          </p:cNvPicPr>
          <p:nvPr>
            <p:ph type="body" idx="1"/>
          </p:nvPr>
        </p:nvPicPr>
        <p:blipFill rotWithShape="1">
          <a:blip r:embed="rId4">
            <a:alphaModFix/>
          </a:blip>
          <a:srcRect/>
          <a:stretch/>
        </p:blipFill>
        <p:spPr>
          <a:xfrm>
            <a:off x="2238858" y="1825625"/>
            <a:ext cx="7714283" cy="43513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1" i="0" u="none" strike="noStrike" cap="none">
                <a:solidFill>
                  <a:schemeClr val="dk1"/>
                </a:solidFill>
                <a:latin typeface="Garamond"/>
                <a:ea typeface="Garamond"/>
                <a:cs typeface="Garamond"/>
                <a:sym typeface="Garamond"/>
              </a:rPr>
              <a:t>Leaving the Work World</a:t>
            </a:r>
            <a:r>
              <a:rPr lang="en-US" sz="4400" b="0" i="0" u="none" strike="noStrike" cap="none">
                <a:solidFill>
                  <a:schemeClr val="dk1"/>
                </a:solidFill>
                <a:latin typeface="Garamond"/>
                <a:ea typeface="Garamond"/>
                <a:cs typeface="Garamond"/>
                <a:sym typeface="Garamond"/>
              </a:rPr>
              <a:t>—</a:t>
            </a:r>
            <a:r>
              <a:rPr lang="en-US" sz="4400" b="0" i="1" u="none" strike="noStrike" cap="none">
                <a:solidFill>
                  <a:schemeClr val="dk1"/>
                </a:solidFill>
                <a:latin typeface="Garamond"/>
                <a:ea typeface="Garamond"/>
                <a:cs typeface="Garamond"/>
                <a:sym typeface="Garamond"/>
              </a:rPr>
              <a:t>Three thoughts for you and me</a:t>
            </a:r>
            <a:endParaRPr sz="4400" b="0" i="0" u="none" strike="noStrike" cap="none">
              <a:solidFill>
                <a:schemeClr val="dk1"/>
              </a:solidFill>
              <a:latin typeface="Garamond"/>
              <a:ea typeface="Garamond"/>
              <a:cs typeface="Garamond"/>
              <a:sym typeface="Garamond"/>
            </a:endParaRPr>
          </a:p>
        </p:txBody>
      </p:sp>
      <p:sp>
        <p:nvSpPr>
          <p:cNvPr id="326" name="Shape 3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chemeClr val="dk1"/>
              </a:buClr>
              <a:buSzPts val="4000"/>
              <a:buFont typeface="Arial"/>
              <a:buChar char="•"/>
            </a:pPr>
            <a:r>
              <a:rPr lang="en-US" sz="4000" b="0" i="0" u="none" strike="noStrike" cap="none">
                <a:solidFill>
                  <a:schemeClr val="dk1"/>
                </a:solidFill>
                <a:latin typeface="Garamond"/>
                <a:ea typeface="Garamond"/>
                <a:cs typeface="Garamond"/>
                <a:sym typeface="Garamond"/>
              </a:rPr>
              <a:t>Let’s continue to perform our messages.</a:t>
            </a:r>
            <a:endParaRPr/>
          </a:p>
          <a:p>
            <a:pPr marL="228600" marR="0" lvl="0" indent="25400" algn="ctr" rtl="0">
              <a:lnSpc>
                <a:spcPct val="90000"/>
              </a:lnSpc>
              <a:spcBef>
                <a:spcPts val="1000"/>
              </a:spcBef>
              <a:spcAft>
                <a:spcPts val="0"/>
              </a:spcAft>
              <a:buClr>
                <a:schemeClr val="dk1"/>
              </a:buClr>
              <a:buSzPts val="4000"/>
              <a:buFont typeface="Arial"/>
              <a:buNone/>
            </a:pPr>
            <a:endParaRPr sz="4000" b="0" i="0" u="none" strike="noStrike" cap="none">
              <a:solidFill>
                <a:schemeClr val="dk1"/>
              </a:solidFill>
              <a:latin typeface="Garamond"/>
              <a:ea typeface="Garamond"/>
              <a:cs typeface="Garamond"/>
              <a:sym typeface="Garamond"/>
            </a:endParaRPr>
          </a:p>
          <a:p>
            <a:pPr marL="228600" marR="0" lvl="0" indent="-228600" algn="ctr"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Garamond"/>
                <a:ea typeface="Garamond"/>
                <a:cs typeface="Garamond"/>
                <a:sym typeface="Garamond"/>
              </a:rPr>
              <a:t>Nonjudgment is the way.</a:t>
            </a:r>
            <a:endParaRPr/>
          </a:p>
          <a:p>
            <a:pPr marL="228600" marR="0" lvl="0" indent="25400" algn="ctr" rtl="0">
              <a:lnSpc>
                <a:spcPct val="90000"/>
              </a:lnSpc>
              <a:spcBef>
                <a:spcPts val="1000"/>
              </a:spcBef>
              <a:spcAft>
                <a:spcPts val="0"/>
              </a:spcAft>
              <a:buClr>
                <a:schemeClr val="dk1"/>
              </a:buClr>
              <a:buSzPts val="4000"/>
              <a:buFont typeface="Arial"/>
              <a:buNone/>
            </a:pPr>
            <a:endParaRPr sz="4000" b="0" i="0" u="none" strike="noStrike" cap="none">
              <a:solidFill>
                <a:schemeClr val="dk1"/>
              </a:solidFill>
              <a:latin typeface="Garamond"/>
              <a:ea typeface="Garamond"/>
              <a:cs typeface="Garamond"/>
              <a:sym typeface="Garamond"/>
            </a:endParaRPr>
          </a:p>
          <a:p>
            <a:pPr marL="228600" marR="0" lvl="0" indent="-228600" algn="ctr"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Garamond"/>
                <a:ea typeface="Garamond"/>
                <a:cs typeface="Garamond"/>
                <a:sym typeface="Garamond"/>
              </a:rPr>
              <a:t>Let’s notice our lives as they happen.</a:t>
            </a:r>
            <a:endParaRPr/>
          </a:p>
          <a:p>
            <a:pPr marL="0" marR="0" lvl="0" indent="0" algn="l" rtl="0">
              <a:lnSpc>
                <a:spcPct val="90000"/>
              </a:lnSpc>
              <a:spcBef>
                <a:spcPts val="1000"/>
              </a:spcBef>
              <a:spcAft>
                <a:spcPts val="0"/>
              </a:spcAft>
              <a:buClr>
                <a:schemeClr val="dk1"/>
              </a:buClr>
              <a:buSzPts val="4000"/>
              <a:buFont typeface="Arial"/>
              <a:buNone/>
            </a:pPr>
            <a:endParaRPr sz="4000" b="0" i="0" u="none" strike="noStrike" cap="none">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Effect transition="in" filter="fade">
                                      <p:cBhvr>
                                        <p:cTn id="7" dur="500"/>
                                        <p:tgtEl>
                                          <p:spTgt spid="3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
                                            <p:txEl>
                                              <p:pRg st="1" end="1"/>
                                            </p:txEl>
                                          </p:spTgt>
                                        </p:tgtEl>
                                        <p:attrNameLst>
                                          <p:attrName>style.visibility</p:attrName>
                                        </p:attrNameLst>
                                      </p:cBhvr>
                                      <p:to>
                                        <p:strVal val="visible"/>
                                      </p:to>
                                    </p:set>
                                    <p:animEffect transition="in" filter="fade">
                                      <p:cBhvr>
                                        <p:cTn id="12" dur="500"/>
                                        <p:tgtEl>
                                          <p:spTgt spid="3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6">
                                            <p:txEl>
                                              <p:pRg st="2" end="2"/>
                                            </p:txEl>
                                          </p:spTgt>
                                        </p:tgtEl>
                                        <p:attrNameLst>
                                          <p:attrName>style.visibility</p:attrName>
                                        </p:attrNameLst>
                                      </p:cBhvr>
                                      <p:to>
                                        <p:strVal val="visible"/>
                                      </p:to>
                                    </p:set>
                                    <p:animEffect transition="in" filter="fade">
                                      <p:cBhvr>
                                        <p:cTn id="17" dur="500"/>
                                        <p:tgtEl>
                                          <p:spTgt spid="3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6">
                                            <p:txEl>
                                              <p:pRg st="3" end="3"/>
                                            </p:txEl>
                                          </p:spTgt>
                                        </p:tgtEl>
                                        <p:attrNameLst>
                                          <p:attrName>style.visibility</p:attrName>
                                        </p:attrNameLst>
                                      </p:cBhvr>
                                      <p:to>
                                        <p:strVal val="visible"/>
                                      </p:to>
                                    </p:set>
                                    <p:animEffect transition="in" filter="fade">
                                      <p:cBhvr>
                                        <p:cTn id="22" dur="500"/>
                                        <p:tgtEl>
                                          <p:spTgt spid="3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6">
                                            <p:txEl>
                                              <p:pRg st="4" end="4"/>
                                            </p:txEl>
                                          </p:spTgt>
                                        </p:tgtEl>
                                        <p:attrNameLst>
                                          <p:attrName>style.visibility</p:attrName>
                                        </p:attrNameLst>
                                      </p:cBhvr>
                                      <p:to>
                                        <p:strVal val="visible"/>
                                      </p:to>
                                    </p:set>
                                    <p:animEffect transition="in" filter="fade">
                                      <p:cBhvr>
                                        <p:cTn id="27" dur="500"/>
                                        <p:tgtEl>
                                          <p:spTgt spid="3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6">
                                            <p:txEl>
                                              <p:pRg st="5" end="5"/>
                                            </p:txEl>
                                          </p:spTgt>
                                        </p:tgtEl>
                                        <p:attrNameLst>
                                          <p:attrName>style.visibility</p:attrName>
                                        </p:attrNameLst>
                                      </p:cBhvr>
                                      <p:to>
                                        <p:strVal val="visible"/>
                                      </p:to>
                                    </p:set>
                                    <p:animEffect transition="in" filter="fade">
                                      <p:cBhvr>
                                        <p:cTn id="32" dur="500"/>
                                        <p:tgtEl>
                                          <p:spTgt spid="3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Leaving the Work World—A Reflection and A Goodbye—</a:t>
            </a:r>
            <a:r>
              <a:rPr lang="en-US" sz="4400" b="0" i="1" u="none" strike="noStrike" cap="none">
                <a:solidFill>
                  <a:schemeClr val="dk1"/>
                </a:solidFill>
                <a:latin typeface="Garamond"/>
                <a:ea typeface="Garamond"/>
                <a:cs typeface="Garamond"/>
                <a:sym typeface="Garamond"/>
              </a:rPr>
              <a:t>Noticing My Life</a:t>
            </a:r>
            <a:endParaRPr sz="4400" b="0" i="0" u="none" strike="noStrike" cap="none">
              <a:solidFill>
                <a:schemeClr val="dk1"/>
              </a:solidFill>
              <a:latin typeface="Garamond"/>
              <a:ea typeface="Garamond"/>
              <a:cs typeface="Garamond"/>
              <a:sym typeface="Garamond"/>
            </a:endParaRPr>
          </a:p>
        </p:txBody>
      </p:sp>
      <p:pic>
        <p:nvPicPr>
          <p:cNvPr id="338" name="Shape 338"/>
          <p:cNvPicPr preferRelativeResize="0">
            <a:picLocks noGrp="1"/>
          </p:cNvPicPr>
          <p:nvPr>
            <p:ph type="body" idx="1"/>
          </p:nvPr>
        </p:nvPicPr>
        <p:blipFill rotWithShape="1">
          <a:blip r:embed="rId4">
            <a:alphaModFix/>
          </a:blip>
          <a:srcRect/>
          <a:stretch/>
        </p:blipFill>
        <p:spPr>
          <a:xfrm>
            <a:off x="2235200" y="1829594"/>
            <a:ext cx="7721600" cy="4343400"/>
          </a:xfrm>
          <a:prstGeom prst="rect">
            <a:avLst/>
          </a:prstGeom>
          <a:noFill/>
          <a:ln>
            <a:noFill/>
          </a:ln>
        </p:spPr>
      </p:pic>
      <p:sp>
        <p:nvSpPr>
          <p:cNvPr id="339" name="Shape 339"/>
          <p:cNvSpPr txBox="1"/>
          <p:nvPr/>
        </p:nvSpPr>
        <p:spPr>
          <a:xfrm>
            <a:off x="3122653" y="6346986"/>
            <a:ext cx="594669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Garamond"/>
                <a:ea typeface="Garamond"/>
                <a:cs typeface="Garamond"/>
                <a:sym typeface="Garamond"/>
              </a:rPr>
              <a:t>A Life That's Good</a:t>
            </a:r>
            <a:r>
              <a:rPr lang="en-US" sz="1800" b="0" i="0" u="none" strike="noStrike" cap="none">
                <a:solidFill>
                  <a:schemeClr val="dk1"/>
                </a:solidFill>
                <a:latin typeface="Garamond"/>
                <a:ea typeface="Garamond"/>
                <a:cs typeface="Garamond"/>
                <a:sym typeface="Garamond"/>
              </a:rPr>
              <a:t> [feat. </a:t>
            </a:r>
            <a:r>
              <a:rPr lang="en-US" sz="1800" b="1" i="0" u="none" strike="noStrike" cap="none">
                <a:solidFill>
                  <a:schemeClr val="dk1"/>
                </a:solidFill>
                <a:latin typeface="Garamond"/>
                <a:ea typeface="Garamond"/>
                <a:cs typeface="Garamond"/>
                <a:sym typeface="Garamond"/>
              </a:rPr>
              <a:t>Lennon</a:t>
            </a:r>
            <a:r>
              <a:rPr lang="en-US" sz="1800" b="0" i="0" u="none" strike="noStrike" cap="none">
                <a:solidFill>
                  <a:schemeClr val="dk1"/>
                </a:solidFill>
                <a:latin typeface="Garamond"/>
                <a:ea typeface="Garamond"/>
                <a:cs typeface="Garamond"/>
                <a:sym typeface="Garamond"/>
              </a:rPr>
              <a:t> &amp; </a:t>
            </a:r>
            <a:r>
              <a:rPr lang="en-US" sz="1800" b="1" i="0" u="none" strike="noStrike" cap="none">
                <a:solidFill>
                  <a:schemeClr val="dk1"/>
                </a:solidFill>
                <a:latin typeface="Garamond"/>
                <a:ea typeface="Garamond"/>
                <a:cs typeface="Garamond"/>
                <a:sym typeface="Garamond"/>
              </a:rPr>
              <a:t>Maisy</a:t>
            </a:r>
            <a:r>
              <a:rPr lang="en-US" sz="1800" b="0" i="0" u="none" strike="noStrike" cap="none">
                <a:solidFill>
                  <a:schemeClr val="dk1"/>
                </a:solidFill>
                <a:latin typeface="Garamond"/>
                <a:ea typeface="Garamond"/>
                <a:cs typeface="Garamond"/>
                <a:sym typeface="Garamond"/>
              </a:rPr>
              <a:t>] by Nashville Cast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Roadmap</a:t>
            </a:r>
            <a:endParaRPr/>
          </a:p>
        </p:txBody>
      </p:sp>
      <p:sp>
        <p:nvSpPr>
          <p:cNvPr id="109" name="Shape 10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small">
                <a:solidFill>
                  <a:schemeClr val="dk1"/>
                </a:solidFill>
                <a:latin typeface="Garamond"/>
                <a:ea typeface="Garamond"/>
                <a:cs typeface="Garamond"/>
                <a:sym typeface="Garamond"/>
              </a:rPr>
              <a:t>I. From my writing and practice:</a:t>
            </a:r>
            <a:endParaRPr/>
          </a:p>
          <a:p>
            <a:pPr marL="685800" marR="0" lvl="1" indent="-228600" algn="l" rtl="0">
              <a:lnSpc>
                <a:spcPct val="90000"/>
              </a:lnSpc>
              <a:spcBef>
                <a:spcPts val="500"/>
              </a:spcBef>
              <a:spcAft>
                <a:spcPts val="0"/>
              </a:spcAft>
              <a:buClr>
                <a:schemeClr val="dk1"/>
              </a:buClr>
              <a:buSzPts val="3200"/>
              <a:buFont typeface="Arial"/>
              <a:buChar char="•"/>
            </a:pPr>
            <a:r>
              <a:rPr lang="en-US" sz="3200" b="0" i="0" u="none" strike="noStrike" cap="none">
                <a:solidFill>
                  <a:schemeClr val="dk1"/>
                </a:solidFill>
                <a:latin typeface="Garamond"/>
                <a:ea typeface="Garamond"/>
                <a:cs typeface="Garamond"/>
                <a:sym typeface="Garamond"/>
              </a:rPr>
              <a:t>The Dynamics of Goodbye</a:t>
            </a:r>
            <a:endParaRPr/>
          </a:p>
          <a:p>
            <a:pPr marL="685800" marR="0" lvl="1" indent="-228600" algn="l" rtl="0">
              <a:lnSpc>
                <a:spcPct val="90000"/>
              </a:lnSpc>
              <a:spcBef>
                <a:spcPts val="500"/>
              </a:spcBef>
              <a:spcAft>
                <a:spcPts val="0"/>
              </a:spcAft>
              <a:buClr>
                <a:schemeClr val="dk1"/>
              </a:buClr>
              <a:buSzPts val="3200"/>
              <a:buFont typeface="Arial"/>
              <a:buChar char="•"/>
            </a:pPr>
            <a:r>
              <a:rPr lang="en-US" sz="3200" b="0" i="0" u="none" strike="noStrike" cap="none">
                <a:solidFill>
                  <a:schemeClr val="dk1"/>
                </a:solidFill>
                <a:latin typeface="Garamond"/>
                <a:ea typeface="Garamond"/>
                <a:cs typeface="Garamond"/>
                <a:sym typeface="Garamond"/>
              </a:rPr>
              <a:t>Four Principles</a:t>
            </a:r>
            <a:endParaRPr/>
          </a:p>
          <a:p>
            <a:pPr marL="685800" marR="0" lvl="1" indent="-228600" algn="l" rtl="0">
              <a:lnSpc>
                <a:spcPct val="90000"/>
              </a:lnSpc>
              <a:spcBef>
                <a:spcPts val="500"/>
              </a:spcBef>
              <a:spcAft>
                <a:spcPts val="0"/>
              </a:spcAft>
              <a:buClr>
                <a:schemeClr val="dk1"/>
              </a:buClr>
              <a:buSzPts val="3200"/>
              <a:buFont typeface="Arial"/>
              <a:buChar char="•"/>
            </a:pPr>
            <a:r>
              <a:rPr lang="en-US" sz="3200" b="0" i="0" u="none" strike="noStrike" cap="none">
                <a:solidFill>
                  <a:schemeClr val="dk1"/>
                </a:solidFill>
                <a:latin typeface="Garamond"/>
                <a:ea typeface="Garamond"/>
                <a:cs typeface="Garamond"/>
                <a:sym typeface="Garamond"/>
              </a:rPr>
              <a:t>Ten Skills and Strategies for Saying Goodbye</a:t>
            </a:r>
            <a:endParaRPr/>
          </a:p>
          <a:p>
            <a:pPr marL="0" marR="0" lvl="0" indent="0" algn="l" rtl="0">
              <a:lnSpc>
                <a:spcPct val="90000"/>
              </a:lnSpc>
              <a:spcBef>
                <a:spcPts val="1000"/>
              </a:spcBef>
              <a:spcAft>
                <a:spcPts val="0"/>
              </a:spcAft>
              <a:buClr>
                <a:schemeClr val="dk1"/>
              </a:buClr>
              <a:buSzPts val="3600"/>
              <a:buFont typeface="Arial"/>
              <a:buNone/>
            </a:pPr>
            <a:r>
              <a:rPr lang="en-US" sz="3600" b="0" i="0" u="none" strike="noStrike" cap="small">
                <a:solidFill>
                  <a:schemeClr val="dk1"/>
                </a:solidFill>
                <a:latin typeface="Garamond"/>
                <a:ea typeface="Garamond"/>
                <a:cs typeface="Garamond"/>
                <a:sym typeface="Garamond"/>
              </a:rPr>
              <a:t>II. Leaving the Client’s World</a:t>
            </a:r>
            <a:endParaRPr/>
          </a:p>
          <a:p>
            <a:pPr marL="0" marR="0" lvl="0" indent="0" algn="l" rtl="0">
              <a:lnSpc>
                <a:spcPct val="90000"/>
              </a:lnSpc>
              <a:spcBef>
                <a:spcPts val="1000"/>
              </a:spcBef>
              <a:spcAft>
                <a:spcPts val="0"/>
              </a:spcAft>
              <a:buClr>
                <a:schemeClr val="dk1"/>
              </a:buClr>
              <a:buSzPts val="3600"/>
              <a:buFont typeface="Arial"/>
              <a:buNone/>
            </a:pPr>
            <a:r>
              <a:rPr lang="en-US" sz="3600" b="0" i="0" u="none" strike="noStrike" cap="small">
                <a:solidFill>
                  <a:schemeClr val="dk1"/>
                </a:solidFill>
                <a:latin typeface="Garamond"/>
                <a:ea typeface="Garamond"/>
                <a:cs typeface="Garamond"/>
                <a:sym typeface="Garamond"/>
              </a:rPr>
              <a:t>III. Leaving the Student’s World</a:t>
            </a:r>
            <a:endParaRPr/>
          </a:p>
          <a:p>
            <a:pPr marL="0" marR="0" lvl="0" indent="0" algn="l" rtl="0">
              <a:lnSpc>
                <a:spcPct val="90000"/>
              </a:lnSpc>
              <a:spcBef>
                <a:spcPts val="1000"/>
              </a:spcBef>
              <a:spcAft>
                <a:spcPts val="0"/>
              </a:spcAft>
              <a:buClr>
                <a:schemeClr val="dk1"/>
              </a:buClr>
              <a:buSzPts val="3600"/>
              <a:buFont typeface="Arial"/>
              <a:buNone/>
            </a:pPr>
            <a:r>
              <a:rPr lang="en-US" sz="3600" b="0" i="0" u="none" strike="noStrike" cap="small">
                <a:solidFill>
                  <a:schemeClr val="dk1"/>
                </a:solidFill>
                <a:latin typeface="Garamond"/>
                <a:ea typeface="Garamond"/>
                <a:cs typeface="Garamond"/>
                <a:sym typeface="Garamond"/>
              </a:rPr>
              <a:t>IV. Personal thoughts on Leaving the Work 	World--</a:t>
            </a:r>
            <a:r>
              <a:rPr lang="en-US" sz="3600" b="0" i="1" u="none" strike="noStrike" cap="none">
                <a:solidFill>
                  <a:schemeClr val="dk1"/>
                </a:solidFill>
                <a:latin typeface="Garamond"/>
                <a:ea typeface="Garamond"/>
                <a:cs typeface="Garamond"/>
                <a:sym typeface="Garamond"/>
              </a:rPr>
              <a:t>Thing of Beauty</a:t>
            </a:r>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aramond"/>
              <a:ea typeface="Garamond"/>
              <a:cs typeface="Garamond"/>
              <a:sym typeface="Garamond"/>
            </a:endParaRPr>
          </a:p>
          <a:p>
            <a:pPr marL="22860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Legal Sources</a:t>
            </a:r>
            <a:endParaRPr/>
          </a:p>
        </p:txBody>
      </p:sp>
      <p:sp>
        <p:nvSpPr>
          <p:cNvPr id="115" name="Shape 1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1800" b="0" i="0" u="none" strike="noStrike" cap="small" dirty="0">
                <a:solidFill>
                  <a:schemeClr val="dk1"/>
                </a:solidFill>
                <a:latin typeface="Garamond"/>
                <a:ea typeface="Garamond"/>
                <a:cs typeface="Garamond"/>
                <a:sym typeface="Garamond"/>
              </a:rPr>
              <a:t>Gail E. Silverstein</a:t>
            </a:r>
            <a:r>
              <a:rPr lang="en-US" sz="1800" b="0" i="0" u="none" strike="noStrike" cap="none" dirty="0">
                <a:solidFill>
                  <a:schemeClr val="dk1"/>
                </a:solidFill>
                <a:latin typeface="Garamond"/>
                <a:ea typeface="Garamond"/>
                <a:cs typeface="Garamond"/>
                <a:sym typeface="Garamond"/>
              </a:rPr>
              <a:t>, </a:t>
            </a:r>
            <a:r>
              <a:rPr lang="en-US" sz="1800" b="0" i="1" u="none" strike="noStrike" cap="none" dirty="0">
                <a:solidFill>
                  <a:schemeClr val="dk1"/>
                </a:solidFill>
                <a:latin typeface="Garamond"/>
                <a:ea typeface="Garamond"/>
                <a:cs typeface="Garamond"/>
                <a:sym typeface="Garamond"/>
              </a:rPr>
              <a:t>All’s Well that Ends Well: The Importance of Full and Effective Closure in Lawyer-Client Relationships</a:t>
            </a:r>
            <a:r>
              <a:rPr lang="en-US" sz="1800" b="0" i="0" u="none" strike="noStrike" cap="none" dirty="0">
                <a:solidFill>
                  <a:schemeClr val="dk1"/>
                </a:solidFill>
                <a:latin typeface="Garamond"/>
                <a:ea typeface="Garamond"/>
                <a:cs typeface="Garamond"/>
                <a:sym typeface="Garamond"/>
              </a:rPr>
              <a:t>, 19 </a:t>
            </a:r>
            <a:r>
              <a:rPr lang="en-US" sz="1800" b="0" i="0" u="none" strike="noStrike" cap="small" dirty="0" err="1">
                <a:solidFill>
                  <a:schemeClr val="dk1"/>
                </a:solidFill>
                <a:latin typeface="Garamond"/>
                <a:ea typeface="Garamond"/>
                <a:cs typeface="Garamond"/>
                <a:sym typeface="Garamond"/>
              </a:rPr>
              <a:t>Clin</a:t>
            </a:r>
            <a:r>
              <a:rPr lang="en-US" sz="1800" b="0" i="0" u="none" strike="noStrike" cap="small" dirty="0">
                <a:solidFill>
                  <a:schemeClr val="dk1"/>
                </a:solidFill>
                <a:latin typeface="Garamond"/>
                <a:ea typeface="Garamond"/>
                <a:cs typeface="Garamond"/>
                <a:sym typeface="Garamond"/>
              </a:rPr>
              <a:t>. L. Rev.</a:t>
            </a:r>
            <a:r>
              <a:rPr lang="en-US" sz="1800" b="0" i="0" u="none" strike="noStrike" cap="none" dirty="0">
                <a:solidFill>
                  <a:schemeClr val="dk1"/>
                </a:solidFill>
                <a:latin typeface="Garamond"/>
                <a:ea typeface="Garamond"/>
                <a:cs typeface="Garamond"/>
                <a:sym typeface="Garamond"/>
              </a:rPr>
              <a:t> 555 (2013). </a:t>
            </a:r>
            <a:endParaRPr sz="2400" dirty="0"/>
          </a:p>
          <a:p>
            <a:pPr marL="0" marR="0" lvl="0" indent="0" algn="l" rtl="0">
              <a:lnSpc>
                <a:spcPct val="90000"/>
              </a:lnSpc>
              <a:spcBef>
                <a:spcPts val="1000"/>
              </a:spcBef>
              <a:spcAft>
                <a:spcPts val="0"/>
              </a:spcAft>
              <a:buClr>
                <a:schemeClr val="dk1"/>
              </a:buClr>
              <a:buSzPts val="2000"/>
              <a:buFont typeface="Arial"/>
              <a:buNone/>
            </a:pPr>
            <a:endParaRPr sz="1800" b="0" i="0" u="none" strike="noStrike" cap="none" dirty="0">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2000"/>
              <a:buFont typeface="Arial"/>
              <a:buNone/>
            </a:pPr>
            <a:r>
              <a:rPr lang="en-US" sz="1800" b="0" i="0" u="none" strike="noStrike" cap="small" dirty="0">
                <a:solidFill>
                  <a:schemeClr val="dk1"/>
                </a:solidFill>
                <a:latin typeface="Garamond"/>
                <a:ea typeface="Garamond"/>
                <a:cs typeface="Garamond"/>
                <a:sym typeface="Garamond"/>
              </a:rPr>
              <a:t>Jean Koh Peters &amp; Mark Weisberg</a:t>
            </a:r>
            <a:r>
              <a:rPr lang="en-US" sz="1800" b="0" i="0" u="none" strike="noStrike" cap="none" dirty="0">
                <a:solidFill>
                  <a:schemeClr val="dk1"/>
                </a:solidFill>
                <a:latin typeface="Garamond"/>
                <a:ea typeface="Garamond"/>
                <a:cs typeface="Garamond"/>
                <a:sym typeface="Garamond"/>
              </a:rPr>
              <a:t>, </a:t>
            </a:r>
            <a:r>
              <a:rPr lang="en-US" sz="1800" b="0" i="1" u="none" strike="noStrike" cap="none" dirty="0">
                <a:solidFill>
                  <a:schemeClr val="dk1"/>
                </a:solidFill>
                <a:latin typeface="Garamond"/>
                <a:ea typeface="Garamond"/>
                <a:cs typeface="Garamond"/>
                <a:sym typeface="Garamond"/>
              </a:rPr>
              <a:t>How Does a Teacher Say Goodbye?</a:t>
            </a:r>
            <a:r>
              <a:rPr lang="en-US" sz="1800" b="0" i="0" u="none" strike="noStrike" cap="none" dirty="0">
                <a:solidFill>
                  <a:schemeClr val="dk1"/>
                </a:solidFill>
                <a:latin typeface="Garamond"/>
                <a:ea typeface="Garamond"/>
                <a:cs typeface="Garamond"/>
                <a:sym typeface="Garamond"/>
              </a:rPr>
              <a:t>, </a:t>
            </a:r>
            <a:r>
              <a:rPr lang="en-US" sz="1800" b="0" i="1" u="none" strike="noStrike" cap="none" dirty="0">
                <a:solidFill>
                  <a:schemeClr val="dk1"/>
                </a:solidFill>
                <a:latin typeface="Garamond"/>
                <a:ea typeface="Garamond"/>
                <a:cs typeface="Garamond"/>
                <a:sym typeface="Garamond"/>
              </a:rPr>
              <a:t>in </a:t>
            </a:r>
            <a:r>
              <a:rPr lang="en-US" sz="1800" b="0" i="0" u="none" strike="noStrike" cap="small" dirty="0">
                <a:solidFill>
                  <a:schemeClr val="dk1"/>
                </a:solidFill>
                <a:latin typeface="Garamond"/>
                <a:ea typeface="Garamond"/>
                <a:cs typeface="Garamond"/>
                <a:sym typeface="Garamond"/>
              </a:rPr>
              <a:t>A Teacher’s Reflection Book: Exercises, Stories, Invitations, 171-187 </a:t>
            </a:r>
            <a:r>
              <a:rPr lang="en-US" sz="1800" b="0" i="0" u="none" strike="noStrike" cap="none" dirty="0">
                <a:solidFill>
                  <a:schemeClr val="dk1"/>
                </a:solidFill>
                <a:latin typeface="Garamond"/>
                <a:ea typeface="Garamond"/>
                <a:cs typeface="Garamond"/>
                <a:sym typeface="Garamond"/>
              </a:rPr>
              <a:t>(2011).</a:t>
            </a:r>
            <a:endParaRPr sz="2400" dirty="0"/>
          </a:p>
          <a:p>
            <a:pPr marL="0" marR="0" lvl="0" indent="0" algn="l" rtl="0">
              <a:lnSpc>
                <a:spcPct val="90000"/>
              </a:lnSpc>
              <a:spcBef>
                <a:spcPts val="1000"/>
              </a:spcBef>
              <a:spcAft>
                <a:spcPts val="0"/>
              </a:spcAft>
              <a:buClr>
                <a:schemeClr val="dk1"/>
              </a:buClr>
              <a:buSzPts val="2000"/>
              <a:buFont typeface="Arial"/>
              <a:buNone/>
            </a:pPr>
            <a:endParaRPr sz="1800" b="0" i="0" u="none" strike="noStrike" cap="none" dirty="0">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2000"/>
              <a:buFont typeface="Arial"/>
              <a:buNone/>
            </a:pPr>
            <a:r>
              <a:rPr lang="en-US" sz="1800" b="0" i="0" u="none" strike="noStrike" cap="small" dirty="0">
                <a:solidFill>
                  <a:schemeClr val="dk1"/>
                </a:solidFill>
                <a:latin typeface="Garamond"/>
                <a:ea typeface="Garamond"/>
                <a:cs typeface="Garamond"/>
                <a:sym typeface="Garamond"/>
              </a:rPr>
              <a:t>Jean Koh Peters</a:t>
            </a:r>
            <a:r>
              <a:rPr lang="en-US" sz="1800" b="0" i="0" u="none" strike="noStrike" cap="none" dirty="0">
                <a:solidFill>
                  <a:schemeClr val="dk1"/>
                </a:solidFill>
                <a:latin typeface="Garamond"/>
                <a:ea typeface="Garamond"/>
                <a:cs typeface="Garamond"/>
                <a:sym typeface="Garamond"/>
              </a:rPr>
              <a:t>, </a:t>
            </a:r>
            <a:r>
              <a:rPr lang="en-US" sz="1800" b="0" i="1" u="none" strike="noStrike" cap="none" dirty="0">
                <a:solidFill>
                  <a:schemeClr val="dk1"/>
                </a:solidFill>
                <a:latin typeface="Garamond"/>
                <a:ea typeface="Garamond"/>
                <a:cs typeface="Garamond"/>
                <a:sym typeface="Garamond"/>
              </a:rPr>
              <a:t>Leaving the Child’s World,</a:t>
            </a:r>
            <a:r>
              <a:rPr lang="en-US" sz="1800" b="0" i="0" u="none" strike="noStrike" cap="none" dirty="0">
                <a:solidFill>
                  <a:schemeClr val="dk1"/>
                </a:solidFill>
                <a:latin typeface="Garamond"/>
                <a:ea typeface="Garamond"/>
                <a:cs typeface="Garamond"/>
                <a:sym typeface="Garamond"/>
              </a:rPr>
              <a:t> </a:t>
            </a:r>
            <a:r>
              <a:rPr lang="en-US" sz="1800" b="0" i="1" u="none" strike="noStrike" cap="none" dirty="0">
                <a:solidFill>
                  <a:schemeClr val="dk1"/>
                </a:solidFill>
                <a:latin typeface="Garamond"/>
                <a:ea typeface="Garamond"/>
                <a:cs typeface="Garamond"/>
                <a:sym typeface="Garamond"/>
              </a:rPr>
              <a:t>in </a:t>
            </a:r>
            <a:r>
              <a:rPr lang="en-US" sz="1800" b="0" i="0" u="none" strike="noStrike" cap="small" dirty="0">
                <a:solidFill>
                  <a:schemeClr val="dk1"/>
                </a:solidFill>
                <a:latin typeface="Garamond"/>
                <a:ea typeface="Garamond"/>
                <a:cs typeface="Garamond"/>
                <a:sym typeface="Garamond"/>
              </a:rPr>
              <a:t>Representing Children in Child Protective Proceedings: Ethical and Practical Dimensions, 507- 543 </a:t>
            </a:r>
            <a:r>
              <a:rPr lang="en-US" sz="1800" b="0" i="0" u="none" strike="noStrike" cap="none" dirty="0">
                <a:solidFill>
                  <a:schemeClr val="dk1"/>
                </a:solidFill>
                <a:latin typeface="Garamond"/>
                <a:ea typeface="Garamond"/>
                <a:cs typeface="Garamond"/>
                <a:sym typeface="Garamond"/>
              </a:rPr>
              <a:t>(1996/2007).</a:t>
            </a:r>
            <a:endParaRPr sz="2400" dirty="0"/>
          </a:p>
          <a:p>
            <a:pPr marL="0" marR="0" lvl="0" indent="0" algn="l" rtl="0">
              <a:lnSpc>
                <a:spcPct val="90000"/>
              </a:lnSpc>
              <a:spcBef>
                <a:spcPts val="1000"/>
              </a:spcBef>
              <a:spcAft>
                <a:spcPts val="0"/>
              </a:spcAft>
              <a:buClr>
                <a:schemeClr val="dk1"/>
              </a:buClr>
              <a:buSzPts val="2000"/>
              <a:buFont typeface="Arial"/>
              <a:buNone/>
            </a:pPr>
            <a:r>
              <a:rPr lang="en-US" sz="1800" b="0" i="0" u="none" strike="noStrike" cap="small" dirty="0">
                <a:solidFill>
                  <a:schemeClr val="dk1"/>
                </a:solidFill>
                <a:latin typeface="Garamond"/>
                <a:ea typeface="Garamond"/>
                <a:cs typeface="Garamond"/>
                <a:sym typeface="Garamond"/>
              </a:rPr>
              <a:t> </a:t>
            </a:r>
            <a:endParaRPr sz="1800" b="0" i="0" u="none" strike="noStrike" cap="none" dirty="0">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2000"/>
              <a:buFont typeface="Arial"/>
              <a:buNone/>
            </a:pPr>
            <a:r>
              <a:rPr lang="en-US" sz="1800" b="0" i="0" u="none" strike="noStrike" cap="small" dirty="0">
                <a:solidFill>
                  <a:schemeClr val="dk1"/>
                </a:solidFill>
                <a:latin typeface="Garamond"/>
                <a:ea typeface="Garamond"/>
                <a:cs typeface="Garamond"/>
                <a:sym typeface="Garamond"/>
              </a:rPr>
              <a:t>Naomi R. Cahn and Norman G. Schneider, </a:t>
            </a:r>
            <a:r>
              <a:rPr lang="en-US" sz="1800" b="0" i="1" u="none" strike="noStrike" cap="small" dirty="0">
                <a:solidFill>
                  <a:schemeClr val="dk1"/>
                </a:solidFill>
                <a:latin typeface="Garamond"/>
                <a:ea typeface="Garamond"/>
                <a:cs typeface="Garamond"/>
                <a:sym typeface="Garamond"/>
              </a:rPr>
              <a:t>The Next Best Thing: Transferred Clients in a Legal Clinic</a:t>
            </a:r>
            <a:r>
              <a:rPr lang="en-US" sz="1800" b="0" i="0" u="none" strike="noStrike" cap="small" dirty="0">
                <a:solidFill>
                  <a:schemeClr val="dk1"/>
                </a:solidFill>
                <a:latin typeface="Garamond"/>
                <a:ea typeface="Garamond"/>
                <a:cs typeface="Garamond"/>
                <a:sym typeface="Garamond"/>
              </a:rPr>
              <a:t>, 36 Cath. U. L. Rev. 367 (1986)</a:t>
            </a:r>
            <a:endParaRPr sz="1800" b="0" i="0" u="none" strike="noStrike" cap="none" dirty="0">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2000"/>
              <a:buFont typeface="Arial"/>
              <a:buNone/>
            </a:pPr>
            <a:r>
              <a:rPr lang="en-US" sz="1800" b="0" i="0" u="none" strike="noStrike" cap="none" dirty="0">
                <a:solidFill>
                  <a:schemeClr val="dk1"/>
                </a:solidFill>
                <a:latin typeface="Garamond"/>
                <a:ea typeface="Garamond"/>
                <a:cs typeface="Garamond"/>
                <a:sym typeface="Garamond"/>
              </a:rPr>
              <a:t> </a:t>
            </a:r>
            <a:endParaRPr sz="2400" dirty="0"/>
          </a:p>
          <a:p>
            <a:pPr marL="0" marR="0" lvl="0" indent="0" algn="l" rtl="0">
              <a:lnSpc>
                <a:spcPct val="90000"/>
              </a:lnSpc>
              <a:spcBef>
                <a:spcPts val="1000"/>
              </a:spcBef>
              <a:spcAft>
                <a:spcPts val="0"/>
              </a:spcAft>
              <a:buClr>
                <a:schemeClr val="dk1"/>
              </a:buClr>
              <a:buSzPts val="2000"/>
              <a:buFont typeface="Arial"/>
              <a:buNone/>
            </a:pPr>
            <a:r>
              <a:rPr lang="en-US" sz="1800" b="0" i="0" u="none" strike="noStrike" cap="small" dirty="0">
                <a:solidFill>
                  <a:schemeClr val="dk1"/>
                </a:solidFill>
                <a:latin typeface="Garamond"/>
                <a:ea typeface="Garamond"/>
                <a:cs typeface="Garamond"/>
                <a:sym typeface="Garamond"/>
              </a:rPr>
              <a:t>Model Rules of </a:t>
            </a:r>
            <a:r>
              <a:rPr lang="en-US" sz="1800" b="0" i="0" u="none" strike="noStrike" cap="small" dirty="0" err="1">
                <a:solidFill>
                  <a:schemeClr val="dk1"/>
                </a:solidFill>
                <a:latin typeface="Garamond"/>
                <a:ea typeface="Garamond"/>
                <a:cs typeface="Garamond"/>
                <a:sym typeface="Garamond"/>
              </a:rPr>
              <a:t>Prof’l</a:t>
            </a:r>
            <a:r>
              <a:rPr lang="en-US" sz="1800" b="0" i="0" u="none" strike="noStrike" cap="small" dirty="0">
                <a:solidFill>
                  <a:schemeClr val="dk1"/>
                </a:solidFill>
                <a:latin typeface="Garamond"/>
                <a:ea typeface="Garamond"/>
                <a:cs typeface="Garamond"/>
                <a:sym typeface="Garamond"/>
              </a:rPr>
              <a:t> Conduct R. 1.4, 1.5, 1.16.</a:t>
            </a:r>
            <a:endParaRPr sz="1800" b="0" i="0" u="none" strike="noStrike" cap="none" dirty="0">
              <a:solidFill>
                <a:schemeClr val="dk1"/>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1" i="0" u="none" strike="noStrike" cap="none">
                <a:solidFill>
                  <a:schemeClr val="dk1"/>
                </a:solidFill>
                <a:latin typeface="Garamond"/>
                <a:ea typeface="Garamond"/>
                <a:cs typeface="Garamond"/>
                <a:sym typeface="Garamond"/>
              </a:rPr>
              <a:t>Useful Sources: Other Disciplines</a:t>
            </a:r>
            <a:br>
              <a:rPr lang="en-US" sz="4400" b="1" i="0" u="none" strike="noStrike" cap="none">
                <a:solidFill>
                  <a:schemeClr val="dk1"/>
                </a:solidFill>
                <a:latin typeface="Garamond"/>
                <a:ea typeface="Garamond"/>
                <a:cs typeface="Garamond"/>
                <a:sym typeface="Garamond"/>
              </a:rPr>
            </a:br>
            <a:endParaRPr sz="4400" b="0" i="0" u="none" strike="noStrike" cap="none">
              <a:solidFill>
                <a:schemeClr val="dk1"/>
              </a:solidFill>
              <a:latin typeface="Garamond"/>
              <a:ea typeface="Garamond"/>
              <a:cs typeface="Garamond"/>
              <a:sym typeface="Garamond"/>
            </a:endParaRPr>
          </a:p>
        </p:txBody>
      </p:sp>
      <p:sp>
        <p:nvSpPr>
          <p:cNvPr id="121" name="Shape 1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Caroline Rosenthal Gelman et al., </a:t>
            </a:r>
            <a:r>
              <a:rPr lang="en-US" sz="1800" b="0" i="1" u="none" strike="noStrike" cap="none">
                <a:solidFill>
                  <a:schemeClr val="dk1"/>
                </a:solidFill>
                <a:latin typeface="Garamond"/>
                <a:ea typeface="Garamond"/>
                <a:cs typeface="Garamond"/>
                <a:sym typeface="Garamond"/>
              </a:rPr>
              <a:t>Challenging Endings: First Year MSW Interns’ Experiences with Forced Termination and Discussion Points for Supervisory Guidance</a:t>
            </a:r>
            <a:r>
              <a:rPr lang="en-US" sz="1800" b="0" i="0" u="none" strike="noStrike" cap="none">
                <a:solidFill>
                  <a:schemeClr val="dk1"/>
                </a:solidFill>
                <a:latin typeface="Garamond"/>
                <a:ea typeface="Garamond"/>
                <a:cs typeface="Garamond"/>
                <a:sym typeface="Garamond"/>
              </a:rPr>
              <a:t>, 35 </a:t>
            </a:r>
            <a:r>
              <a:rPr lang="en-US" sz="1800" b="0" i="0" u="none" strike="noStrike" cap="small">
                <a:solidFill>
                  <a:schemeClr val="dk1"/>
                </a:solidFill>
                <a:latin typeface="Garamond"/>
                <a:ea typeface="Garamond"/>
                <a:cs typeface="Garamond"/>
                <a:sym typeface="Garamond"/>
              </a:rPr>
              <a:t>Clin. Soc. Work</a:t>
            </a:r>
            <a:r>
              <a:rPr lang="en-US" sz="1800" b="0" i="0" u="none" strike="noStrike" cap="none">
                <a:solidFill>
                  <a:schemeClr val="dk1"/>
                </a:solidFill>
                <a:latin typeface="Garamond"/>
                <a:ea typeface="Garamond"/>
                <a:cs typeface="Garamond"/>
                <a:sym typeface="Garamond"/>
              </a:rPr>
              <a:t> J. 79 (2007). </a:t>
            </a:r>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 </a:t>
            </a:r>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small">
                <a:solidFill>
                  <a:schemeClr val="dk1"/>
                </a:solidFill>
                <a:latin typeface="Garamond"/>
                <a:ea typeface="Garamond"/>
                <a:cs typeface="Garamond"/>
                <a:sym typeface="Garamond"/>
              </a:rPr>
              <a:t>Lawrence Shulman</a:t>
            </a:r>
            <a:r>
              <a:rPr lang="en-US" sz="1800" b="0" i="0" u="none" strike="noStrike" cap="none">
                <a:solidFill>
                  <a:schemeClr val="dk1"/>
                </a:solidFill>
                <a:latin typeface="Garamond"/>
                <a:ea typeface="Garamond"/>
                <a:cs typeface="Garamond"/>
                <a:sym typeface="Garamond"/>
              </a:rPr>
              <a:t>, </a:t>
            </a:r>
            <a:r>
              <a:rPr lang="en-US" sz="1800" b="0" i="1" u="none" strike="noStrike" cap="none">
                <a:solidFill>
                  <a:schemeClr val="dk1"/>
                </a:solidFill>
                <a:latin typeface="Garamond"/>
                <a:ea typeface="Garamond"/>
                <a:cs typeface="Garamond"/>
                <a:sym typeface="Garamond"/>
              </a:rPr>
              <a:t>Ending and Transitions</a:t>
            </a:r>
            <a:r>
              <a:rPr lang="en-US" sz="1800" b="0" i="0" u="none" strike="noStrike" cap="none">
                <a:solidFill>
                  <a:schemeClr val="dk1"/>
                </a:solidFill>
                <a:latin typeface="Garamond"/>
                <a:ea typeface="Garamond"/>
                <a:cs typeface="Garamond"/>
                <a:sym typeface="Garamond"/>
              </a:rPr>
              <a:t>, </a:t>
            </a:r>
            <a:r>
              <a:rPr lang="en-US" sz="1800" b="0" i="1" u="none" strike="noStrike" cap="none">
                <a:solidFill>
                  <a:schemeClr val="dk1"/>
                </a:solidFill>
                <a:latin typeface="Garamond"/>
                <a:ea typeface="Garamond"/>
                <a:cs typeface="Garamond"/>
                <a:sym typeface="Garamond"/>
              </a:rPr>
              <a:t>in </a:t>
            </a:r>
            <a:r>
              <a:rPr lang="en-US" sz="1800" b="0" i="0" u="none" strike="noStrike" cap="small">
                <a:solidFill>
                  <a:schemeClr val="dk1"/>
                </a:solidFill>
                <a:latin typeface="Garamond"/>
                <a:ea typeface="Garamond"/>
                <a:cs typeface="Garamond"/>
                <a:sym typeface="Garamond"/>
              </a:rPr>
              <a:t>The Skills of Helping Individuals and Groups (1984). </a:t>
            </a:r>
            <a:endParaRPr sz="1800" b="0" i="0"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small">
                <a:solidFill>
                  <a:schemeClr val="dk1"/>
                </a:solidFill>
                <a:latin typeface="Garamond"/>
                <a:ea typeface="Garamond"/>
                <a:cs typeface="Garamond"/>
                <a:sym typeface="Garamond"/>
              </a:rPr>
              <a:t> </a:t>
            </a:r>
            <a:endParaRPr sz="1800" b="0" i="0"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small">
                <a:solidFill>
                  <a:schemeClr val="dk1"/>
                </a:solidFill>
                <a:latin typeface="Garamond"/>
                <a:ea typeface="Garamond"/>
                <a:cs typeface="Garamond"/>
                <a:sym typeface="Garamond"/>
              </a:rPr>
              <a:t>Elisabeth Kubler-Ross, On Death and Dying; What the Dying Have to Teach Doctors, Nurses, Clergy, and Their Own Families (1969) .</a:t>
            </a:r>
            <a:endParaRPr sz="1800" b="0" i="0"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none">
                <a:solidFill>
                  <a:schemeClr val="dk1"/>
                </a:solidFill>
                <a:latin typeface="Garamond"/>
                <a:ea typeface="Garamond"/>
                <a:cs typeface="Garamond"/>
                <a:sym typeface="Garamond"/>
              </a:rPr>
              <a:t> </a:t>
            </a:r>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small">
                <a:solidFill>
                  <a:schemeClr val="dk1"/>
                </a:solidFill>
                <a:latin typeface="Garamond"/>
                <a:ea typeface="Garamond"/>
                <a:cs typeface="Garamond"/>
                <a:sym typeface="Garamond"/>
              </a:rPr>
              <a:t>Nat’l Assoc. of Soc. Workers, Code of Ethics of the Nat’l Assoc. of Soc. Workers § 1.16. </a:t>
            </a:r>
            <a:endParaRPr sz="1800" b="0" i="0"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1800"/>
              <a:buFont typeface="Arial"/>
              <a:buNone/>
            </a:pPr>
            <a:endParaRPr sz="1800" b="1" i="0" u="sng"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1800"/>
              <a:buFont typeface="Arial"/>
              <a:buNone/>
            </a:pPr>
            <a:endParaRPr sz="1800" b="1" i="0" u="none" strike="noStrike" cap="small">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Garamond"/>
              <a:ea typeface="Garamond"/>
              <a:cs typeface="Garamond"/>
              <a:sym typeface="Garamond"/>
            </a:endParaRPr>
          </a:p>
          <a:p>
            <a:pPr marL="0" marR="0" lvl="0" indent="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My Assumptions</a:t>
            </a:r>
            <a:endParaRPr/>
          </a:p>
        </p:txBody>
      </p:sp>
      <p:sp>
        <p:nvSpPr>
          <p:cNvPr id="127" name="Shape 1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Garamond"/>
                <a:ea typeface="Garamond"/>
                <a:cs typeface="Garamond"/>
                <a:sym typeface="Garamond"/>
              </a:rPr>
              <a:t>As in all things, we </a:t>
            </a:r>
            <a:r>
              <a:rPr lang="en-US" sz="2960" b="0" i="1" u="none" strike="noStrike" cap="none">
                <a:solidFill>
                  <a:schemeClr val="dk1"/>
                </a:solidFill>
                <a:latin typeface="Garamond"/>
                <a:ea typeface="Garamond"/>
                <a:cs typeface="Garamond"/>
                <a:sym typeface="Garamond"/>
              </a:rPr>
              <a:t>perform a message</a:t>
            </a:r>
            <a:r>
              <a:rPr lang="en-US" sz="2960" b="0" i="0" u="none" strike="noStrike" cap="none">
                <a:solidFill>
                  <a:schemeClr val="dk1"/>
                </a:solidFill>
                <a:latin typeface="Garamond"/>
                <a:ea typeface="Garamond"/>
                <a:cs typeface="Garamond"/>
                <a:sym typeface="Garamond"/>
              </a:rPr>
              <a:t> by how we handle or don’t handle goodbyes.</a:t>
            </a:r>
            <a:endParaRPr/>
          </a:p>
          <a:p>
            <a:pPr marL="228600" marR="0" lvl="0" indent="-228600" algn="l" rtl="0">
              <a:lnSpc>
                <a:spcPct val="80000"/>
              </a:lnSpc>
              <a:spcBef>
                <a:spcPts val="1000"/>
              </a:spcBef>
              <a:spcAft>
                <a:spcPts val="0"/>
              </a:spcAft>
              <a:buClr>
                <a:schemeClr val="dk1"/>
              </a:buClr>
              <a:buSzPts val="2960"/>
              <a:buFont typeface="Arial"/>
              <a:buChar char="•"/>
            </a:pPr>
            <a:r>
              <a:rPr lang="en-US" sz="2960" b="0" i="0" u="none" strike="noStrike" cap="none">
                <a:solidFill>
                  <a:schemeClr val="dk1"/>
                </a:solidFill>
                <a:latin typeface="Garamond"/>
                <a:ea typeface="Garamond"/>
                <a:cs typeface="Garamond"/>
                <a:sym typeface="Garamond"/>
              </a:rPr>
              <a:t>Goodbyes creep up on students but clinical teachers see them coming; we can </a:t>
            </a:r>
            <a:r>
              <a:rPr lang="en-US" sz="2960" b="0" i="1" u="none" strike="noStrike" cap="none">
                <a:solidFill>
                  <a:schemeClr val="dk1"/>
                </a:solidFill>
                <a:latin typeface="Garamond"/>
                <a:ea typeface="Garamond"/>
                <a:cs typeface="Garamond"/>
                <a:sym typeface="Garamond"/>
              </a:rPr>
              <a:t>plan thoughtfully and creatively</a:t>
            </a:r>
            <a:r>
              <a:rPr lang="en-US" sz="2960" b="0" i="0" u="none" strike="noStrike" cap="none">
                <a:solidFill>
                  <a:schemeClr val="dk1"/>
                </a:solidFill>
                <a:latin typeface="Garamond"/>
                <a:ea typeface="Garamond"/>
                <a:cs typeface="Garamond"/>
                <a:sym typeface="Garamond"/>
              </a:rPr>
              <a:t> to include them in our teaching.</a:t>
            </a:r>
            <a:endParaRPr/>
          </a:p>
          <a:p>
            <a:pPr marL="228600" marR="0" lvl="0" indent="-228600" algn="l" rtl="0">
              <a:lnSpc>
                <a:spcPct val="80000"/>
              </a:lnSpc>
              <a:spcBef>
                <a:spcPts val="1000"/>
              </a:spcBef>
              <a:spcAft>
                <a:spcPts val="0"/>
              </a:spcAft>
              <a:buClr>
                <a:schemeClr val="dk1"/>
              </a:buClr>
              <a:buSzPts val="2960"/>
              <a:buFont typeface="Arial"/>
              <a:buChar char="•"/>
            </a:pPr>
            <a:r>
              <a:rPr lang="en-US" sz="2960" b="0" i="0" u="none" strike="noStrike" cap="none">
                <a:solidFill>
                  <a:schemeClr val="dk1"/>
                </a:solidFill>
                <a:latin typeface="Garamond"/>
                <a:ea typeface="Garamond"/>
                <a:cs typeface="Garamond"/>
                <a:sym typeface="Garamond"/>
              </a:rPr>
              <a:t> We say these goodbyes regularly, and </a:t>
            </a:r>
            <a:r>
              <a:rPr lang="en-US" sz="2960" b="0" i="1" u="none" strike="noStrike" cap="none">
                <a:solidFill>
                  <a:schemeClr val="dk1"/>
                </a:solidFill>
                <a:latin typeface="Garamond"/>
                <a:ea typeface="Garamond"/>
                <a:cs typeface="Garamond"/>
                <a:sym typeface="Garamond"/>
              </a:rPr>
              <a:t>have the privilege </a:t>
            </a:r>
            <a:r>
              <a:rPr lang="en-US" sz="2960" b="0" i="0" u="none" strike="noStrike" cap="none">
                <a:solidFill>
                  <a:schemeClr val="dk1"/>
                </a:solidFill>
                <a:latin typeface="Garamond"/>
                <a:ea typeface="Garamond"/>
                <a:cs typeface="Garamond"/>
                <a:sym typeface="Garamond"/>
              </a:rPr>
              <a:t>of guiding our students in this.  </a:t>
            </a:r>
            <a:endParaRPr/>
          </a:p>
          <a:p>
            <a:pPr marL="228600" marR="0" lvl="0" indent="-228600" algn="l" rtl="0">
              <a:lnSpc>
                <a:spcPct val="80000"/>
              </a:lnSpc>
              <a:spcBef>
                <a:spcPts val="1000"/>
              </a:spcBef>
              <a:spcAft>
                <a:spcPts val="0"/>
              </a:spcAft>
              <a:buClr>
                <a:schemeClr val="dk1"/>
              </a:buClr>
              <a:buSzPts val="2960"/>
              <a:buFont typeface="Arial"/>
              <a:buChar char="•"/>
            </a:pPr>
            <a:r>
              <a:rPr lang="en-US" sz="2960" b="0" i="0" u="none" strike="noStrike" cap="none">
                <a:solidFill>
                  <a:schemeClr val="dk1"/>
                </a:solidFill>
                <a:latin typeface="Garamond"/>
                <a:ea typeface="Garamond"/>
                <a:cs typeface="Garamond"/>
                <a:sym typeface="Garamond"/>
              </a:rPr>
              <a:t>As with everything we teach, doing this constructively </a:t>
            </a:r>
            <a:r>
              <a:rPr lang="en-US" sz="2960" b="0" i="1" u="none" strike="noStrike" cap="none">
                <a:solidFill>
                  <a:schemeClr val="dk1"/>
                </a:solidFill>
                <a:latin typeface="Garamond"/>
                <a:ea typeface="Garamond"/>
                <a:cs typeface="Garamond"/>
                <a:sym typeface="Garamond"/>
              </a:rPr>
              <a:t>offers</a:t>
            </a:r>
            <a:r>
              <a:rPr lang="en-US" sz="2960" b="0" i="0" u="none" strike="noStrike" cap="none">
                <a:solidFill>
                  <a:schemeClr val="dk1"/>
                </a:solidFill>
                <a:latin typeface="Garamond"/>
                <a:ea typeface="Garamond"/>
                <a:cs typeface="Garamond"/>
                <a:sym typeface="Garamond"/>
              </a:rPr>
              <a:t> the students a </a:t>
            </a:r>
            <a:r>
              <a:rPr lang="en-US" sz="2960" b="0" i="1" u="none" strike="noStrike" cap="none">
                <a:solidFill>
                  <a:schemeClr val="dk1"/>
                </a:solidFill>
                <a:latin typeface="Garamond"/>
                <a:ea typeface="Garamond"/>
                <a:cs typeface="Garamond"/>
                <a:sym typeface="Garamond"/>
              </a:rPr>
              <a:t>professional framework that they can replace, tweak or  evolve</a:t>
            </a:r>
            <a:r>
              <a:rPr lang="en-US" sz="2960" b="0" i="0" u="none" strike="noStrike" cap="none">
                <a:solidFill>
                  <a:schemeClr val="dk1"/>
                </a:solidFill>
                <a:latin typeface="Garamond"/>
                <a:ea typeface="Garamond"/>
                <a:cs typeface="Garamond"/>
                <a:sym typeface="Garamond"/>
              </a:rPr>
              <a:t> over their careers.</a:t>
            </a:r>
            <a:endParaRPr/>
          </a:p>
          <a:p>
            <a:pPr marL="228600" marR="0" lvl="0" indent="-40639" algn="l" rtl="0">
              <a:lnSpc>
                <a:spcPct val="80000"/>
              </a:lnSpc>
              <a:spcBef>
                <a:spcPts val="1000"/>
              </a:spcBef>
              <a:spcAft>
                <a:spcPts val="0"/>
              </a:spcAft>
              <a:buClr>
                <a:schemeClr val="dk1"/>
              </a:buClr>
              <a:buSzPts val="2960"/>
              <a:buFont typeface="Arial"/>
              <a:buNone/>
            </a:pPr>
            <a:endParaRPr sz="2960" b="0" i="0" u="none" strike="noStrike" cap="none">
              <a:solidFill>
                <a:schemeClr val="dk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My Goals Today</a:t>
            </a:r>
            <a:endParaRPr/>
          </a:p>
        </p:txBody>
      </p:sp>
      <p:sp>
        <p:nvSpPr>
          <p:cNvPr id="133" name="Shape 1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chemeClr val="dk1"/>
              </a:buClr>
              <a:buSzPts val="4185"/>
              <a:buFont typeface="Arial"/>
              <a:buChar char="•"/>
            </a:pPr>
            <a:r>
              <a:rPr lang="en-US" sz="4185" b="0" i="0" u="none" strike="noStrike" cap="none" dirty="0">
                <a:solidFill>
                  <a:schemeClr val="dk1"/>
                </a:solidFill>
                <a:latin typeface="Garamond"/>
                <a:ea typeface="Garamond"/>
                <a:cs typeface="Garamond"/>
                <a:sym typeface="Garamond"/>
              </a:rPr>
              <a:t>Offer you a model: principles and </a:t>
            </a:r>
            <a:r>
              <a:rPr lang="en-US" sz="4185" b="0" i="0" u="none" strike="noStrike" cap="none" dirty="0" smtClean="0">
                <a:solidFill>
                  <a:schemeClr val="dk1"/>
                </a:solidFill>
                <a:latin typeface="Garamond"/>
                <a:ea typeface="Garamond"/>
                <a:cs typeface="Garamond"/>
                <a:sym typeface="Garamond"/>
              </a:rPr>
              <a:t>skills/strategies from my writing—1996</a:t>
            </a:r>
            <a:r>
              <a:rPr lang="en-US" sz="4185" b="0" i="0" u="none" strike="noStrike" cap="none" dirty="0">
                <a:solidFill>
                  <a:schemeClr val="dk1"/>
                </a:solidFill>
                <a:latin typeface="Garamond"/>
                <a:ea typeface="Garamond"/>
                <a:cs typeface="Garamond"/>
                <a:sym typeface="Garamond"/>
              </a:rPr>
              <a:t>, 2011</a:t>
            </a:r>
            <a:endParaRPr dirty="0"/>
          </a:p>
          <a:p>
            <a:pPr marL="228600" marR="0" lvl="0" indent="-228600" algn="l" rtl="0">
              <a:lnSpc>
                <a:spcPct val="70000"/>
              </a:lnSpc>
              <a:spcBef>
                <a:spcPts val="1000"/>
              </a:spcBef>
              <a:spcAft>
                <a:spcPts val="0"/>
              </a:spcAft>
              <a:buClr>
                <a:schemeClr val="dk1"/>
              </a:buClr>
              <a:buSzPts val="4185"/>
              <a:buFont typeface="Arial"/>
              <a:buChar char="•"/>
            </a:pPr>
            <a:r>
              <a:rPr lang="en-US" sz="4185" b="0" i="0" u="none" strike="noStrike" cap="none" dirty="0">
                <a:solidFill>
                  <a:schemeClr val="dk1"/>
                </a:solidFill>
                <a:latin typeface="Garamond"/>
                <a:ea typeface="Garamond"/>
                <a:cs typeface="Garamond"/>
                <a:sym typeface="Garamond"/>
              </a:rPr>
              <a:t>Have you apply them to two contexts that recur in our teaching</a:t>
            </a:r>
            <a:endParaRPr dirty="0"/>
          </a:p>
          <a:p>
            <a:pPr marL="685800" marR="0" lvl="1" indent="-228600" algn="l" rtl="0">
              <a:lnSpc>
                <a:spcPct val="70000"/>
              </a:lnSpc>
              <a:spcBef>
                <a:spcPts val="500"/>
              </a:spcBef>
              <a:spcAft>
                <a:spcPts val="0"/>
              </a:spcAft>
              <a:buClr>
                <a:schemeClr val="dk1"/>
              </a:buClr>
              <a:buSzPts val="3875"/>
              <a:buFont typeface="Arial"/>
              <a:buChar char="•"/>
            </a:pPr>
            <a:r>
              <a:rPr lang="en-US" sz="3875" b="1" i="0" u="sng" strike="noStrike" cap="none" dirty="0">
                <a:solidFill>
                  <a:schemeClr val="dk1"/>
                </a:solidFill>
                <a:latin typeface="Garamond"/>
                <a:ea typeface="Garamond"/>
                <a:cs typeface="Garamond"/>
                <a:sym typeface="Garamond"/>
              </a:rPr>
              <a:t>concerns</a:t>
            </a:r>
            <a:r>
              <a:rPr lang="en-US" sz="3875" b="0" i="0" u="none" strike="noStrike" cap="none" dirty="0">
                <a:solidFill>
                  <a:schemeClr val="dk1"/>
                </a:solidFill>
                <a:latin typeface="Garamond"/>
                <a:ea typeface="Garamond"/>
                <a:cs typeface="Garamond"/>
                <a:sym typeface="Garamond"/>
              </a:rPr>
              <a:t>—</a:t>
            </a:r>
            <a:r>
              <a:rPr lang="en-US" sz="3875" b="0" i="1" u="none" strike="noStrike" cap="none" dirty="0">
                <a:solidFill>
                  <a:schemeClr val="dk1"/>
                </a:solidFill>
                <a:latin typeface="Garamond"/>
                <a:ea typeface="Garamond"/>
                <a:cs typeface="Garamond"/>
                <a:sym typeface="Garamond"/>
              </a:rPr>
              <a:t>what will you tweak or replace?</a:t>
            </a:r>
            <a:endParaRPr dirty="0"/>
          </a:p>
          <a:p>
            <a:pPr marL="685800" marR="0" lvl="1" indent="-228600" algn="l" rtl="0">
              <a:lnSpc>
                <a:spcPct val="70000"/>
              </a:lnSpc>
              <a:spcBef>
                <a:spcPts val="500"/>
              </a:spcBef>
              <a:spcAft>
                <a:spcPts val="0"/>
              </a:spcAft>
              <a:buClr>
                <a:schemeClr val="dk1"/>
              </a:buClr>
              <a:buSzPts val="3875"/>
              <a:buFont typeface="Arial"/>
              <a:buChar char="•"/>
            </a:pPr>
            <a:r>
              <a:rPr lang="en-US" sz="3875" b="1" i="0" u="sng" strike="noStrike" cap="none" dirty="0">
                <a:solidFill>
                  <a:schemeClr val="dk1"/>
                </a:solidFill>
                <a:latin typeface="Garamond"/>
                <a:ea typeface="Garamond"/>
                <a:cs typeface="Garamond"/>
                <a:sym typeface="Garamond"/>
              </a:rPr>
              <a:t>insights</a:t>
            </a:r>
            <a:r>
              <a:rPr lang="en-US" sz="3875" b="0" i="1" u="none" strike="noStrike" cap="none" dirty="0">
                <a:solidFill>
                  <a:schemeClr val="dk1"/>
                </a:solidFill>
                <a:latin typeface="Garamond"/>
                <a:ea typeface="Garamond"/>
                <a:cs typeface="Garamond"/>
                <a:sym typeface="Garamond"/>
              </a:rPr>
              <a:t>—what might you add to your practice?</a:t>
            </a:r>
            <a:endParaRPr dirty="0"/>
          </a:p>
          <a:p>
            <a:pPr marL="228600" marR="0" lvl="0" indent="-228600" algn="l" rtl="0">
              <a:lnSpc>
                <a:spcPct val="70000"/>
              </a:lnSpc>
              <a:spcBef>
                <a:spcPts val="1000"/>
              </a:spcBef>
              <a:spcAft>
                <a:spcPts val="0"/>
              </a:spcAft>
              <a:buClr>
                <a:schemeClr val="dk1"/>
              </a:buClr>
              <a:buSzPts val="4185"/>
              <a:buFont typeface="Arial"/>
              <a:buChar char="•"/>
            </a:pPr>
            <a:r>
              <a:rPr lang="en-US" sz="4185" b="0" i="0" u="none" strike="noStrike" cap="none" dirty="0">
                <a:solidFill>
                  <a:schemeClr val="dk1"/>
                </a:solidFill>
                <a:latin typeface="Garamond"/>
                <a:ea typeface="Garamond"/>
                <a:cs typeface="Garamond"/>
                <a:sym typeface="Garamond"/>
              </a:rPr>
              <a:t>Reflect together on Goodbye </a:t>
            </a:r>
            <a:endParaRPr dirty="0"/>
          </a:p>
          <a:p>
            <a:pPr marL="228600" marR="0" lvl="0" indent="-228600" algn="l" rtl="0">
              <a:lnSpc>
                <a:spcPct val="70000"/>
              </a:lnSpc>
              <a:spcBef>
                <a:spcPts val="1000"/>
              </a:spcBef>
              <a:spcAft>
                <a:spcPts val="0"/>
              </a:spcAft>
              <a:buClr>
                <a:schemeClr val="dk1"/>
              </a:buClr>
              <a:buSzPts val="4185"/>
              <a:buFont typeface="Arial"/>
              <a:buChar char="•"/>
            </a:pPr>
            <a:r>
              <a:rPr lang="en-US" sz="4185" b="0" i="0" u="none" strike="noStrike" cap="none" dirty="0">
                <a:solidFill>
                  <a:schemeClr val="dk1"/>
                </a:solidFill>
                <a:latin typeface="Garamond"/>
                <a:ea typeface="Garamond"/>
                <a:cs typeface="Garamond"/>
                <a:sym typeface="Garamond"/>
              </a:rPr>
              <a:t>Say Goodbye myself</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400"/>
              <a:buFont typeface="Garamond"/>
              <a:buNone/>
            </a:pPr>
            <a:r>
              <a:rPr lang="en-US" sz="3400" b="1" i="0" u="none" strike="noStrike" cap="none">
                <a:solidFill>
                  <a:schemeClr val="dk1"/>
                </a:solidFill>
                <a:latin typeface="Garamond"/>
                <a:ea typeface="Garamond"/>
                <a:cs typeface="Garamond"/>
                <a:sym typeface="Garamond"/>
              </a:rPr>
              <a:t>The Dynamics of Goodbye</a:t>
            </a:r>
            <a:br>
              <a:rPr lang="en-US" sz="3400" b="1" i="0" u="none" strike="noStrike" cap="none">
                <a:solidFill>
                  <a:schemeClr val="dk1"/>
                </a:solidFill>
                <a:latin typeface="Garamond"/>
                <a:ea typeface="Garamond"/>
                <a:cs typeface="Garamond"/>
                <a:sym typeface="Garamond"/>
              </a:rPr>
            </a:br>
            <a:r>
              <a:rPr lang="en-US" sz="3400" b="1" i="0" u="none" strike="noStrike" cap="none">
                <a:solidFill>
                  <a:schemeClr val="dk1"/>
                </a:solidFill>
                <a:latin typeface="Garamond"/>
                <a:ea typeface="Garamond"/>
                <a:cs typeface="Garamond"/>
                <a:sym typeface="Garamond"/>
              </a:rPr>
              <a:t>Theories on Termination of Professional Relationships</a:t>
            </a:r>
            <a:endParaRPr/>
          </a:p>
        </p:txBody>
      </p:sp>
      <p:sp>
        <p:nvSpPr>
          <p:cNvPr id="139" name="Shape 139"/>
          <p:cNvSpPr txBox="1">
            <a:spLocks noGrp="1"/>
          </p:cNvSpPr>
          <p:nvPr>
            <p:ph type="body" idx="1"/>
          </p:nvPr>
        </p:nvSpPr>
        <p:spPr>
          <a:xfrm>
            <a:off x="836023" y="1534332"/>
            <a:ext cx="10319657" cy="499045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000"/>
              <a:buFont typeface="Arial"/>
              <a:buChar char="•"/>
            </a:pPr>
            <a:r>
              <a:rPr lang="en-US" sz="4000" b="0" i="0" u="none" strike="noStrike" cap="none" dirty="0">
                <a:solidFill>
                  <a:schemeClr val="dk1"/>
                </a:solidFill>
                <a:latin typeface="Garamond"/>
                <a:ea typeface="Garamond"/>
                <a:cs typeface="Garamond"/>
                <a:sym typeface="Garamond"/>
              </a:rPr>
              <a:t>In no set order, Elisabeth </a:t>
            </a:r>
            <a:r>
              <a:rPr lang="en-US" sz="4000" b="0" i="0" u="none" strike="noStrike" cap="none" dirty="0" err="1">
                <a:solidFill>
                  <a:schemeClr val="dk1"/>
                </a:solidFill>
                <a:latin typeface="Garamond"/>
                <a:ea typeface="Garamond"/>
                <a:cs typeface="Garamond"/>
                <a:sym typeface="Garamond"/>
              </a:rPr>
              <a:t>K</a:t>
            </a:r>
            <a:r>
              <a:rPr lang="en-US" sz="4000" b="0" i="0" u="none" strike="noStrike" cap="none" dirty="0" err="1">
                <a:solidFill>
                  <a:srgbClr val="222222"/>
                </a:solidFill>
                <a:latin typeface="Garamond"/>
                <a:ea typeface="Garamond"/>
                <a:cs typeface="Garamond"/>
                <a:sym typeface="Garamond"/>
              </a:rPr>
              <a:t>ü</a:t>
            </a:r>
            <a:r>
              <a:rPr lang="en-US" sz="4000" b="0" i="0" u="none" strike="noStrike" cap="none" dirty="0" err="1">
                <a:solidFill>
                  <a:schemeClr val="dk1"/>
                </a:solidFill>
                <a:latin typeface="Garamond"/>
                <a:ea typeface="Garamond"/>
                <a:cs typeface="Garamond"/>
                <a:sym typeface="Garamond"/>
              </a:rPr>
              <a:t>bler</a:t>
            </a:r>
            <a:r>
              <a:rPr lang="en-US" sz="4000" b="0" i="0" u="none" strike="noStrike" cap="none" dirty="0">
                <a:solidFill>
                  <a:schemeClr val="dk1"/>
                </a:solidFill>
                <a:latin typeface="Garamond"/>
                <a:ea typeface="Garamond"/>
                <a:cs typeface="Garamond"/>
                <a:sym typeface="Garamond"/>
              </a:rPr>
              <a:t>-Ross’s stages, </a:t>
            </a:r>
            <a:r>
              <a:rPr lang="en-US" sz="4000" b="0" i="0" u="none" strike="noStrike" cap="small" dirty="0">
                <a:solidFill>
                  <a:schemeClr val="dk1"/>
                </a:solidFill>
                <a:latin typeface="Garamond"/>
                <a:ea typeface="Garamond"/>
                <a:cs typeface="Garamond"/>
                <a:sym typeface="Garamond"/>
              </a:rPr>
              <a:t>On Death and Dying (1969)</a:t>
            </a:r>
            <a:r>
              <a:rPr lang="en-US" sz="4000" b="0" i="0" u="none" strike="noStrike" cap="none" dirty="0">
                <a:solidFill>
                  <a:schemeClr val="dk1"/>
                </a:solidFill>
                <a:latin typeface="Garamond"/>
                <a:ea typeface="Garamond"/>
                <a:cs typeface="Garamond"/>
                <a:sym typeface="Garamond"/>
              </a:rPr>
              <a:t>:  successful intense relationships end with echoes of the more ultimate goodbye:</a:t>
            </a:r>
            <a:endParaRPr dirty="0"/>
          </a:p>
          <a:p>
            <a:pPr marL="3886200" marR="0" lvl="8" indent="-228600" algn="just" rtl="0">
              <a:lnSpc>
                <a:spcPct val="90000"/>
              </a:lnSpc>
              <a:spcBef>
                <a:spcPts val="500"/>
              </a:spcBef>
              <a:spcAft>
                <a:spcPts val="0"/>
              </a:spcAft>
              <a:buClr>
                <a:schemeClr val="dk1"/>
              </a:buClr>
              <a:buSzPts val="4000"/>
              <a:buFont typeface="Arial"/>
              <a:buChar char="•"/>
            </a:pPr>
            <a:r>
              <a:rPr lang="en-US" sz="3600" b="0" i="1" u="none" strike="noStrike" cap="none" dirty="0">
                <a:solidFill>
                  <a:schemeClr val="dk1"/>
                </a:solidFill>
                <a:latin typeface="Garamond"/>
                <a:ea typeface="Garamond"/>
                <a:cs typeface="Garamond"/>
                <a:sym typeface="Garamond"/>
              </a:rPr>
              <a:t>Denial</a:t>
            </a:r>
            <a:endParaRPr sz="1600" dirty="0"/>
          </a:p>
          <a:p>
            <a:pPr marL="3886200" marR="0" lvl="8" indent="-228600" algn="just" rtl="0">
              <a:lnSpc>
                <a:spcPct val="90000"/>
              </a:lnSpc>
              <a:spcBef>
                <a:spcPts val="500"/>
              </a:spcBef>
              <a:spcAft>
                <a:spcPts val="0"/>
              </a:spcAft>
              <a:buClr>
                <a:schemeClr val="dk1"/>
              </a:buClr>
              <a:buSzPts val="4000"/>
              <a:buFont typeface="Arial"/>
              <a:buChar char="•"/>
            </a:pPr>
            <a:r>
              <a:rPr lang="en-US" sz="3600" b="0" i="1" u="none" strike="noStrike" cap="none" dirty="0">
                <a:solidFill>
                  <a:schemeClr val="dk1"/>
                </a:solidFill>
                <a:latin typeface="Garamond"/>
                <a:ea typeface="Garamond"/>
                <a:cs typeface="Garamond"/>
                <a:sym typeface="Garamond"/>
              </a:rPr>
              <a:t>Anger</a:t>
            </a:r>
            <a:endParaRPr sz="1600" dirty="0"/>
          </a:p>
          <a:p>
            <a:pPr marL="3886200" marR="0" lvl="8" indent="-228600" algn="just" rtl="0">
              <a:lnSpc>
                <a:spcPct val="90000"/>
              </a:lnSpc>
              <a:spcBef>
                <a:spcPts val="500"/>
              </a:spcBef>
              <a:spcAft>
                <a:spcPts val="0"/>
              </a:spcAft>
              <a:buClr>
                <a:schemeClr val="dk1"/>
              </a:buClr>
              <a:buSzPts val="4000"/>
              <a:buFont typeface="Arial"/>
              <a:buChar char="•"/>
            </a:pPr>
            <a:r>
              <a:rPr lang="en-US" sz="3600" b="0" i="1" u="none" strike="noStrike" cap="none" dirty="0">
                <a:solidFill>
                  <a:schemeClr val="dk1"/>
                </a:solidFill>
                <a:latin typeface="Garamond"/>
                <a:ea typeface="Garamond"/>
                <a:cs typeface="Garamond"/>
                <a:sym typeface="Garamond"/>
              </a:rPr>
              <a:t>Bargaining</a:t>
            </a:r>
            <a:endParaRPr sz="1600" dirty="0"/>
          </a:p>
          <a:p>
            <a:pPr marL="3886200" marR="0" lvl="8" indent="-228600" algn="just" rtl="0">
              <a:lnSpc>
                <a:spcPct val="90000"/>
              </a:lnSpc>
              <a:spcBef>
                <a:spcPts val="500"/>
              </a:spcBef>
              <a:spcAft>
                <a:spcPts val="0"/>
              </a:spcAft>
              <a:buClr>
                <a:schemeClr val="dk1"/>
              </a:buClr>
              <a:buSzPts val="4000"/>
              <a:buFont typeface="Arial"/>
              <a:buChar char="•"/>
            </a:pPr>
            <a:r>
              <a:rPr lang="en-US" sz="3600" b="0" i="1" u="none" strike="noStrike" cap="none" dirty="0">
                <a:solidFill>
                  <a:schemeClr val="dk1"/>
                </a:solidFill>
                <a:latin typeface="Garamond"/>
                <a:ea typeface="Garamond"/>
                <a:cs typeface="Garamond"/>
                <a:sym typeface="Garamond"/>
              </a:rPr>
              <a:t>Depression</a:t>
            </a:r>
            <a:endParaRPr sz="1600" dirty="0"/>
          </a:p>
          <a:p>
            <a:pPr marL="3886200" marR="0" lvl="8" indent="-228600" algn="just" rtl="0">
              <a:lnSpc>
                <a:spcPct val="90000"/>
              </a:lnSpc>
              <a:spcBef>
                <a:spcPts val="500"/>
              </a:spcBef>
              <a:spcAft>
                <a:spcPts val="0"/>
              </a:spcAft>
              <a:buClr>
                <a:schemeClr val="dk1"/>
              </a:buClr>
              <a:buSzPts val="4000"/>
              <a:buFont typeface="Arial"/>
              <a:buChar char="•"/>
            </a:pPr>
            <a:r>
              <a:rPr lang="en-US" sz="3600" b="0" i="1" u="none" strike="noStrike" cap="none" dirty="0">
                <a:solidFill>
                  <a:schemeClr val="dk1"/>
                </a:solidFill>
                <a:latin typeface="Garamond"/>
                <a:ea typeface="Garamond"/>
                <a:cs typeface="Garamond"/>
                <a:sym typeface="Garamond"/>
              </a:rPr>
              <a:t>Acceptance</a:t>
            </a:r>
            <a:endParaRPr sz="1600" dirty="0"/>
          </a:p>
          <a:p>
            <a:pPr marL="3886200" marR="0" lvl="8" indent="-228600" algn="just" rtl="0">
              <a:lnSpc>
                <a:spcPct val="90000"/>
              </a:lnSpc>
              <a:spcBef>
                <a:spcPts val="500"/>
              </a:spcBef>
              <a:spcAft>
                <a:spcPts val="0"/>
              </a:spcAft>
              <a:buClr>
                <a:schemeClr val="dk1"/>
              </a:buClr>
              <a:buSzPts val="1900"/>
              <a:buFont typeface="Arial"/>
              <a:buChar char="•"/>
            </a:pPr>
            <a:r>
              <a:rPr lang="en-US" sz="1900" b="0" i="0" u="none" strike="noStrike" cap="none" dirty="0">
                <a:solidFill>
                  <a:schemeClr val="dk1"/>
                </a:solidFill>
                <a:latin typeface="Garamond"/>
                <a:ea typeface="Garamond"/>
                <a:cs typeface="Garamond"/>
                <a:sym typeface="Garamond"/>
              </a:rPr>
              <a:t>	</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1742</Words>
  <Application>Microsoft Office PowerPoint</Application>
  <PresentationFormat>Widescreen</PresentationFormat>
  <Paragraphs>220</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Garamond</vt:lpstr>
      <vt:lpstr>Calibri</vt:lpstr>
      <vt:lpstr>Office Theme</vt:lpstr>
      <vt:lpstr>How Does a Clinician Say Goodbye?</vt:lpstr>
      <vt:lpstr>Opening Exercise</vt:lpstr>
      <vt:lpstr>Wordmap  http://www.richardwheeler.net/interactive/wordmap.php </vt:lpstr>
      <vt:lpstr>Roadmap</vt:lpstr>
      <vt:lpstr>Legal Sources</vt:lpstr>
      <vt:lpstr>Useful Sources: Other Disciplines </vt:lpstr>
      <vt:lpstr>My Assumptions</vt:lpstr>
      <vt:lpstr>My Goals Today</vt:lpstr>
      <vt:lpstr>The Dynamics of Goodbye Theories on Termination of Professional Relationships</vt:lpstr>
      <vt:lpstr>Four Principles for Leaving the Other’s World</vt:lpstr>
      <vt:lpstr>Ten Skills and Strategies for the Professional Goodbye—1-5</vt:lpstr>
      <vt:lpstr>Ten Skills and Strategies for the Professional Goodbye—6-10</vt:lpstr>
      <vt:lpstr>The Dynamics of Goodbye— My Assumptions and Observations over a Career</vt:lpstr>
      <vt:lpstr>Leaving the Client’s World: Reflective Writing Exercise</vt:lpstr>
      <vt:lpstr>Retainers:  The Hello Contains the Goodbye</vt:lpstr>
      <vt:lpstr>Rule 1.16 Declining or Terminating Representation, Model Rules of Professional Conduct </vt:lpstr>
      <vt:lpstr>Leaving the Client’s World--Concerns</vt:lpstr>
      <vt:lpstr>Leaving the Client’s World--Concerns</vt:lpstr>
      <vt:lpstr>Leaving the Client’s World—Insights</vt:lpstr>
      <vt:lpstr>Leaving the Client’s World—Insights</vt:lpstr>
      <vt:lpstr>Leaving the Client’s World— Prominent Traps</vt:lpstr>
      <vt:lpstr>Leaving the Client’s World: Remember</vt:lpstr>
      <vt:lpstr>Leaving the Student’s World: Hypothetical</vt:lpstr>
      <vt:lpstr>Leaving the Student’s World--Concerns</vt:lpstr>
      <vt:lpstr>Leaving the Student’s World--Insights</vt:lpstr>
      <vt:lpstr>Leaving the Student’s World--Insights</vt:lpstr>
      <vt:lpstr>Leaving the Student’s World: Prominent Traps</vt:lpstr>
      <vt:lpstr>Leaving the Student’s World: Concrete Ideas</vt:lpstr>
      <vt:lpstr>Leaving the Work World—A Reflection and A Goodbye</vt:lpstr>
      <vt:lpstr>Leaving the Work World—A Reflection and A Goodbye--FAQ</vt:lpstr>
      <vt:lpstr>Leaving the Work World— Why are you retiring?</vt:lpstr>
      <vt:lpstr>Why are you retiring?  The Purse </vt:lpstr>
      <vt:lpstr>B. Who will take over?  The Box</vt:lpstr>
      <vt:lpstr>C. Why now?  The Dance</vt:lpstr>
      <vt:lpstr>Leaving the Work World—Three thoughts for you and me</vt:lpstr>
      <vt:lpstr>Leaving the Work World—A Reflection and A Goodbye—Noticing My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a Clinician Say Goodbye?</dc:title>
  <dc:creator>Peters, Jean Koh</dc:creator>
  <cp:lastModifiedBy>Peters, Jean Koh</cp:lastModifiedBy>
  <cp:revision>2</cp:revision>
  <dcterms:modified xsi:type="dcterms:W3CDTF">2018-05-10T12:55:11Z</dcterms:modified>
</cp:coreProperties>
</file>