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61" r:id="rId4"/>
    <p:sldId id="259" r:id="rId5"/>
    <p:sldId id="260" r:id="rId6"/>
    <p:sldId id="265" r:id="rId7"/>
    <p:sldId id="262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, Cindy Diane" initials="KCD" lastIdx="1" clrIdx="0">
    <p:extLst>
      <p:ext uri="{19B8F6BF-5375-455C-9EA6-DF929625EA0E}">
        <p15:presenceInfo xmlns:p15="http://schemas.microsoft.com/office/powerpoint/2012/main" userId="S-1-5-21-1326408308-1533351006-945835055-2074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6766" autoAdjust="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Recreational and medical marijuana</c:v>
                </c:pt>
              </c:strCache>
            </c:strRef>
          </c:tx>
          <c:spPr>
            <a:solidFill>
              <a:srgbClr val="92D050"/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5</c:v>
                </c:pt>
                <c:pt idx="19">
                  <c:v>5</c:v>
                </c:pt>
                <c:pt idx="2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Medical marijuana only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  <a:ln w="22225">
                <a:solidFill>
                  <a:schemeClr val="tx1"/>
                </a:solidFill>
              </a:ln>
              <a:effectLst/>
            </c:spPr>
          </c:dPt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13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19</c:v>
                </c:pt>
                <c:pt idx="18">
                  <c:v>19</c:v>
                </c:pt>
                <c:pt idx="19">
                  <c:v>20</c:v>
                </c:pt>
                <c:pt idx="2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CBD only</c:v>
                </c:pt>
              </c:strCache>
            </c:strRef>
          </c:tx>
          <c:spPr>
            <a:solidFill>
              <a:schemeClr val="bg1">
                <a:lumMod val="75000"/>
                <a:lumOff val="25000"/>
              </a:schemeClr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11</c:v>
                </c:pt>
                <c:pt idx="19">
                  <c:v>15</c:v>
                </c:pt>
                <c:pt idx="2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1412912"/>
        <c:axId val="231413304"/>
      </c:barChart>
      <c:catAx>
        <c:axId val="23141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413304"/>
        <c:crosses val="autoZero"/>
        <c:auto val="1"/>
        <c:lblAlgn val="ctr"/>
        <c:lblOffset val="100"/>
        <c:noMultiLvlLbl val="0"/>
      </c:catAx>
      <c:valAx>
        <c:axId val="231413304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41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cultivation only</c:v>
                </c:pt>
              </c:strCache>
            </c:strRef>
          </c:tx>
          <c:spPr>
            <a:solidFill>
              <a:srgbClr val="FF0000"/>
            </a:solidFill>
            <a:ln w="15875"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9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Mixed</c:v>
                </c:pt>
              </c:strCache>
            </c:strRef>
          </c:tx>
          <c:spPr>
            <a:solidFill>
              <a:srgbClr val="7030A0"/>
            </a:solidFill>
            <a:ln w="15875"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6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 cultivation preferred</c:v>
                </c:pt>
              </c:strCache>
            </c:strRef>
          </c:tx>
          <c:spPr>
            <a:pattFill prst="pct80">
              <a:fgClr>
                <a:srgbClr val="0070C0"/>
              </a:fgClr>
              <a:bgClr>
                <a:srgbClr val="FF0000"/>
              </a:bgClr>
            </a:pattFill>
            <a:ln w="15875"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Commercial cultivation only</c:v>
                </c:pt>
              </c:strCache>
            </c:strRef>
          </c:tx>
          <c:spPr>
            <a:solidFill>
              <a:srgbClr val="0070C0"/>
            </a:solidFill>
            <a:ln w="15875"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5</c:v>
                </c:pt>
                <c:pt idx="18">
                  <c:v>9</c:v>
                </c:pt>
                <c:pt idx="19">
                  <c:v>9</c:v>
                </c:pt>
                <c:pt idx="20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1414480"/>
        <c:axId val="231414872"/>
      </c:barChart>
      <c:catAx>
        <c:axId val="23141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414872"/>
        <c:crosses val="autoZero"/>
        <c:auto val="1"/>
        <c:lblAlgn val="ctr"/>
        <c:lblOffset val="100"/>
        <c:noMultiLvlLbl val="0"/>
      </c:catAx>
      <c:valAx>
        <c:axId val="231414872"/>
        <c:scaling>
          <c:orientation val="minMax"/>
          <c:max val="30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41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B59E-233D-4E4E-9858-FED4EC7CD976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83F5A-2354-4551-B612-09ACF6F97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2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496D2-927C-441D-B3A1-E64D8877232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3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6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5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69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24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1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5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83F5A-2354-4551-B612-09ACF6F97B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8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496D2-927C-441D-B3A1-E64D8877232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8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5F8C-F2FF-4D0F-9B2B-0D92F976879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A8CB-B65D-4947-8A7F-FB3B2C4BF97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7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3FF2-303B-4A2B-8D8B-9867F9D583B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0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7AB7-349C-4F2C-A9F8-C2EED9B718B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5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D9FC-1E9D-42BD-A508-E6D3AE9EDEA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4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ED2A-ECAF-485A-8A81-F0F97B7BFC3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1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7D7A-0757-4F05-9D02-65CAF909CB3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2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1BCE-6050-4C20-8270-8C8FFFCBB9A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0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3B13-3C58-409E-B5A3-EBE247CA313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E9B5-7DF9-482D-B0DF-B9B672D2F54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FD06-335E-4451-BD22-8C468E854E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4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28E4-6504-4A4B-87AA-41387743097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C6014-4C69-4D1F-96ED-F20406719DA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20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Working Around Federal </a:t>
            </a:r>
            <a:r>
              <a:rPr lang="en-US" sz="4000" dirty="0" smtClean="0"/>
              <a:t>Marijuana Law</a:t>
            </a:r>
            <a:br>
              <a:rPr lang="en-US" sz="4000" dirty="0" smtClean="0"/>
            </a:br>
            <a:r>
              <a:rPr lang="en-US" sz="3200" dirty="0" smtClean="0"/>
              <a:t>Professor Robert A. Mikos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8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Reforms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P</a:t>
            </a:r>
            <a:r>
              <a:rPr lang="en-US" dirty="0" smtClean="0"/>
              <a:t>roliferating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478726"/>
              </p:ext>
            </p:extLst>
          </p:nvPr>
        </p:nvGraphicFramePr>
        <p:xfrm>
          <a:off x="441960" y="1312990"/>
          <a:ext cx="103194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3616" y="2409814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CBD only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617896" y="3677222"/>
            <a:ext cx="1517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Medical only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617895" y="4906250"/>
            <a:ext cx="1490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Recreational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4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as Gatekeepers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“No </a:t>
            </a:r>
            <a:r>
              <a:rPr lang="en-US" dirty="0"/>
              <a:t>person shall be prosecuted </a:t>
            </a:r>
            <a:r>
              <a:rPr lang="en-US" dirty="0" smtClean="0"/>
              <a:t>. . . for </a:t>
            </a:r>
            <a:r>
              <a:rPr lang="en-US" dirty="0"/>
              <a:t>the possession of marijuana or tetrahydrocannabinol when that possession occurs pursuant to a valid </a:t>
            </a:r>
            <a:r>
              <a:rPr lang="en-US" i="1" dirty="0"/>
              <a:t>prescription</a:t>
            </a:r>
            <a:r>
              <a:rPr lang="en-US" dirty="0"/>
              <a:t> issued by a medical doctor in the course of his professional practice for treatment of cancer or glaucoma</a:t>
            </a:r>
            <a:r>
              <a:rPr lang="en-US" dirty="0" smtClean="0"/>
              <a:t>.”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 smtClean="0"/>
              <a:t>(Virginia 1979)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“[The ban on possession and cultivation of marijuana] shall </a:t>
            </a:r>
            <a:r>
              <a:rPr lang="en-US" dirty="0"/>
              <a:t>not apply to a </a:t>
            </a:r>
            <a:r>
              <a:rPr lang="en-US" dirty="0" smtClean="0"/>
              <a:t>patient . . . who </a:t>
            </a:r>
            <a:r>
              <a:rPr lang="en-US" dirty="0"/>
              <a:t>possesses or cultivates marijuana for the personal medical purposes of the patient upon the written or oral </a:t>
            </a:r>
            <a:r>
              <a:rPr lang="en-US" i="1" dirty="0"/>
              <a:t>recommendation</a:t>
            </a:r>
            <a:r>
              <a:rPr lang="en-US" dirty="0"/>
              <a:t> or approval of a physician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 smtClean="0"/>
              <a:t>(California 1996)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2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4000" b="1" dirty="0"/>
              <a:t>Personal cultivation </a:t>
            </a:r>
            <a:r>
              <a:rPr lang="en-US" sz="4000" b="1" dirty="0" smtClean="0"/>
              <a:t>only </a:t>
            </a:r>
            <a:r>
              <a:rPr lang="en-US" sz="4000" dirty="0" smtClean="0"/>
              <a:t>– </a:t>
            </a:r>
            <a:r>
              <a:rPr lang="en-US" sz="3300" dirty="0" smtClean="0"/>
              <a:t>grow it yourself </a:t>
            </a:r>
            <a:r>
              <a:rPr lang="en-US" sz="3300" dirty="0"/>
              <a:t>(or with the assistance of a caregiver). </a:t>
            </a:r>
          </a:p>
          <a:p>
            <a:pPr lvl="0">
              <a:spcBef>
                <a:spcPts val="1200"/>
              </a:spcBef>
            </a:pPr>
            <a:r>
              <a:rPr lang="en-US" sz="4000" b="1" dirty="0"/>
              <a:t>Commercial cultivation only </a:t>
            </a:r>
            <a:r>
              <a:rPr lang="en-US" sz="4000" dirty="0" smtClean="0"/>
              <a:t>– </a:t>
            </a:r>
            <a:r>
              <a:rPr lang="en-US" sz="3300" dirty="0" smtClean="0"/>
              <a:t>buy it from a state-licensed shop.</a:t>
            </a:r>
            <a:endParaRPr lang="en-US" sz="3300" dirty="0"/>
          </a:p>
          <a:p>
            <a:pPr lvl="0">
              <a:spcBef>
                <a:spcPts val="1200"/>
              </a:spcBef>
            </a:pPr>
            <a:r>
              <a:rPr lang="en-US" sz="4000" b="1" dirty="0"/>
              <a:t>Mixed supply </a:t>
            </a:r>
            <a:r>
              <a:rPr lang="en-US" sz="4000" dirty="0" smtClean="0"/>
              <a:t>– </a:t>
            </a:r>
            <a:r>
              <a:rPr lang="en-US" sz="3000" dirty="0" smtClean="0"/>
              <a:t>grow it yourself or buy it from a state-licensed shop. </a:t>
            </a:r>
            <a:endParaRPr lang="en-US" sz="3000" dirty="0"/>
          </a:p>
          <a:p>
            <a:pPr lvl="0">
              <a:spcBef>
                <a:spcPts val="1200"/>
              </a:spcBef>
            </a:pPr>
            <a:r>
              <a:rPr lang="en-US" sz="4000" b="1" dirty="0"/>
              <a:t>Commercial cultivation preferred </a:t>
            </a:r>
            <a:r>
              <a:rPr lang="en-US" sz="4000" dirty="0" smtClean="0"/>
              <a:t>– </a:t>
            </a:r>
            <a:r>
              <a:rPr lang="en-US" sz="3000" dirty="0" smtClean="0"/>
              <a:t>buy it from a state-licensed shop unless one is not reasonably available, in which case, you may grow it yourself. 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6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Models Have Shifted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953510"/>
              </p:ext>
            </p:extLst>
          </p:nvPr>
        </p:nvGraphicFramePr>
        <p:xfrm>
          <a:off x="411480" y="1160589"/>
          <a:ext cx="103327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52967" y="5005788"/>
            <a:ext cx="1694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Personal only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652967" y="4166712"/>
            <a:ext cx="1694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Mixed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0652967" y="2153138"/>
            <a:ext cx="151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Commercial only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52967" y="3178948"/>
            <a:ext cx="169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Commercial preferred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17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Licensed Stores Have Proliferated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C:\Users\kamcd\Desktop\Rob\Book\August 2016\Dec 2016\Class\Fig. 1.2 Denver ma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616" y="1324847"/>
            <a:ext cx="5163168" cy="4454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6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Where Are the State </a:t>
            </a:r>
            <a:r>
              <a:rPr lang="en-US" i="1" dirty="0"/>
              <a:t>R</a:t>
            </a:r>
            <a:r>
              <a:rPr lang="en-US" i="1" dirty="0" smtClean="0"/>
              <a:t>un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tores?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bucultureshock.com/wp-content/uploads/2012/11/NH-State-Liquor-Stor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973" y="1600201"/>
            <a:ext cx="6444054" cy="4242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16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Bonneville, Washington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© Daniel Gervais 2011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shop-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9" t="21770"/>
          <a:stretch/>
        </p:blipFill>
        <p:spPr bwMode="auto">
          <a:xfrm>
            <a:off x="2178833" y="1417638"/>
            <a:ext cx="7881107" cy="413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5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Working Around Federal Marijuana Law</a:t>
            </a:r>
            <a:br>
              <a:rPr lang="en-US" sz="4000" dirty="0" smtClean="0"/>
            </a:br>
            <a:r>
              <a:rPr lang="en-US" sz="3200" dirty="0" smtClean="0"/>
              <a:t>Professor Robert A. Mikos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67" y="5686552"/>
            <a:ext cx="3586066" cy="117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5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201</Words>
  <Application>Microsoft Office PowerPoint</Application>
  <PresentationFormat>Widescreen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Working Around Federal Marijuana Law Professor Robert A. Mikos </vt:lpstr>
      <vt:lpstr>State Reforms Are Proliferating</vt:lpstr>
      <vt:lpstr>Physicians as Gatekeepers</vt:lpstr>
      <vt:lpstr>Supply Models</vt:lpstr>
      <vt:lpstr>Supply Models Have Shifted</vt:lpstr>
      <vt:lpstr>State Licensed Stores Have Proliferated</vt:lpstr>
      <vt:lpstr>But Where Are the State Run Stores?</vt:lpstr>
      <vt:lpstr>North Bonneville, Washington</vt:lpstr>
      <vt:lpstr>Working Around Federal Marijuana Law Professor Robert A. Mikos </vt:lpstr>
    </vt:vector>
  </TitlesOfParts>
  <Company>Vanderbilt University Law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Gervais, Daniel</dc:creator>
  <cp:lastModifiedBy>Mikos, Robert A</cp:lastModifiedBy>
  <cp:revision>30</cp:revision>
  <dcterms:created xsi:type="dcterms:W3CDTF">2016-08-26T19:15:00Z</dcterms:created>
  <dcterms:modified xsi:type="dcterms:W3CDTF">2017-01-06T01:29:03Z</dcterms:modified>
</cp:coreProperties>
</file>