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45" y="7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47DECBA-C299-4C61-B8ED-E67BD108E984}" type="datetimeFigureOut">
              <a:rPr lang="en-US" smtClean="0"/>
              <a:t>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CF8033-C56C-4697-8A1D-94F11852D70B}" type="slidenum">
              <a:rPr lang="en-US" smtClean="0"/>
              <a:t>‹#›</a:t>
            </a:fld>
            <a:endParaRPr lang="en-US"/>
          </a:p>
        </p:txBody>
      </p:sp>
    </p:spTree>
    <p:extLst>
      <p:ext uri="{BB962C8B-B14F-4D97-AF65-F5344CB8AC3E}">
        <p14:creationId xmlns:p14="http://schemas.microsoft.com/office/powerpoint/2010/main" val="3382919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7DECBA-C299-4C61-B8ED-E67BD108E984}" type="datetimeFigureOut">
              <a:rPr lang="en-US" smtClean="0"/>
              <a:t>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CF8033-C56C-4697-8A1D-94F11852D70B}" type="slidenum">
              <a:rPr lang="en-US" smtClean="0"/>
              <a:t>‹#›</a:t>
            </a:fld>
            <a:endParaRPr lang="en-US"/>
          </a:p>
        </p:txBody>
      </p:sp>
    </p:spTree>
    <p:extLst>
      <p:ext uri="{BB962C8B-B14F-4D97-AF65-F5344CB8AC3E}">
        <p14:creationId xmlns:p14="http://schemas.microsoft.com/office/powerpoint/2010/main" val="2133813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7DECBA-C299-4C61-B8ED-E67BD108E984}" type="datetimeFigureOut">
              <a:rPr lang="en-US" smtClean="0"/>
              <a:t>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CF8033-C56C-4697-8A1D-94F11852D70B}" type="slidenum">
              <a:rPr lang="en-US" smtClean="0"/>
              <a:t>‹#›</a:t>
            </a:fld>
            <a:endParaRPr lang="en-US"/>
          </a:p>
        </p:txBody>
      </p:sp>
    </p:spTree>
    <p:extLst>
      <p:ext uri="{BB962C8B-B14F-4D97-AF65-F5344CB8AC3E}">
        <p14:creationId xmlns:p14="http://schemas.microsoft.com/office/powerpoint/2010/main" val="3588513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7DECBA-C299-4C61-B8ED-E67BD108E984}" type="datetimeFigureOut">
              <a:rPr lang="en-US" smtClean="0"/>
              <a:t>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CF8033-C56C-4697-8A1D-94F11852D70B}" type="slidenum">
              <a:rPr lang="en-US" smtClean="0"/>
              <a:t>‹#›</a:t>
            </a:fld>
            <a:endParaRPr lang="en-US"/>
          </a:p>
        </p:txBody>
      </p:sp>
    </p:spTree>
    <p:extLst>
      <p:ext uri="{BB962C8B-B14F-4D97-AF65-F5344CB8AC3E}">
        <p14:creationId xmlns:p14="http://schemas.microsoft.com/office/powerpoint/2010/main" val="122330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7DECBA-C299-4C61-B8ED-E67BD108E984}" type="datetimeFigureOut">
              <a:rPr lang="en-US" smtClean="0"/>
              <a:t>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CF8033-C56C-4697-8A1D-94F11852D70B}" type="slidenum">
              <a:rPr lang="en-US" smtClean="0"/>
              <a:t>‹#›</a:t>
            </a:fld>
            <a:endParaRPr lang="en-US"/>
          </a:p>
        </p:txBody>
      </p:sp>
    </p:spTree>
    <p:extLst>
      <p:ext uri="{BB962C8B-B14F-4D97-AF65-F5344CB8AC3E}">
        <p14:creationId xmlns:p14="http://schemas.microsoft.com/office/powerpoint/2010/main" val="1526988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47DECBA-C299-4C61-B8ED-E67BD108E984}" type="datetimeFigureOut">
              <a:rPr lang="en-US" smtClean="0"/>
              <a:t>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CF8033-C56C-4697-8A1D-94F11852D70B}" type="slidenum">
              <a:rPr lang="en-US" smtClean="0"/>
              <a:t>‹#›</a:t>
            </a:fld>
            <a:endParaRPr lang="en-US"/>
          </a:p>
        </p:txBody>
      </p:sp>
    </p:spTree>
    <p:extLst>
      <p:ext uri="{BB962C8B-B14F-4D97-AF65-F5344CB8AC3E}">
        <p14:creationId xmlns:p14="http://schemas.microsoft.com/office/powerpoint/2010/main" val="697389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47DECBA-C299-4C61-B8ED-E67BD108E984}" type="datetimeFigureOut">
              <a:rPr lang="en-US" smtClean="0"/>
              <a:t>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CF8033-C56C-4697-8A1D-94F11852D70B}" type="slidenum">
              <a:rPr lang="en-US" smtClean="0"/>
              <a:t>‹#›</a:t>
            </a:fld>
            <a:endParaRPr lang="en-US"/>
          </a:p>
        </p:txBody>
      </p:sp>
    </p:spTree>
    <p:extLst>
      <p:ext uri="{BB962C8B-B14F-4D97-AF65-F5344CB8AC3E}">
        <p14:creationId xmlns:p14="http://schemas.microsoft.com/office/powerpoint/2010/main" val="2997042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47DECBA-C299-4C61-B8ED-E67BD108E984}" type="datetimeFigureOut">
              <a:rPr lang="en-US" smtClean="0"/>
              <a:t>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CF8033-C56C-4697-8A1D-94F11852D70B}" type="slidenum">
              <a:rPr lang="en-US" smtClean="0"/>
              <a:t>‹#›</a:t>
            </a:fld>
            <a:endParaRPr lang="en-US"/>
          </a:p>
        </p:txBody>
      </p:sp>
    </p:spTree>
    <p:extLst>
      <p:ext uri="{BB962C8B-B14F-4D97-AF65-F5344CB8AC3E}">
        <p14:creationId xmlns:p14="http://schemas.microsoft.com/office/powerpoint/2010/main" val="298805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7DECBA-C299-4C61-B8ED-E67BD108E984}" type="datetimeFigureOut">
              <a:rPr lang="en-US" smtClean="0"/>
              <a:t>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CF8033-C56C-4697-8A1D-94F11852D70B}" type="slidenum">
              <a:rPr lang="en-US" smtClean="0"/>
              <a:t>‹#›</a:t>
            </a:fld>
            <a:endParaRPr lang="en-US"/>
          </a:p>
        </p:txBody>
      </p:sp>
    </p:spTree>
    <p:extLst>
      <p:ext uri="{BB962C8B-B14F-4D97-AF65-F5344CB8AC3E}">
        <p14:creationId xmlns:p14="http://schemas.microsoft.com/office/powerpoint/2010/main" val="176473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7DECBA-C299-4C61-B8ED-E67BD108E984}" type="datetimeFigureOut">
              <a:rPr lang="en-US" smtClean="0"/>
              <a:t>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CF8033-C56C-4697-8A1D-94F11852D70B}" type="slidenum">
              <a:rPr lang="en-US" smtClean="0"/>
              <a:t>‹#›</a:t>
            </a:fld>
            <a:endParaRPr lang="en-US"/>
          </a:p>
        </p:txBody>
      </p:sp>
    </p:spTree>
    <p:extLst>
      <p:ext uri="{BB962C8B-B14F-4D97-AF65-F5344CB8AC3E}">
        <p14:creationId xmlns:p14="http://schemas.microsoft.com/office/powerpoint/2010/main" val="51174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7DECBA-C299-4C61-B8ED-E67BD108E984}" type="datetimeFigureOut">
              <a:rPr lang="en-US" smtClean="0"/>
              <a:t>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CF8033-C56C-4697-8A1D-94F11852D70B}" type="slidenum">
              <a:rPr lang="en-US" smtClean="0"/>
              <a:t>‹#›</a:t>
            </a:fld>
            <a:endParaRPr lang="en-US"/>
          </a:p>
        </p:txBody>
      </p:sp>
    </p:spTree>
    <p:extLst>
      <p:ext uri="{BB962C8B-B14F-4D97-AF65-F5344CB8AC3E}">
        <p14:creationId xmlns:p14="http://schemas.microsoft.com/office/powerpoint/2010/main" val="351707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7DECBA-C299-4C61-B8ED-E67BD108E984}" type="datetimeFigureOut">
              <a:rPr lang="en-US" smtClean="0"/>
              <a:t>1/3/2017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CF8033-C56C-4697-8A1D-94F11852D70B}" type="slidenum">
              <a:rPr lang="en-US" smtClean="0"/>
              <a:t>‹#›</a:t>
            </a:fld>
            <a:endParaRPr lang="en-US"/>
          </a:p>
        </p:txBody>
      </p:sp>
    </p:spTree>
    <p:extLst>
      <p:ext uri="{BB962C8B-B14F-4D97-AF65-F5344CB8AC3E}">
        <p14:creationId xmlns:p14="http://schemas.microsoft.com/office/powerpoint/2010/main" val="48901034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Current (and Future?) Stalemate </a:t>
            </a:r>
            <a:r>
              <a:rPr lang="en-US" dirty="0" smtClean="0"/>
              <a:t>over </a:t>
            </a:r>
            <a:br>
              <a:rPr lang="en-US" dirty="0" smtClean="0"/>
            </a:br>
            <a:r>
              <a:rPr lang="en-US" dirty="0" smtClean="0"/>
              <a:t>Marijuana Law</a:t>
            </a:r>
            <a:endParaRPr lang="en-US" dirty="0"/>
          </a:p>
        </p:txBody>
      </p:sp>
      <p:sp>
        <p:nvSpPr>
          <p:cNvPr id="3" name="Subtitle 2"/>
          <p:cNvSpPr>
            <a:spLocks noGrp="1"/>
          </p:cNvSpPr>
          <p:nvPr>
            <p:ph type="subTitle" idx="1"/>
          </p:nvPr>
        </p:nvSpPr>
        <p:spPr>
          <a:xfrm>
            <a:off x="1524000" y="3602037"/>
            <a:ext cx="9144000" cy="2264191"/>
          </a:xfrm>
        </p:spPr>
        <p:txBody>
          <a:bodyPr>
            <a:normAutofit fontScale="47500" lnSpcReduction="20000"/>
          </a:bodyPr>
          <a:lstStyle/>
          <a:p>
            <a:r>
              <a:rPr lang="en-US" sz="5100" dirty="0" smtClean="0"/>
              <a:t>Sam </a:t>
            </a:r>
            <a:r>
              <a:rPr lang="en-US" sz="5100" dirty="0" err="1" smtClean="0"/>
              <a:t>Kamin</a:t>
            </a:r>
            <a:r>
              <a:rPr lang="en-US" sz="5100" dirty="0" smtClean="0"/>
              <a:t/>
            </a:r>
            <a:br>
              <a:rPr lang="en-US" sz="5100" dirty="0" smtClean="0"/>
            </a:br>
            <a:r>
              <a:rPr lang="en-US" sz="5100" dirty="0" smtClean="0"/>
              <a:t/>
            </a:r>
            <a:br>
              <a:rPr lang="en-US" sz="5100" dirty="0" smtClean="0"/>
            </a:br>
            <a:r>
              <a:rPr lang="en-US" sz="5100" dirty="0" smtClean="0"/>
              <a:t>Vicente </a:t>
            </a:r>
            <a:r>
              <a:rPr lang="en-US" sz="5100" dirty="0" err="1" smtClean="0"/>
              <a:t>Sederberg</a:t>
            </a:r>
            <a:r>
              <a:rPr lang="en-US" sz="5100" dirty="0" smtClean="0"/>
              <a:t> Professor of Marijuana Law and Policy</a:t>
            </a:r>
            <a:br>
              <a:rPr lang="en-US" sz="5100" dirty="0" smtClean="0"/>
            </a:br>
            <a:r>
              <a:rPr lang="en-US" sz="5100" dirty="0" smtClean="0"/>
              <a:t>University of Denver</a:t>
            </a:r>
          </a:p>
          <a:p>
            <a:r>
              <a:rPr lang="en-US" sz="5100" dirty="0" smtClean="0"/>
              <a:t>Association of American Law Schools</a:t>
            </a:r>
          </a:p>
          <a:p>
            <a:r>
              <a:rPr lang="en-US" sz="5100" dirty="0" smtClean="0"/>
              <a:t>Annual Meeting, 2017</a:t>
            </a:r>
            <a:r>
              <a:rPr lang="en-US" dirty="0" smtClean="0"/>
              <a:t/>
            </a:r>
            <a:br>
              <a:rPr lang="en-US" dirty="0" smtClean="0"/>
            </a:br>
            <a:endParaRPr lang="en-US" dirty="0" smtClean="0"/>
          </a:p>
          <a:p>
            <a:endParaRPr lang="en-US" dirty="0"/>
          </a:p>
        </p:txBody>
      </p:sp>
    </p:spTree>
    <p:extLst>
      <p:ext uri="{BB962C8B-B14F-4D97-AF65-F5344CB8AC3E}">
        <p14:creationId xmlns:p14="http://schemas.microsoft.com/office/powerpoint/2010/main" val="28241657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a:t>
            </a:r>
            <a:r>
              <a:rPr lang="en-US" dirty="0" smtClean="0"/>
              <a:t>Law </a:t>
            </a:r>
            <a:r>
              <a:rPr lang="en-US" dirty="0" smtClean="0"/>
              <a:t>Reform and Federal Response</a:t>
            </a:r>
            <a:endParaRPr lang="en-US" dirty="0"/>
          </a:p>
        </p:txBody>
      </p:sp>
      <p:sp>
        <p:nvSpPr>
          <p:cNvPr id="3" name="Content Placeholder 2"/>
          <p:cNvSpPr>
            <a:spLocks noGrp="1"/>
          </p:cNvSpPr>
          <p:nvPr>
            <p:ph idx="1"/>
          </p:nvPr>
        </p:nvSpPr>
        <p:spPr/>
        <p:txBody>
          <a:bodyPr>
            <a:normAutofit/>
          </a:bodyPr>
          <a:lstStyle/>
          <a:p>
            <a:r>
              <a:rPr lang="en-US" dirty="0" smtClean="0"/>
              <a:t>CSA (1970)</a:t>
            </a:r>
          </a:p>
          <a:p>
            <a:pPr lvl="1"/>
            <a:r>
              <a:rPr lang="en-US" dirty="0" smtClean="0"/>
              <a:t>Prohibits marijuana everywhere for every purpose</a:t>
            </a:r>
            <a:endParaRPr lang="en-US" dirty="0" smtClean="0"/>
          </a:p>
          <a:p>
            <a:r>
              <a:rPr lang="en-US" dirty="0" smtClean="0"/>
              <a:t>State Law Reform (1996-present)</a:t>
            </a:r>
          </a:p>
          <a:p>
            <a:pPr lvl="1"/>
            <a:r>
              <a:rPr lang="en-US" dirty="0" smtClean="0"/>
              <a:t>28 States plus DC have legalized medical marijuana</a:t>
            </a:r>
          </a:p>
          <a:p>
            <a:pPr lvl="1"/>
            <a:r>
              <a:rPr lang="en-US" dirty="0" smtClean="0"/>
              <a:t>8 States plus DC have legalized marijuana for adult use</a:t>
            </a:r>
          </a:p>
          <a:p>
            <a:r>
              <a:rPr lang="en-US" dirty="0" smtClean="0"/>
              <a:t>Federal Response – Cole </a:t>
            </a:r>
            <a:r>
              <a:rPr lang="en-US" dirty="0" smtClean="0"/>
              <a:t>Memorandum, August 2013</a:t>
            </a:r>
          </a:p>
          <a:p>
            <a:pPr lvl="1"/>
            <a:r>
              <a:rPr lang="en-US" dirty="0" smtClean="0"/>
              <a:t>States generally lead in drug law enforcement</a:t>
            </a:r>
          </a:p>
          <a:p>
            <a:pPr lvl="1"/>
            <a:r>
              <a:rPr lang="en-US" dirty="0" smtClean="0"/>
              <a:t>Deference </a:t>
            </a:r>
            <a:r>
              <a:rPr lang="en-US" dirty="0" smtClean="0"/>
              <a:t>to state policy if 8 federal criteria are </a:t>
            </a:r>
            <a:r>
              <a:rPr lang="en-US" dirty="0" smtClean="0"/>
              <a:t>met</a:t>
            </a:r>
          </a:p>
          <a:p>
            <a:pPr lvl="1"/>
            <a:r>
              <a:rPr lang="en-US" dirty="0" smtClean="0"/>
              <a:t>Other Memos – </a:t>
            </a:r>
            <a:r>
              <a:rPr lang="en-US" dirty="0" err="1" smtClean="0"/>
              <a:t>FinCEN</a:t>
            </a:r>
            <a:r>
              <a:rPr lang="en-US" dirty="0" smtClean="0"/>
              <a:t>, Indian Country</a:t>
            </a:r>
            <a:endParaRPr lang="en-US" dirty="0" smtClean="0"/>
          </a:p>
          <a:p>
            <a:pPr lvl="1"/>
            <a:r>
              <a:rPr lang="en-US" dirty="0" smtClean="0"/>
              <a:t>Private </a:t>
            </a:r>
            <a:r>
              <a:rPr lang="en-US" dirty="0" smtClean="0"/>
              <a:t>statements of Obama, Holder</a:t>
            </a:r>
            <a:endParaRPr lang="en-US" dirty="0"/>
          </a:p>
        </p:txBody>
      </p:sp>
    </p:spTree>
    <p:extLst>
      <p:ext uri="{BB962C8B-B14F-4D97-AF65-F5344CB8AC3E}">
        <p14:creationId xmlns:p14="http://schemas.microsoft.com/office/powerpoint/2010/main" val="340875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Forbearance Written Into Law</a:t>
            </a:r>
            <a:endParaRPr lang="en-US" dirty="0"/>
          </a:p>
        </p:txBody>
      </p:sp>
      <p:sp>
        <p:nvSpPr>
          <p:cNvPr id="3" name="Content Placeholder 2"/>
          <p:cNvSpPr>
            <a:spLocks noGrp="1"/>
          </p:cNvSpPr>
          <p:nvPr>
            <p:ph idx="1"/>
          </p:nvPr>
        </p:nvSpPr>
        <p:spPr/>
        <p:txBody>
          <a:bodyPr>
            <a:normAutofit lnSpcReduction="10000"/>
          </a:bodyPr>
          <a:lstStyle/>
          <a:p>
            <a:r>
              <a:rPr lang="en-US" dirty="0" smtClean="0"/>
              <a:t>Congress enacts Rohrabacher-Farr Amendment (§542)</a:t>
            </a:r>
          </a:p>
          <a:p>
            <a:pPr lvl="1"/>
            <a:r>
              <a:rPr lang="en-US" dirty="0" smtClean="0"/>
              <a:t>None of the funds made available in this Act to the Department of Justice may be used, with respect to [34 states], to prevent such States from implementing their own State laws that authorize the use, distribution, possession, or cultivation of medical marijuana.</a:t>
            </a:r>
          </a:p>
          <a:p>
            <a:r>
              <a:rPr lang="en-US" i="1" dirty="0" smtClean="0"/>
              <a:t>United States v. McIntosh </a:t>
            </a:r>
            <a:r>
              <a:rPr lang="en-US" dirty="0" smtClean="0"/>
              <a:t>(9</a:t>
            </a:r>
            <a:r>
              <a:rPr lang="en-US" baseline="30000" dirty="0" smtClean="0"/>
              <a:t>th</a:t>
            </a:r>
            <a:r>
              <a:rPr lang="en-US" dirty="0" smtClean="0"/>
              <a:t> Cir., August 16, 2016) (</a:t>
            </a:r>
            <a:r>
              <a:rPr lang="en-US" dirty="0" err="1" smtClean="0"/>
              <a:t>O’Scannlain</a:t>
            </a:r>
            <a:r>
              <a:rPr lang="en-US" dirty="0" smtClean="0"/>
              <a:t>, Silverman, Bea)</a:t>
            </a:r>
          </a:p>
          <a:p>
            <a:pPr lvl="1"/>
            <a:r>
              <a:rPr lang="en-US" dirty="0" smtClean="0"/>
              <a:t>“We … conclude that, at a minimum, § 542 prohibits DOJ from spending funds from relevant appropriations acts for the prosecution of individuals who engaged in conduct permitted by the State Medical Marijuana Laws and who fully complied with such laws</a:t>
            </a:r>
            <a:r>
              <a:rPr lang="en-US" dirty="0" smtClean="0"/>
              <a:t>.”</a:t>
            </a:r>
          </a:p>
          <a:p>
            <a:r>
              <a:rPr lang="en-US" dirty="0" smtClean="0"/>
              <a:t>December 9, 2016 –  §542 extended through April, 2017.</a:t>
            </a:r>
            <a:endParaRPr lang="en-US" dirty="0"/>
          </a:p>
        </p:txBody>
      </p:sp>
    </p:spTree>
    <p:extLst>
      <p:ext uri="{BB962C8B-B14F-4D97-AF65-F5344CB8AC3E}">
        <p14:creationId xmlns:p14="http://schemas.microsoft.com/office/powerpoint/2010/main" val="3574094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Truce, not a </a:t>
            </a:r>
            <a:r>
              <a:rPr lang="en-US" dirty="0" smtClean="0"/>
              <a:t>Peace:</a:t>
            </a:r>
            <a:br>
              <a:rPr lang="en-US" dirty="0" smtClean="0"/>
            </a:br>
            <a:r>
              <a:rPr lang="en-US" dirty="0" smtClean="0"/>
              <a:t>Collateral Consequences of Illegality</a:t>
            </a:r>
            <a:endParaRPr lang="en-US" dirty="0"/>
          </a:p>
        </p:txBody>
      </p:sp>
      <p:sp>
        <p:nvSpPr>
          <p:cNvPr id="3" name="Content Placeholder 2"/>
          <p:cNvSpPr>
            <a:spLocks noGrp="1"/>
          </p:cNvSpPr>
          <p:nvPr>
            <p:ph idx="1"/>
          </p:nvPr>
        </p:nvSpPr>
        <p:spPr/>
        <p:txBody>
          <a:bodyPr>
            <a:normAutofit/>
          </a:bodyPr>
          <a:lstStyle/>
          <a:p>
            <a:r>
              <a:rPr lang="en-US" dirty="0" smtClean="0"/>
              <a:t>Businesses</a:t>
            </a:r>
          </a:p>
          <a:p>
            <a:pPr lvl="1"/>
            <a:r>
              <a:rPr lang="en-US" dirty="0" smtClean="0"/>
              <a:t>Banking</a:t>
            </a:r>
            <a:endParaRPr lang="en-US" dirty="0" smtClean="0"/>
          </a:p>
          <a:p>
            <a:pPr lvl="1"/>
            <a:r>
              <a:rPr lang="en-US" dirty="0" smtClean="0"/>
              <a:t>Taxation</a:t>
            </a:r>
            <a:endParaRPr lang="en-US" dirty="0" smtClean="0"/>
          </a:p>
          <a:p>
            <a:pPr lvl="1"/>
            <a:r>
              <a:rPr lang="en-US" dirty="0" smtClean="0"/>
              <a:t>Contract</a:t>
            </a:r>
          </a:p>
          <a:p>
            <a:pPr lvl="1"/>
            <a:r>
              <a:rPr lang="en-US" dirty="0" smtClean="0"/>
              <a:t>Bankruptcy</a:t>
            </a:r>
          </a:p>
          <a:p>
            <a:r>
              <a:rPr lang="en-US" dirty="0" smtClean="0"/>
              <a:t>Individuals</a:t>
            </a:r>
            <a:endParaRPr lang="en-US" dirty="0" smtClean="0"/>
          </a:p>
          <a:p>
            <a:pPr lvl="1"/>
            <a:r>
              <a:rPr lang="en-US" dirty="0" smtClean="0"/>
              <a:t>Employment</a:t>
            </a:r>
          </a:p>
          <a:p>
            <a:pPr lvl="1"/>
            <a:r>
              <a:rPr lang="en-US" dirty="0" smtClean="0"/>
              <a:t>Parental rights</a:t>
            </a:r>
          </a:p>
          <a:p>
            <a:pPr lvl="1"/>
            <a:r>
              <a:rPr lang="en-US" dirty="0" smtClean="0"/>
              <a:t>Probation/Parole</a:t>
            </a:r>
            <a:endParaRPr lang="en-US" dirty="0"/>
          </a:p>
          <a:p>
            <a:pPr lvl="1"/>
            <a:r>
              <a:rPr lang="en-US" dirty="0" smtClean="0"/>
              <a:t>Access to Law and Lawyers</a:t>
            </a:r>
            <a:endParaRPr lang="en-US" dirty="0" smtClean="0"/>
          </a:p>
        </p:txBody>
      </p:sp>
    </p:spTree>
    <p:extLst>
      <p:ext uri="{BB962C8B-B14F-4D97-AF65-F5344CB8AC3E}">
        <p14:creationId xmlns:p14="http://schemas.microsoft.com/office/powerpoint/2010/main" val="529076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Going Forward</a:t>
            </a:r>
            <a:endParaRPr lang="en-US" dirty="0"/>
          </a:p>
        </p:txBody>
      </p:sp>
      <p:sp>
        <p:nvSpPr>
          <p:cNvPr id="3" name="Content Placeholder 2"/>
          <p:cNvSpPr>
            <a:spLocks noGrp="1"/>
          </p:cNvSpPr>
          <p:nvPr>
            <p:ph idx="1"/>
          </p:nvPr>
        </p:nvSpPr>
        <p:spPr/>
        <p:txBody>
          <a:bodyPr>
            <a:normAutofit/>
          </a:bodyPr>
          <a:lstStyle/>
          <a:p>
            <a:pPr lvl="0"/>
            <a:r>
              <a:rPr lang="en-US" dirty="0">
                <a:solidFill>
                  <a:prstClr val="white"/>
                </a:solidFill>
              </a:rPr>
              <a:t>CSA Enforced</a:t>
            </a:r>
          </a:p>
          <a:p>
            <a:pPr lvl="1"/>
            <a:r>
              <a:rPr lang="en-US" dirty="0">
                <a:solidFill>
                  <a:prstClr val="white"/>
                </a:solidFill>
              </a:rPr>
              <a:t>Criminal Prosecutions</a:t>
            </a:r>
          </a:p>
          <a:p>
            <a:pPr lvl="1"/>
            <a:r>
              <a:rPr lang="en-US" dirty="0">
                <a:solidFill>
                  <a:prstClr val="white"/>
                </a:solidFill>
              </a:rPr>
              <a:t>Cease and Desist Orders</a:t>
            </a:r>
          </a:p>
          <a:p>
            <a:pPr lvl="1"/>
            <a:r>
              <a:rPr lang="en-US" dirty="0">
                <a:solidFill>
                  <a:prstClr val="white"/>
                </a:solidFill>
              </a:rPr>
              <a:t>Preemption Lawsuits</a:t>
            </a:r>
          </a:p>
          <a:p>
            <a:pPr lvl="1"/>
            <a:r>
              <a:rPr lang="en-US" dirty="0">
                <a:solidFill>
                  <a:prstClr val="white"/>
                </a:solidFill>
              </a:rPr>
              <a:t>Spending Power</a:t>
            </a:r>
          </a:p>
          <a:p>
            <a:r>
              <a:rPr lang="en-US" dirty="0" smtClean="0"/>
              <a:t>Little Change</a:t>
            </a:r>
          </a:p>
          <a:p>
            <a:pPr lvl="1"/>
            <a:r>
              <a:rPr lang="en-US" dirty="0" smtClean="0"/>
              <a:t>Tinkering </a:t>
            </a:r>
            <a:r>
              <a:rPr lang="en-US" dirty="0"/>
              <a:t>at the </a:t>
            </a:r>
            <a:r>
              <a:rPr lang="en-US" dirty="0" smtClean="0"/>
              <a:t>Margins</a:t>
            </a:r>
          </a:p>
          <a:p>
            <a:r>
              <a:rPr lang="en-US" dirty="0" smtClean="0"/>
              <a:t>CSA Amended</a:t>
            </a:r>
          </a:p>
          <a:p>
            <a:pPr lvl="1"/>
            <a:r>
              <a:rPr lang="en-US" dirty="0" smtClean="0"/>
              <a:t>Marijuana Rescheduled</a:t>
            </a:r>
          </a:p>
          <a:p>
            <a:pPr lvl="1"/>
            <a:r>
              <a:rPr lang="en-US" dirty="0" smtClean="0"/>
              <a:t>Marijuana </a:t>
            </a:r>
            <a:r>
              <a:rPr lang="en-US" dirty="0" err="1" smtClean="0"/>
              <a:t>Descheduled</a:t>
            </a:r>
            <a:endParaRPr lang="en-US" dirty="0" smtClean="0"/>
          </a:p>
        </p:txBody>
      </p:sp>
    </p:spTree>
    <p:extLst>
      <p:ext uri="{BB962C8B-B14F-4D97-AF65-F5344CB8AC3E}">
        <p14:creationId xmlns:p14="http://schemas.microsoft.com/office/powerpoint/2010/main" val="2181572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otalTime>17869</TotalTime>
  <Words>277</Words>
  <Application>Microsoft Office PowerPoint</Application>
  <PresentationFormat>Widescreen</PresentationFormat>
  <Paragraphs>43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1_Office Theme</vt:lpstr>
      <vt:lpstr>The Current (and Future?) Stalemate over  Marijuana Law</vt:lpstr>
      <vt:lpstr>State Law Reform and Federal Response</vt:lpstr>
      <vt:lpstr>Forbearance Written Into Law</vt:lpstr>
      <vt:lpstr>A Truce, not a Peace: Collateral Consequences of Illegality</vt:lpstr>
      <vt:lpstr>Options Going Forward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Stalemate over Marijuana Law</dc:title>
  <dc:creator>Kamin, Sam</dc:creator>
  <cp:lastModifiedBy>Kamin, Sam</cp:lastModifiedBy>
  <cp:revision>31</cp:revision>
  <dcterms:created xsi:type="dcterms:W3CDTF">2016-08-24T13:04:50Z</dcterms:created>
  <dcterms:modified xsi:type="dcterms:W3CDTF">2017-01-05T23:55:50Z</dcterms:modified>
</cp:coreProperties>
</file>