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18" r:id="rId4"/>
    <p:sldId id="323" r:id="rId5"/>
    <p:sldId id="298" r:id="rId6"/>
    <p:sldId id="296" r:id="rId7"/>
    <p:sldId id="325" r:id="rId8"/>
    <p:sldId id="324" r:id="rId9"/>
    <p:sldId id="321" r:id="rId10"/>
    <p:sldId id="312" r:id="rId11"/>
    <p:sldId id="330" r:id="rId12"/>
    <p:sldId id="327" r:id="rId13"/>
    <p:sldId id="331" r:id="rId14"/>
    <p:sldId id="334" r:id="rId15"/>
    <p:sldId id="328" r:id="rId16"/>
    <p:sldId id="329" r:id="rId17"/>
    <p:sldId id="332" r:id="rId18"/>
    <p:sldId id="333" r:id="rId19"/>
    <p:sldId id="28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Fuse Brow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87"/>
    <a:srgbClr val="6BF5D9"/>
    <a:srgbClr val="F1DEA8"/>
    <a:srgbClr val="F2E7E7"/>
    <a:srgbClr val="006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8" autoAdjust="0"/>
    <p:restoredTop sz="94674"/>
  </p:normalViewPr>
  <p:slideViewPr>
    <p:cSldViewPr snapToGrid="0">
      <p:cViewPr varScale="1">
        <p:scale>
          <a:sx n="100" d="100"/>
          <a:sy n="100" d="100"/>
        </p:scale>
        <p:origin x="184" y="6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9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8T13:51:27.637" idx="3">
    <p:pos x="10" y="10"/>
    <p:text>This is just the vertical data slide with a new title, to save you the formatting effort. You can fill in with the relevant cross market studies.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8T13:50:44.454" idx="2">
    <p:pos x="10" y="10"/>
    <p:text>These are just placeholders - feel free to edit the bullets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BF6E-5269-4CD6-B5FB-D69EFCF7BD73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73F0-718A-4F49-9350-6C7A6A918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[From </a:t>
            </a:r>
            <a:r>
              <a:rPr lang="x-none" dirty="0" err="1"/>
              <a:t>Dafny</a:t>
            </a:r>
            <a:r>
              <a:rPr lang="x-none" dirty="0"/>
              <a:t>, Ho, Lee) “Less than half of the 871 hospital mergers between 2000-2012 involved hospitals located within the same CSBA.” (CSBA = metropolitan statistical area for cities, micropolitan statistical area for smaller towns). </a:t>
            </a:r>
            <a:endParaRPr lang="en-US" dirty="0"/>
          </a:p>
          <a:p>
            <a:r>
              <a:rPr lang="x-none" dirty="0"/>
              <a:t>See similar trend for other types of health care services, e.g., rehab, home-health, LTC, even physician practices. </a:t>
            </a:r>
            <a:endParaRPr lang="en-US" dirty="0" smtClean="0"/>
          </a:p>
          <a:p>
            <a:r>
              <a:rPr lang="en-US" dirty="0" smtClean="0"/>
              <a:t>Roughly</a:t>
            </a:r>
            <a:r>
              <a:rPr lang="en-US" baseline="0" dirty="0" smtClean="0"/>
              <a:t> 1/3 of hospital mergers between 2000—2010 were in entirely different geographic markets. (Lewis and </a:t>
            </a:r>
            <a:r>
              <a:rPr lang="en-US" baseline="0" dirty="0" err="1" smtClean="0"/>
              <a:t>Pflum</a:t>
            </a:r>
            <a:r>
              <a:rPr lang="en-US" baseline="0" dirty="0" smtClean="0"/>
              <a:t> 2015).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noted on prior slide, one anticompetitive effect of vertical integration is increased prices. </a:t>
            </a:r>
          </a:p>
          <a:p>
            <a:endParaRPr lang="en-US" dirty="0"/>
          </a:p>
          <a:p>
            <a:r>
              <a:rPr lang="en-US" dirty="0"/>
              <a:t>Mechanism is that the vertically integrated entity increases its market power, not just the horizontal market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explaining why hospital owner­ship of physician organizations led to higher total expenditures per patient, Robinson and Miller reasoned that higher expenditures could be driven by increased use of higher-priced services, but it could also be due to higher volume of services, or both.</a:t>
            </a:r>
          </a:p>
          <a:p>
            <a:endParaRPr lang="en-US" dirty="0"/>
          </a:p>
          <a:p>
            <a:r>
              <a:rPr lang="en-US" dirty="0"/>
              <a:t>Hospital acquisition of physicians allows the merged entity to charge higher prices for certain outpatient services by exploiting the fact that hospital-based services are typically reimbursed at higher rates than identical ser­vices provided in physician-based locations. This pricing practice is called the </a:t>
            </a:r>
            <a:r>
              <a:rPr lang="en-US" i="1" dirty="0"/>
              <a:t>site-of-service differential</a:t>
            </a:r>
            <a:r>
              <a:rPr lang="en-US" dirty="0"/>
              <a:t> and is cited as one of the financial incentives driving hospital-physician integration. In Capps, </a:t>
            </a:r>
            <a:r>
              <a:rPr lang="en-US" dirty="0" err="1"/>
              <a:t>Dranove</a:t>
            </a:r>
            <a:r>
              <a:rPr lang="en-US" dirty="0"/>
              <a:t>, and </a:t>
            </a:r>
            <a:r>
              <a:rPr lang="en-US" dirty="0" err="1"/>
              <a:t>Ody’s</a:t>
            </a:r>
            <a:r>
              <a:rPr lang="en-US" dirty="0"/>
              <a:t> research finding that vertical integration between hospitals and physicians increased physician prices, they estimate that about a quarter of the 14% price in­crease resulted from exploitation of reimbursement methodologies that allow hospi­tals to charge facility fees for employed physicians. In the study by </a:t>
            </a:r>
            <a:r>
              <a:rPr lang="en-US" dirty="0" err="1"/>
              <a:t>Neprash</a:t>
            </a:r>
            <a:r>
              <a:rPr lang="en-US" dirty="0"/>
              <a:t> et al., the site-of-service differential explained part of the increase in prices for outpatient services experienced by those areas experiencing the highest increase in hospital-physician integration. </a:t>
            </a:r>
          </a:p>
          <a:p>
            <a:r>
              <a:rPr lang="en-US" dirty="0"/>
              <a:t>Although BBA of 2015 instituted site-neutral payment for Medicare for all new hospital outpatient departments, HOPDs still charge higher prices for grandfathered (pre-Nov 2015) entities and private payers still pay site of service differential/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3F0-718A-4F49-9350-6C7A6A9182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7EB2-7B2A-458A-B134-641868DA877C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CA76-F2B5-4365-9766-D11AB32EA71F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3213-A12D-4BDF-8733-DDED3553F940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5166-7AE8-47D0-90AE-667531D7A7B2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1C12-822C-4D0C-A2A6-E9B06F23B783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403-2241-4EA6-AD00-F5F18327953B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256-1258-4DDC-B6F4-070BD8915EA5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E179-B0D8-4351-9855-93B589F68371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5FC2-617F-41DD-A6EE-68FC9A72B1A7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35C1-3DED-4A3F-ADF6-FE1BE26E2F66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394-1ECE-4F74-B734-D66F11056F60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C8DB-D2EB-41AF-B585-51085DBDA213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1DAD-5EEB-4591-926F-6A3C6922EC97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6091-CA44-49B5-AB73-A48BB702042B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207B-1C0D-43F8-828B-C4B6C4A2AA85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2BEE-265D-45B0-BD77-C072652DF1A1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781-1C07-4B38-842B-E63140D8C2E9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09D15B-EC3B-4832-9047-2996C7AF2C85}" type="datetime1">
              <a:rPr lang="en-US" smtClean="0"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942" y="1209662"/>
            <a:ext cx="11125926" cy="3329581"/>
          </a:xfrm>
        </p:spPr>
        <p:txBody>
          <a:bodyPr anchor="t"/>
          <a:lstStyle/>
          <a:p>
            <a:r>
              <a:rPr lang="en-US" sz="6000" dirty="0">
                <a:latin typeface="Calibri"/>
                <a:cs typeface="Calibri"/>
              </a:rPr>
              <a:t>The Anticompetitive Potential of </a:t>
            </a:r>
            <a:r>
              <a:rPr lang="en-US" sz="6000" dirty="0" smtClean="0">
                <a:latin typeface="Calibri"/>
                <a:cs typeface="Calibri"/>
              </a:rPr>
              <a:t>Cross-Market </a:t>
            </a:r>
            <a:r>
              <a:rPr lang="en-US" sz="6000" dirty="0">
                <a:latin typeface="Calibri"/>
                <a:cs typeface="Calibri"/>
              </a:rPr>
              <a:t>Mergers in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86" y="4306436"/>
            <a:ext cx="10913766" cy="861420"/>
          </a:xfrm>
        </p:spPr>
        <p:txBody>
          <a:bodyPr>
            <a:noAutofit/>
          </a:bodyPr>
          <a:lstStyle/>
          <a:p>
            <a:r>
              <a:rPr lang="en-US" sz="4000" cap="none" dirty="0">
                <a:latin typeface="Calibri"/>
                <a:cs typeface="Calibri"/>
              </a:rPr>
              <a:t>Jaime S. King, JD, PhD</a:t>
            </a:r>
            <a:br>
              <a:rPr lang="en-US" sz="4000" cap="none" dirty="0">
                <a:latin typeface="Calibri"/>
                <a:cs typeface="Calibri"/>
              </a:rPr>
            </a:br>
            <a:r>
              <a:rPr lang="en-US" sz="4000" cap="none" dirty="0">
                <a:latin typeface="Calibri"/>
                <a:cs typeface="Calibri"/>
              </a:rPr>
              <a:t>Erin C. Fuse Brown, JD, MPH</a:t>
            </a:r>
          </a:p>
          <a:p>
            <a:r>
              <a:rPr lang="en-US" sz="4000" cap="none" dirty="0">
                <a:latin typeface="Calibri"/>
                <a:cs typeface="Calibri"/>
              </a:rPr>
              <a:t>AALS Annual Meeting</a:t>
            </a:r>
            <a:r>
              <a:rPr lang="en-US" sz="2800" cap="none" dirty="0">
                <a:latin typeface="Calibri"/>
                <a:cs typeface="Calibri"/>
                <a:sym typeface="Wingdings" panose="05000000000000000000" pitchFamily="2" charset="2"/>
              </a:rPr>
              <a:t>: </a:t>
            </a:r>
            <a:r>
              <a:rPr lang="en-US" sz="4000" cap="none" dirty="0">
                <a:latin typeface="Calibri"/>
                <a:cs typeface="Calibri"/>
                <a:sym typeface="Wingdings" panose="05000000000000000000" pitchFamily="2" charset="2"/>
              </a:rPr>
              <a:t>January 7, 2017</a:t>
            </a:r>
            <a:endParaRPr lang="en-US" sz="4000" cap="non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76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39" y="105477"/>
            <a:ext cx="8409443" cy="1400530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Vertical Integration: Data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12250" y="6295040"/>
            <a:ext cx="11157102" cy="5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00" b="1" dirty="0"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576" y="1045535"/>
            <a:ext cx="3687573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Hospital ownership of physician organizations correlates with higher prices and spending.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cs typeface="Calibri"/>
              </a:rPr>
              <a:t>The greater the hospital market share, the greater the price increases.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91629"/>
              </p:ext>
            </p:extLst>
          </p:nvPr>
        </p:nvGraphicFramePr>
        <p:xfrm>
          <a:off x="4754455" y="1020213"/>
          <a:ext cx="7313654" cy="5780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16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Author/Year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08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Baker,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Bundorf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, Kessler (2014)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Hospital ownership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physicians is associated with higher hospital prices and spending</a:t>
                      </a: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980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Robinson, Miller (2014)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Hospital-owned physician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orgs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had 10-20% higher total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expenditures/patient than physician-owned orgs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08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Capps,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Dranove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Ody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(2015)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Vertical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integration associated with 13.7% increase in physician prices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8085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Neprash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et al. (2015)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MSAs with increases physician-hospital integration experienced median price increases of $75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Conglomerate Cross-Market Mergers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547" y="1853248"/>
            <a:ext cx="8826287" cy="35305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892" y="5799997"/>
            <a:ext cx="1076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“Protect competition, not competitors.” </a:t>
            </a:r>
            <a:r>
              <a:rPr lang="mr-IN" dirty="0" smtClean="0"/>
              <a:t>–</a:t>
            </a:r>
            <a:r>
              <a:rPr lang="en-US" dirty="0" smtClean="0"/>
              <a:t> Charles James, Assistant A.G. for the Antitrust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Cross-Market Mergers: Theory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06" y="1481739"/>
            <a:ext cx="11098294" cy="507517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Calibri"/>
                <a:cs typeface="Calibri"/>
              </a:rPr>
              <a:t>Portfolio Effects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Calibri"/>
                <a:cs typeface="Calibri"/>
              </a:rPr>
              <a:t>Modern American Approach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sz="3200" dirty="0" err="1" smtClean="0">
                <a:latin typeface="Calibri"/>
                <a:cs typeface="Calibri"/>
              </a:rPr>
              <a:t>Vistnes</a:t>
            </a:r>
            <a:r>
              <a:rPr lang="en-US" sz="3200" dirty="0" smtClean="0">
                <a:latin typeface="Calibri"/>
                <a:cs typeface="Calibri"/>
              </a:rPr>
              <a:t> &amp; </a:t>
            </a:r>
            <a:r>
              <a:rPr lang="en-US" sz="3200" dirty="0" err="1" smtClean="0">
                <a:latin typeface="Calibri"/>
                <a:cs typeface="Calibri"/>
              </a:rPr>
              <a:t>Sarafidis</a:t>
            </a:r>
            <a:endParaRPr lang="en-US" sz="3200" dirty="0" smtClean="0">
              <a:latin typeface="Calibri"/>
              <a:cs typeface="Calibri"/>
            </a:endParaRP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US" sz="3000" dirty="0" smtClean="0">
                <a:latin typeface="Calibri"/>
                <a:cs typeface="Calibri"/>
              </a:rPr>
              <a:t>Health Plan Pricing Model</a:t>
            </a: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US" sz="3000" dirty="0" smtClean="0">
                <a:latin typeface="Calibri"/>
                <a:cs typeface="Calibri"/>
              </a:rPr>
              <a:t>Employer Choice Model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sz="3200" dirty="0" err="1" smtClean="0">
                <a:latin typeface="Calibri"/>
                <a:cs typeface="Calibri"/>
              </a:rPr>
              <a:t>Dafny</a:t>
            </a:r>
            <a:r>
              <a:rPr lang="en-US" sz="3200" dirty="0" smtClean="0">
                <a:latin typeface="Calibri"/>
                <a:cs typeface="Calibri"/>
              </a:rPr>
              <a:t>, Ho, &amp; Lee </a:t>
            </a: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US" sz="3000" dirty="0" smtClean="0">
                <a:latin typeface="Calibri"/>
                <a:cs typeface="Calibri"/>
              </a:rPr>
              <a:t>Common Insurer/Common Consumer</a:t>
            </a:r>
          </a:p>
        </p:txBody>
      </p:sp>
    </p:spTree>
    <p:extLst>
      <p:ext uri="{BB962C8B-B14F-4D97-AF65-F5344CB8AC3E}">
        <p14:creationId xmlns:p14="http://schemas.microsoft.com/office/powerpoint/2010/main" val="31884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Consumer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46" y="2813537"/>
            <a:ext cx="3477846" cy="26083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52185"/>
              </p:ext>
            </p:extLst>
          </p:nvPr>
        </p:nvGraphicFramePr>
        <p:xfrm>
          <a:off x="3892587" y="2970496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A</a:t>
                      </a:r>
                    </a:p>
                    <a:p>
                      <a:pPr algn="ctr"/>
                      <a:r>
                        <a:rPr lang="en-US" dirty="0" smtClean="0"/>
                        <a:t>(independent)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B</a:t>
                      </a:r>
                    </a:p>
                    <a:p>
                      <a:pPr algn="ctr"/>
                      <a:r>
                        <a:rPr lang="en-US" dirty="0" smtClean="0"/>
                        <a:t>(TP</a:t>
                      </a:r>
                      <a:r>
                        <a:rPr lang="en-US" baseline="0" dirty="0" smtClean="0"/>
                        <a:t> + 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TP+ES+MHS)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Tamalpais</a:t>
                      </a:r>
                      <a:r>
                        <a:rPr lang="en-US" baseline="0" dirty="0" smtClean="0"/>
                        <a:t> Pediatrics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 Smith,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Pediatric Pulmonologist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/>
                        <a:t>X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/>
                        <a:t>x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Marin Hospital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Cardiology</a:t>
                      </a:r>
                      <a:r>
                        <a:rPr lang="en-US" baseline="0" dirty="0" smtClean="0"/>
                        <a:t> Associates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Employer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443317"/>
            <a:ext cx="6731000" cy="2380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44148"/>
              </p:ext>
            </p:extLst>
          </p:nvPr>
        </p:nvGraphicFramePr>
        <p:xfrm>
          <a:off x="1733587" y="3530600"/>
          <a:ext cx="812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A (independent)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B</a:t>
                      </a:r>
                    </a:p>
                    <a:p>
                      <a:pPr algn="ctr"/>
                      <a:r>
                        <a:rPr lang="en-US" dirty="0" smtClean="0"/>
                        <a:t>(Unity + </a:t>
                      </a:r>
                      <a:r>
                        <a:rPr lang="en-US" dirty="0" smtClean="0"/>
                        <a:t>LA)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Unity+LA+BAP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Unity </a:t>
                      </a:r>
                      <a:r>
                        <a:rPr lang="en-US" dirty="0" smtClean="0"/>
                        <a:t>Hospital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x 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x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Hospitals</a:t>
                      </a:r>
                      <a:r>
                        <a:rPr lang="en-US" baseline="0" dirty="0" smtClean="0"/>
                        <a:t> and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 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r>
                        <a:rPr lang="en-US" baseline="0" dirty="0" smtClean="0"/>
                        <a:t> Cardiology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baseline="0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x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Bay Area Pediatrics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x 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39" y="105477"/>
            <a:ext cx="8409443" cy="1400530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Cross-Market Mergers: Data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12250" y="6295040"/>
            <a:ext cx="11157102" cy="5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00" b="1" dirty="0"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39" y="1018448"/>
            <a:ext cx="4215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Healthcare consumers now consider multiple product and geographic markets when selecting a health network.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r>
              <a:rPr lang="en-US" sz="3200" dirty="0" smtClean="0">
                <a:latin typeface="Calibri"/>
                <a:cs typeface="Calibri"/>
              </a:rPr>
              <a:t>The network purchasing model creates the potential for price increases following cross-market mergers. </a:t>
            </a:r>
            <a:endParaRPr lang="en-US" sz="3200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74905"/>
              </p:ext>
            </p:extLst>
          </p:nvPr>
        </p:nvGraphicFramePr>
        <p:xfrm>
          <a:off x="4567838" y="1020213"/>
          <a:ext cx="7500271" cy="5221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0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9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002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Author/Year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9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Lewis &amp;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Pflum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(2014)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Tested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Vistnes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Sarafidis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theory of competitive harm from cross-market mergers. Examined hospital mergers from 2000—2010. Cross-market mergers resulted in 14-18% increases in price, comparable to in-market mergers.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39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Dafny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, Ho, &amp; Lee (2016)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Examined acute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care hospital acquisitions 1996-2010.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Hospital system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acquisitions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 an adjacent geographic market saw price increases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6-9% when there were common insurers.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/>
                <a:cs typeface="Calibri"/>
              </a:rPr>
              <a:t>Potential New Conditions for Conglomerate Merger Analysis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40" y="2066724"/>
            <a:ext cx="10726345" cy="44771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Products in closely related markets</a:t>
            </a:r>
          </a:p>
          <a:p>
            <a:pPr lvl="1"/>
            <a:r>
              <a:rPr lang="en-US" sz="3200" dirty="0" smtClean="0">
                <a:latin typeface="Calibri"/>
                <a:cs typeface="Calibri"/>
              </a:rPr>
              <a:t>Common Purchaser/Insurer/Consumer</a:t>
            </a:r>
          </a:p>
          <a:p>
            <a:pPr lvl="1"/>
            <a:r>
              <a:rPr lang="en-US" sz="3200" dirty="0" smtClean="0">
                <a:latin typeface="Calibri"/>
                <a:cs typeface="Calibri"/>
              </a:rPr>
              <a:t>Same state or regulatory boundary</a:t>
            </a:r>
            <a:endParaRPr lang="en-US" sz="3200" dirty="0">
              <a:latin typeface="Calibri"/>
              <a:cs typeface="Calibri"/>
            </a:endParaRPr>
          </a:p>
          <a:p>
            <a:r>
              <a:rPr lang="en-US" sz="3600" dirty="0" smtClean="0">
                <a:latin typeface="Calibri"/>
                <a:cs typeface="Calibri"/>
              </a:rPr>
              <a:t>Significant barriers to entry in one or both of the markets</a:t>
            </a:r>
            <a:endParaRPr lang="en-US" sz="3600" dirty="0">
              <a:latin typeface="Calibri"/>
              <a:cs typeface="Calibri"/>
            </a:endParaRPr>
          </a:p>
          <a:p>
            <a:r>
              <a:rPr lang="en-US" sz="3600" dirty="0" smtClean="0">
                <a:latin typeface="Calibri"/>
                <a:cs typeface="Calibri"/>
              </a:rPr>
              <a:t>Existing market leverage of one or both of the merging entities.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88" y="0"/>
            <a:ext cx="9404723" cy="980207"/>
          </a:xfrm>
        </p:spPr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Conglomerate Mergers in Health Care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343455"/>
            <a:ext cx="11306908" cy="52992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Medical service and products markets are closely related.</a:t>
            </a:r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Health plan networks require bundling of medical services across markets for sale as a whole. </a:t>
            </a:r>
            <a:endParaRPr lang="en-US" sz="2600" dirty="0">
              <a:latin typeface="Calibri"/>
              <a:cs typeface="Calibri"/>
            </a:endParaRP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All or nothing contract terms have become ubiquitous. </a:t>
            </a:r>
            <a:endParaRPr lang="en-US" sz="2600" dirty="0">
              <a:latin typeface="Calibri"/>
              <a:cs typeface="Calibri"/>
            </a:endParaRPr>
          </a:p>
          <a:p>
            <a:pPr lvl="1"/>
            <a:endParaRPr lang="en-US" sz="2600" dirty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Highly </a:t>
            </a:r>
            <a:r>
              <a:rPr lang="en-US" sz="2800" dirty="0" smtClean="0">
                <a:latin typeface="Calibri"/>
                <a:cs typeface="Calibri"/>
              </a:rPr>
              <a:t>concentrated provider and insurer markets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Significant barriers to entry for providers, especially in already concentrated markets.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Limitations and Considerations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354016"/>
            <a:ext cx="10761317" cy="48943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Limitations in the data </a:t>
            </a:r>
          </a:p>
          <a:p>
            <a:pPr lvl="1"/>
            <a:r>
              <a:rPr lang="en-US" sz="3600" dirty="0" smtClean="0">
                <a:latin typeface="Calibri"/>
                <a:cs typeface="Calibri"/>
              </a:rPr>
              <a:t>Differences in differences approach used by Lewis &amp; </a:t>
            </a:r>
            <a:r>
              <a:rPr lang="en-US" sz="3600" dirty="0" err="1" smtClean="0">
                <a:latin typeface="Calibri"/>
                <a:cs typeface="Calibri"/>
              </a:rPr>
              <a:t>Pflum</a:t>
            </a:r>
            <a:r>
              <a:rPr lang="en-US" sz="3600" dirty="0" smtClean="0">
                <a:latin typeface="Calibri"/>
                <a:cs typeface="Calibri"/>
              </a:rPr>
              <a:t> depends on a good control group match.</a:t>
            </a:r>
          </a:p>
          <a:p>
            <a:r>
              <a:rPr lang="en-US" sz="4000" dirty="0" smtClean="0">
                <a:latin typeface="Calibri"/>
                <a:cs typeface="Calibri"/>
              </a:rPr>
              <a:t>Other factors that could lead to price increases</a:t>
            </a:r>
          </a:p>
          <a:p>
            <a:pPr lvl="1"/>
            <a:r>
              <a:rPr lang="en-US" sz="3600" dirty="0" smtClean="0">
                <a:latin typeface="Calibri"/>
                <a:cs typeface="Calibri"/>
              </a:rPr>
              <a:t>Negotiating ability of the larger firm</a:t>
            </a:r>
          </a:p>
          <a:p>
            <a:pPr lvl="1"/>
            <a:r>
              <a:rPr lang="en-US" sz="3600" dirty="0" smtClean="0">
                <a:latin typeface="Calibri"/>
                <a:cs typeface="Calibri"/>
              </a:rPr>
              <a:t>Greater ability to bear risk</a:t>
            </a:r>
          </a:p>
          <a:p>
            <a:pPr lvl="1"/>
            <a:r>
              <a:rPr lang="en-US" sz="3600" dirty="0" smtClean="0">
                <a:latin typeface="Calibri"/>
                <a:cs typeface="Calibri"/>
              </a:rPr>
              <a:t>Better information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31834"/>
            <a:ext cx="10544628" cy="842682"/>
          </a:xfrm>
        </p:spPr>
        <p:txBody>
          <a:bodyPr/>
          <a:lstStyle/>
          <a:p>
            <a:r>
              <a:rPr lang="en-US" sz="4800" dirty="0" smtClean="0">
                <a:latin typeface="Calibri"/>
                <a:cs typeface="Calibri"/>
              </a:rPr>
              <a:t>Implications for Enforcement 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06" y="822116"/>
            <a:ext cx="11301494" cy="5337281"/>
          </a:xfrm>
        </p:spPr>
        <p:txBody>
          <a:bodyPr>
            <a:noAutofit/>
          </a:bodyPr>
          <a:lstStyle/>
          <a:p>
            <a:pPr marL="463550" indent="-463550">
              <a:spcAft>
                <a:spcPts val="1200"/>
              </a:spcAft>
            </a:pPr>
            <a:r>
              <a:rPr lang="en-US" sz="3400" dirty="0" smtClean="0">
                <a:latin typeface="Calibri"/>
                <a:cs typeface="Calibri"/>
              </a:rPr>
              <a:t>Antitrust analysis does, and should, evolve with economic data.</a:t>
            </a:r>
          </a:p>
          <a:p>
            <a:pPr marL="463550" indent="-463550">
              <a:spcAft>
                <a:spcPts val="1200"/>
              </a:spcAft>
            </a:pPr>
            <a:r>
              <a:rPr lang="en-US" sz="3400" dirty="0" smtClean="0">
                <a:latin typeface="Calibri"/>
                <a:cs typeface="Calibri"/>
              </a:rPr>
              <a:t>Antitrust enforcers </a:t>
            </a:r>
            <a:r>
              <a:rPr lang="en-US" sz="3400" dirty="0">
                <a:latin typeface="Calibri"/>
                <a:cs typeface="Calibri"/>
              </a:rPr>
              <a:t>should examine vertical and cross-market mergers for anticompetitive </a:t>
            </a:r>
            <a:r>
              <a:rPr lang="en-US" sz="3400" dirty="0" smtClean="0">
                <a:latin typeface="Calibri"/>
                <a:cs typeface="Calibri"/>
              </a:rPr>
              <a:t>effects.</a:t>
            </a:r>
            <a:endParaRPr lang="en-US" sz="3400" dirty="0">
              <a:latin typeface="Calibri"/>
              <a:cs typeface="Calibri"/>
            </a:endParaRPr>
          </a:p>
          <a:p>
            <a:pPr marL="463550" indent="-463550">
              <a:spcAft>
                <a:spcPts val="1200"/>
              </a:spcAft>
            </a:pPr>
            <a:r>
              <a:rPr lang="en-US" sz="3400" dirty="0" smtClean="0">
                <a:latin typeface="Calibri"/>
                <a:cs typeface="Calibri"/>
              </a:rPr>
              <a:t>Must have </a:t>
            </a:r>
            <a:r>
              <a:rPr lang="en-US" sz="3400" dirty="0" smtClean="0">
                <a:latin typeface="Calibri"/>
                <a:cs typeface="Calibri"/>
              </a:rPr>
              <a:t>limiting </a:t>
            </a:r>
            <a:r>
              <a:rPr lang="en-US" sz="3400" dirty="0" smtClean="0">
                <a:latin typeface="Calibri"/>
                <a:cs typeface="Calibri"/>
              </a:rPr>
              <a:t>principles.  </a:t>
            </a:r>
            <a:endParaRPr lang="en-US" sz="3400" dirty="0" smtClean="0">
              <a:latin typeface="Calibri"/>
              <a:cs typeface="Calibri"/>
            </a:endParaRPr>
          </a:p>
          <a:p>
            <a:pPr marL="463550" indent="-463550">
              <a:spcAft>
                <a:spcPts val="1200"/>
              </a:spcAft>
            </a:pPr>
            <a:r>
              <a:rPr lang="en-US" sz="3400" dirty="0" smtClean="0">
                <a:latin typeface="Calibri"/>
                <a:cs typeface="Calibri"/>
              </a:rPr>
              <a:t>Post merger conduct remedies should </a:t>
            </a:r>
            <a:r>
              <a:rPr lang="en-US" sz="3400" dirty="0" smtClean="0">
                <a:latin typeface="Calibri"/>
                <a:cs typeface="Calibri"/>
              </a:rPr>
              <a:t>be avoided </a:t>
            </a:r>
            <a:r>
              <a:rPr lang="en-US" sz="3400" dirty="0" smtClean="0">
                <a:latin typeface="Calibri"/>
                <a:cs typeface="Calibri"/>
              </a:rPr>
              <a:t>because </a:t>
            </a:r>
            <a:r>
              <a:rPr lang="en-US" sz="3400" dirty="0" smtClean="0">
                <a:latin typeface="Calibri"/>
                <a:cs typeface="Calibri"/>
              </a:rPr>
              <a:t>the mergers are happening at a rapid rate, the provider market is already highly consolidated, </a:t>
            </a:r>
            <a:r>
              <a:rPr lang="en-US" sz="3400" dirty="0" smtClean="0">
                <a:latin typeface="Calibri"/>
                <a:cs typeface="Calibri"/>
              </a:rPr>
              <a:t>conduct remedies have proven inadequate, and </a:t>
            </a:r>
            <a:r>
              <a:rPr lang="en-US" sz="3400" dirty="0" smtClean="0">
                <a:latin typeface="Calibri"/>
                <a:cs typeface="Calibri"/>
              </a:rPr>
              <a:t>it is difficult to unscramble </a:t>
            </a:r>
            <a:r>
              <a:rPr lang="en-US" sz="3400" dirty="0" smtClean="0">
                <a:latin typeface="Calibri"/>
                <a:cs typeface="Calibri"/>
              </a:rPr>
              <a:t>a consummated merger</a:t>
            </a:r>
            <a:r>
              <a:rPr lang="en-US" sz="3400" dirty="0" smtClean="0">
                <a:latin typeface="Calibri"/>
                <a:cs typeface="Calibri"/>
              </a:rPr>
              <a:t>.</a:t>
            </a:r>
            <a:endParaRPr lang="en-US" sz="3400" dirty="0">
              <a:latin typeface="Calibri"/>
              <a:cs typeface="Calibri"/>
            </a:endParaRPr>
          </a:p>
          <a:p>
            <a:pPr marL="463550" indent="-463550">
              <a:spcAft>
                <a:spcPts val="1200"/>
              </a:spcAft>
            </a:pPr>
            <a:endParaRPr lang="en-US"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Calibri"/>
                <a:cs typeface="Calibri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69" y="1706646"/>
            <a:ext cx="10953453" cy="4541754"/>
          </a:xfrm>
        </p:spPr>
        <p:txBody>
          <a:bodyPr>
            <a:noAutofit/>
          </a:bodyPr>
          <a:lstStyle/>
          <a:p>
            <a:pPr marL="463550" indent="-463550"/>
            <a:r>
              <a:rPr lang="en-US" sz="4400" dirty="0">
                <a:latin typeface="Calibri"/>
                <a:cs typeface="Calibri"/>
              </a:rPr>
              <a:t>Traditional enforcement focus on horizontal mergers only</a:t>
            </a:r>
          </a:p>
          <a:p>
            <a:pPr marL="463550" indent="-463550"/>
            <a:r>
              <a:rPr lang="en-US" sz="4400" dirty="0">
                <a:latin typeface="Calibri"/>
                <a:cs typeface="Calibri"/>
              </a:rPr>
              <a:t>Vertical mergers: theory and evidence</a:t>
            </a:r>
          </a:p>
          <a:p>
            <a:pPr marL="463550" indent="-463550"/>
            <a:r>
              <a:rPr lang="en-US" sz="4400" dirty="0">
                <a:latin typeface="Calibri"/>
                <a:cs typeface="Calibri"/>
              </a:rPr>
              <a:t>Cross-market mergers: theory and evidence</a:t>
            </a:r>
          </a:p>
          <a:p>
            <a:pPr marL="463550" indent="-463550"/>
            <a:r>
              <a:rPr lang="en-US" sz="4400" dirty="0">
                <a:latin typeface="Calibri"/>
                <a:cs typeface="Calibri"/>
              </a:rPr>
              <a:t>Implications for antitrust enforcement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5" y="262592"/>
            <a:ext cx="8825657" cy="2445501"/>
          </a:xfrm>
        </p:spPr>
        <p:txBody>
          <a:bodyPr/>
          <a:lstStyle/>
          <a:p>
            <a:r>
              <a:rPr lang="en-US" sz="5400" dirty="0">
                <a:latin typeface="Calibri"/>
                <a:cs typeface="Calibri"/>
              </a:rPr>
              <a:t>Thank you!</a:t>
            </a:r>
            <a:br>
              <a:rPr lang="en-US" sz="5400" dirty="0">
                <a:latin typeface="Calibri"/>
                <a:cs typeface="Calibri"/>
              </a:rPr>
            </a:br>
            <a:r>
              <a:rPr lang="en-US" sz="5400" dirty="0">
                <a:latin typeface="Calibri"/>
                <a:cs typeface="Calibri"/>
              </a:rPr>
              <a:t/>
            </a:r>
            <a:br>
              <a:rPr lang="en-US" sz="5400" dirty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247" y="4020073"/>
            <a:ext cx="8825658" cy="860400"/>
          </a:xfrm>
        </p:spPr>
        <p:txBody>
          <a:bodyPr/>
          <a:lstStyle/>
          <a:p>
            <a:r>
              <a:rPr lang="en-US" sz="2800" cap="none" dirty="0">
                <a:latin typeface="Calibri"/>
                <a:cs typeface="Calibri"/>
              </a:rPr>
              <a:t>	   </a:t>
            </a:r>
          </a:p>
          <a:p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439" y="5622979"/>
            <a:ext cx="2384596" cy="10411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28" y="4074487"/>
            <a:ext cx="3429668" cy="1397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42" y="2578696"/>
            <a:ext cx="387302" cy="387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87" y="3201182"/>
            <a:ext cx="424196" cy="42419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69617"/>
              </p:ext>
            </p:extLst>
          </p:nvPr>
        </p:nvGraphicFramePr>
        <p:xfrm>
          <a:off x="632487" y="1867520"/>
          <a:ext cx="11160126" cy="2993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0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</a:rPr>
                        <a:t>Jaime S. King, JD PhD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</a:rPr>
                        <a:t>Erin C. Fuse Brown,</a:t>
                      </a:r>
                      <a:r>
                        <a:rPr lang="en-US" sz="3600" baseline="0" dirty="0">
                          <a:latin typeface="Calibri" panose="020F0502020204030204" pitchFamily="34" charset="0"/>
                        </a:rPr>
                        <a:t> JD, MPH</a:t>
                      </a:r>
                      <a:endParaRPr lang="en-US" sz="3600" dirty="0"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kingja@uchastings.edu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efusebrown@gsu.edu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@</a:t>
                      </a:r>
                      <a:r>
                        <a:rPr lang="en-US" sz="2800" dirty="0" err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profjaimeking</a:t>
                      </a:r>
                      <a:endParaRPr lang="en-US" sz="28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@</a:t>
                      </a:r>
                      <a:r>
                        <a:rPr lang="en-US" sz="2800" dirty="0" err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efusebrown</a:t>
                      </a:r>
                      <a:endParaRPr lang="en-US" sz="28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3372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46" y="5415732"/>
            <a:ext cx="369061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082" y="3158122"/>
            <a:ext cx="424196" cy="424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01" y="2633090"/>
            <a:ext cx="387302" cy="3873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46" y="4310173"/>
            <a:ext cx="369061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492"/>
          </a:xfrm>
        </p:spPr>
        <p:txBody>
          <a:bodyPr/>
          <a:lstStyle/>
          <a:p>
            <a:r>
              <a:rPr lang="en-US" sz="4400" dirty="0">
                <a:latin typeface="Calibri"/>
                <a:cs typeface="Calibri"/>
              </a:rPr>
              <a:t>Horizontal vs. Vertical vs. Cross-Market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530" y="1885613"/>
            <a:ext cx="1180528" cy="125634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22" y="1885613"/>
            <a:ext cx="1180528" cy="1256342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14" y="1885613"/>
            <a:ext cx="1180528" cy="1256342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22" y="1872384"/>
            <a:ext cx="1180528" cy="1256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05" y="5352931"/>
            <a:ext cx="1410687" cy="11296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7337" y="1381417"/>
            <a:ext cx="4455128" cy="190982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510" y="4010347"/>
            <a:ext cx="1445684" cy="112281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74032" y="3356103"/>
            <a:ext cx="2024009" cy="331171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54656" y="3362562"/>
            <a:ext cx="2249216" cy="59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Vertical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796" y="1306819"/>
            <a:ext cx="4311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Horizontal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91" y="3529326"/>
            <a:ext cx="2857500" cy="2857500"/>
          </a:xfrm>
          <a:prstGeom prst="rect">
            <a:avLst/>
          </a:prstGeo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139" y="1886128"/>
            <a:ext cx="1180528" cy="12563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98725" y="1287232"/>
            <a:ext cx="33985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Cross-Market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84981" y="1365273"/>
            <a:ext cx="3194487" cy="323869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415483" y="3280993"/>
            <a:ext cx="595296" cy="1680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37236" y="3307452"/>
            <a:ext cx="1269966" cy="1931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04" y="1740620"/>
            <a:ext cx="3738337" cy="441123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7328760" y="3214843"/>
            <a:ext cx="1349338" cy="714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96030" y="3280993"/>
            <a:ext cx="595297" cy="1891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595" y="3261827"/>
            <a:ext cx="1195803" cy="667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837" y="3272961"/>
            <a:ext cx="1124311" cy="11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4" y="148432"/>
            <a:ext cx="9404723" cy="1400530"/>
          </a:xfrm>
        </p:spPr>
        <p:txBody>
          <a:bodyPr/>
          <a:lstStyle/>
          <a:p>
            <a:r>
              <a:rPr lang="en-US" sz="6000" dirty="0">
                <a:latin typeface="Calibri"/>
                <a:cs typeface="Calibri"/>
              </a:rPr>
              <a:t>Traditional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06" y="1111303"/>
            <a:ext cx="11337089" cy="5331611"/>
          </a:xfrm>
        </p:spPr>
        <p:txBody>
          <a:bodyPr>
            <a:noAutofit/>
          </a:bodyPr>
          <a:lstStyle/>
          <a:p>
            <a:pPr marL="463550" indent="-463550"/>
            <a:r>
              <a:rPr lang="en-US" sz="4400" dirty="0">
                <a:solidFill>
                  <a:srgbClr val="F2DC87"/>
                </a:solidFill>
                <a:latin typeface="Calibri"/>
                <a:cs typeface="Calibri"/>
              </a:rPr>
              <a:t>Horizontal vs. non-horizontal: Only horizontal mergers can be anticompetitive</a:t>
            </a:r>
          </a:p>
          <a:p>
            <a:pPr marL="863600" lvl="1" indent="-463550"/>
            <a:r>
              <a:rPr lang="en-US" sz="3400" dirty="0">
                <a:latin typeface="Calibri"/>
                <a:cs typeface="Calibri"/>
              </a:rPr>
              <a:t>Vertical integration in health care may enhance efficiency by improving care coordination, reducing fragmentation.</a:t>
            </a:r>
          </a:p>
          <a:p>
            <a:pPr marL="863600" lvl="1" indent="-463550"/>
            <a:r>
              <a:rPr lang="en-US" sz="3400" dirty="0">
                <a:latin typeface="Calibri"/>
                <a:cs typeface="Calibri"/>
              </a:rPr>
              <a:t>Cross-market mergers do not affect competition because merging firms do not directly compete in the same geographic or product markets. </a:t>
            </a:r>
          </a:p>
          <a:p>
            <a:pPr marL="463550" indent="-463550"/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old way vs new wa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62" y="4904537"/>
            <a:ext cx="3897538" cy="19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39" y="105477"/>
            <a:ext cx="10048897" cy="1400530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Data: Horizontal Hospital Consolidation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19649" y="6109822"/>
            <a:ext cx="11157102" cy="5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Calibri"/>
                <a:cs typeface="Calibri"/>
              </a:rPr>
              <a:t>Source: Gaynor M, Town R, The impact of hospital consolidation – update, Robert Wood Johnson Foundation, The Synthesis Project, ISSN 2155-3718 (June 2012). </a:t>
            </a:r>
            <a:endParaRPr lang="en-US" altLang="en-US" sz="20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064" y="1208669"/>
            <a:ext cx="4001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Hospital consolidation leads to significantly higher prices in concentrated markets.</a:t>
            </a:r>
            <a:br>
              <a:rPr lang="en-US" sz="3200" dirty="0">
                <a:latin typeface="Calibri"/>
                <a:cs typeface="Calibri"/>
              </a:rPr>
            </a:br>
            <a:endParaRPr lang="en-US" sz="3200" dirty="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cs typeface="Calibri"/>
              </a:rPr>
              <a:t>Estimated price increases: 20-40%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0307"/>
              </p:ext>
            </p:extLst>
          </p:nvPr>
        </p:nvGraphicFramePr>
        <p:xfrm>
          <a:off x="4605065" y="1347249"/>
          <a:ext cx="7062743" cy="4502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0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337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Author/Year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68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Dafny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(2009)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Merging hospitals had 40% higher prices than non-merging</a:t>
                      </a:r>
                    </a:p>
                  </a:txBody>
                  <a:tcP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68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Haas-Wilson,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Garmon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(2011)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Post-merger,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Evanston NW hospital had 20% higher prices than controls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202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Tenn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(2011)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Summit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/Sutter prices increased 28% - 44% compared to controls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2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182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</a:rPr>
              <a:t>Horizontal merger enforcement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8326" y="5932506"/>
            <a:ext cx="971023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2400" dirty="0"/>
              <a:t>© Source on Healthcare Price and Competition 2017</a:t>
            </a:r>
            <a:endParaRPr lang="en-US" sz="2400" dirty="0"/>
          </a:p>
        </p:txBody>
      </p:sp>
      <p:pic>
        <p:nvPicPr>
          <p:cNvPr id="5" name="Content Placeholder 4" descr="Screen Shot 2017-01-02 at 4.08.51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429" y="1819275"/>
            <a:ext cx="11222264" cy="3875813"/>
          </a:xfrm>
        </p:spPr>
      </p:pic>
    </p:spTree>
    <p:extLst>
      <p:ext uri="{BB962C8B-B14F-4D97-AF65-F5344CB8AC3E}">
        <p14:creationId xmlns:p14="http://schemas.microsoft.com/office/powerpoint/2010/main" val="21179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4" y="148432"/>
            <a:ext cx="9404723" cy="1400530"/>
          </a:xfrm>
        </p:spPr>
        <p:txBody>
          <a:bodyPr/>
          <a:lstStyle/>
          <a:p>
            <a:r>
              <a:rPr lang="en-US" sz="6000" dirty="0">
                <a:latin typeface="Calibri"/>
                <a:cs typeface="Calibri"/>
              </a:rPr>
              <a:t>Emerging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06" y="1111303"/>
            <a:ext cx="11337089" cy="5331611"/>
          </a:xfrm>
        </p:spPr>
        <p:txBody>
          <a:bodyPr>
            <a:noAutofit/>
          </a:bodyPr>
          <a:lstStyle/>
          <a:p>
            <a:pPr marL="463550" indent="-463550"/>
            <a:r>
              <a:rPr lang="en-US" sz="4400" dirty="0">
                <a:solidFill>
                  <a:srgbClr val="F2DC87"/>
                </a:solidFill>
                <a:latin typeface="Calibri"/>
                <a:cs typeface="Calibri"/>
              </a:rPr>
              <a:t>Non-horizontal mergers are widespread, and they can be anticompetitive.</a:t>
            </a:r>
          </a:p>
          <a:p>
            <a:pPr marL="857250" lvl="2" indent="-457200">
              <a:buClrTx/>
              <a:buFont typeface="Arial"/>
              <a:buChar char="•"/>
            </a:pPr>
            <a:r>
              <a:rPr lang="en-US" sz="3600" dirty="0">
                <a:latin typeface="Calibri"/>
                <a:cs typeface="Calibri"/>
              </a:rPr>
              <a:t>Vertical mergers among hospitals and physicians increase prices, per-patient spending, and utilization without improving quality or efficiency.</a:t>
            </a:r>
          </a:p>
          <a:p>
            <a:pPr marL="463550" indent="-463550"/>
            <a:endParaRPr lang="en-US" sz="4400" dirty="0">
              <a:solidFill>
                <a:srgbClr val="F2DC87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old way vs new wa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10" y="5050867"/>
            <a:ext cx="3646190" cy="1827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35" y="4405525"/>
            <a:ext cx="8559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buFont typeface="Arial"/>
              <a:buChar char="•"/>
            </a:pPr>
            <a:r>
              <a:rPr lang="en-US" sz="3400" dirty="0">
                <a:latin typeface="Calibri"/>
                <a:cs typeface="Calibri"/>
              </a:rPr>
              <a:t>Cross-market mergers among entities with common customers or insurers increase market power and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Vertical Integration: Theory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60" y="1468509"/>
            <a:ext cx="11259902" cy="507517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latin typeface="Calibri"/>
                <a:cs typeface="Calibri"/>
              </a:rPr>
              <a:t>Vertical integration </a:t>
            </a:r>
            <a:r>
              <a:rPr lang="en-US" sz="4000" dirty="0">
                <a:solidFill>
                  <a:srgbClr val="F2DC87"/>
                </a:solidFill>
                <a:latin typeface="Calibri"/>
                <a:cs typeface="Calibri"/>
              </a:rPr>
              <a:t>increases market power </a:t>
            </a:r>
            <a:r>
              <a:rPr lang="en-US" sz="4000" dirty="0">
                <a:latin typeface="Calibri"/>
                <a:cs typeface="Calibri"/>
              </a:rPr>
              <a:t>through: </a:t>
            </a:r>
          </a:p>
          <a:p>
            <a:pPr marL="863600" lvl="1" indent="-463550">
              <a:spcAft>
                <a:spcPts val="1200"/>
              </a:spcAft>
            </a:pPr>
            <a:r>
              <a:rPr lang="en-US" sz="3600" dirty="0">
                <a:solidFill>
                  <a:srgbClr val="F2DC87"/>
                </a:solidFill>
                <a:latin typeface="Calibri"/>
                <a:cs typeface="Calibri"/>
              </a:rPr>
              <a:t>Tying: </a:t>
            </a:r>
            <a:r>
              <a:rPr lang="en-US" sz="3600" dirty="0">
                <a:latin typeface="Calibri"/>
                <a:cs typeface="Calibri"/>
              </a:rPr>
              <a:t>Vertically integrated firm can bundle hospital &amp; physician services when negotiating with health plans, including all-or-nothing or exclusive arrangements</a:t>
            </a:r>
          </a:p>
          <a:p>
            <a:pPr marL="863600" lvl="1" indent="-463550">
              <a:spcAft>
                <a:spcPts val="1200"/>
              </a:spcAft>
            </a:pPr>
            <a:r>
              <a:rPr lang="en-US" sz="3600" dirty="0">
                <a:solidFill>
                  <a:srgbClr val="F2DC87"/>
                </a:solidFill>
                <a:latin typeface="Calibri"/>
                <a:cs typeface="Calibri"/>
              </a:rPr>
              <a:t>Foreclosure: 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Competing hospitals can lose access to integrated physicians’ referrals and services</a:t>
            </a:r>
          </a:p>
          <a:p>
            <a:pPr marL="400050" lvl="1" indent="0">
              <a:spcAft>
                <a:spcPts val="1200"/>
              </a:spcAft>
              <a:buNone/>
            </a:pPr>
            <a:endParaRPr lang="en-US" sz="3200" dirty="0">
              <a:solidFill>
                <a:srgbClr val="F2DC87"/>
              </a:solidFill>
              <a:latin typeface="Calibri"/>
              <a:cs typeface="Calibri"/>
            </a:endParaRPr>
          </a:p>
          <a:p>
            <a:pPr marL="463550" indent="-463550">
              <a:spcAft>
                <a:spcPts val="1200"/>
              </a:spcAft>
            </a:pPr>
            <a:r>
              <a:rPr lang="en-US" sz="3400" dirty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4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en-US" sz="4800" dirty="0">
                <a:latin typeface="Calibri"/>
                <a:cs typeface="Calibri"/>
              </a:rPr>
              <a:t>Vertical Integration: Theory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06" y="1481739"/>
            <a:ext cx="11098294" cy="507517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>
                <a:latin typeface="Calibri"/>
                <a:cs typeface="Calibri"/>
              </a:rPr>
              <a:t>Hospital ownership of physicians can increase </a:t>
            </a:r>
            <a:r>
              <a:rPr lang="en-US" sz="4000" dirty="0">
                <a:solidFill>
                  <a:srgbClr val="F2DC87"/>
                </a:solidFill>
                <a:latin typeface="Calibri"/>
                <a:cs typeface="Calibri"/>
              </a:rPr>
              <a:t>referrals</a:t>
            </a:r>
            <a:r>
              <a:rPr lang="en-US" sz="4000" dirty="0">
                <a:latin typeface="Calibri"/>
                <a:cs typeface="Calibri"/>
              </a:rPr>
              <a:t> and </a:t>
            </a:r>
            <a:r>
              <a:rPr lang="en-US" sz="4000" dirty="0">
                <a:solidFill>
                  <a:srgbClr val="F2DC87"/>
                </a:solidFill>
                <a:latin typeface="Calibri"/>
                <a:cs typeface="Calibri"/>
              </a:rPr>
              <a:t>reimbursement</a:t>
            </a:r>
            <a:r>
              <a:rPr lang="en-US" sz="4000" dirty="0">
                <a:latin typeface="Calibri"/>
                <a:cs typeface="Calibri"/>
              </a:rPr>
              <a:t>:</a:t>
            </a:r>
            <a:r>
              <a:rPr lang="en-US" sz="3400" dirty="0">
                <a:latin typeface="Calibri"/>
                <a:cs typeface="Calibri"/>
              </a:rPr>
              <a:t> </a:t>
            </a:r>
          </a:p>
          <a:p>
            <a:pPr marL="463550" indent="-463550">
              <a:spcAft>
                <a:spcPts val="1200"/>
              </a:spcAft>
            </a:pPr>
            <a:r>
              <a:rPr lang="en-US" sz="3400" dirty="0">
                <a:solidFill>
                  <a:srgbClr val="F2DC87"/>
                </a:solidFill>
                <a:latin typeface="Calibri"/>
                <a:cs typeface="Calibri"/>
              </a:rPr>
              <a:t>Referrals:</a:t>
            </a:r>
            <a:r>
              <a:rPr lang="en-US" sz="3400" dirty="0">
                <a:latin typeface="Calibri"/>
                <a:cs typeface="Calibri"/>
              </a:rPr>
              <a:t> Increase utilization by incentivizing referrals within the bounds of Stark and Anti-Kickback Laws </a:t>
            </a:r>
            <a:r>
              <a:rPr lang="en-US" sz="3400" dirty="0">
                <a:latin typeface="Calibri"/>
                <a:cs typeface="Calibri"/>
                <a:sym typeface="Wingdings"/>
              </a:rPr>
              <a:t> m</a:t>
            </a:r>
            <a:r>
              <a:rPr lang="en-US" sz="3400" dirty="0">
                <a:latin typeface="Calibri"/>
                <a:cs typeface="Calibri"/>
              </a:rPr>
              <a:t>ore volume, use of high-priced services</a:t>
            </a:r>
          </a:p>
          <a:p>
            <a:pPr marL="463550" indent="-463550">
              <a:spcAft>
                <a:spcPts val="1200"/>
              </a:spcAft>
            </a:pPr>
            <a:r>
              <a:rPr lang="en-US" sz="3400" dirty="0">
                <a:solidFill>
                  <a:srgbClr val="F2DC87"/>
                </a:solidFill>
                <a:latin typeface="Calibri"/>
                <a:cs typeface="Calibri"/>
              </a:rPr>
              <a:t>Reimbursement: </a:t>
            </a:r>
            <a:r>
              <a:rPr lang="en-US" sz="3400" dirty="0">
                <a:latin typeface="Calibri"/>
                <a:cs typeface="Calibri"/>
              </a:rPr>
              <a:t>Exploit the “site-of-service differential,” which allows hospital outpatient dep’t to charge extra facility fee for physician services</a:t>
            </a:r>
          </a:p>
        </p:txBody>
      </p:sp>
    </p:spTree>
    <p:extLst>
      <p:ext uri="{BB962C8B-B14F-4D97-AF65-F5344CB8AC3E}">
        <p14:creationId xmlns:p14="http://schemas.microsoft.com/office/powerpoint/2010/main" val="2460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4795</TotalTime>
  <Words>1312</Words>
  <Application>Microsoft Macintosh PowerPoint</Application>
  <PresentationFormat>Widescreen</PresentationFormat>
  <Paragraphs>203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Century Gothic</vt:lpstr>
      <vt:lpstr>Helvetica</vt:lpstr>
      <vt:lpstr>Mangal</vt:lpstr>
      <vt:lpstr>ＭＳ Ｐゴシック</vt:lpstr>
      <vt:lpstr>Wingdings</vt:lpstr>
      <vt:lpstr>Wingdings 3</vt:lpstr>
      <vt:lpstr>Arial</vt:lpstr>
      <vt:lpstr>Ion</vt:lpstr>
      <vt:lpstr>The Anticompetitive Potential of Cross-Market Mergers in Health Care</vt:lpstr>
      <vt:lpstr>Overview</vt:lpstr>
      <vt:lpstr>Horizontal vs. Vertical vs. Cross-Market</vt:lpstr>
      <vt:lpstr>Traditional View</vt:lpstr>
      <vt:lpstr>Data: Horizontal Hospital Consolidation</vt:lpstr>
      <vt:lpstr>Horizontal merger enforcement</vt:lpstr>
      <vt:lpstr>Emerging View</vt:lpstr>
      <vt:lpstr>Vertical Integration: Theory (1)</vt:lpstr>
      <vt:lpstr>Vertical Integration: Theory (2)</vt:lpstr>
      <vt:lpstr>Vertical Integration: Data</vt:lpstr>
      <vt:lpstr>Conglomerate Cross-Market Mergers</vt:lpstr>
      <vt:lpstr>Cross-Market Mergers: Theory </vt:lpstr>
      <vt:lpstr>Common Consumer Example</vt:lpstr>
      <vt:lpstr>Common Employer Example</vt:lpstr>
      <vt:lpstr>Cross-Market Mergers: Data</vt:lpstr>
      <vt:lpstr>Potential New Conditions for Conglomerate Merger Analysis</vt:lpstr>
      <vt:lpstr>Conglomerate Mergers in Health Care</vt:lpstr>
      <vt:lpstr>Limitations and Considerations</vt:lpstr>
      <vt:lpstr>Implications for Enforcement </vt:lpstr>
      <vt:lpstr>Thank you!  </vt:lpstr>
    </vt:vector>
  </TitlesOfParts>
  <Company>Georgia State University - College of Law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Double-Edged Sword of Vertical Integration in Health Care: Consolidation &amp; Cost Control</dc:title>
  <dc:creator>Erin C. Fuse Brown</dc:creator>
  <cp:lastModifiedBy>King, Jaime</cp:lastModifiedBy>
  <cp:revision>175</cp:revision>
  <dcterms:created xsi:type="dcterms:W3CDTF">2015-09-21T14:38:57Z</dcterms:created>
  <dcterms:modified xsi:type="dcterms:W3CDTF">2017-01-07T06:02:06Z</dcterms:modified>
</cp:coreProperties>
</file>