
<file path=[Content_Types].xml><?xml version="1.0" encoding="utf-8"?>
<Types xmlns="http://schemas.openxmlformats.org/package/2006/content-types">
  <Override PartName="/ppt/notesSlides/notesSlide5.xml" ContentType="application/vnd.openxmlformats-officedocument.presentationml.notesSlide+xml"/>
  <Override PartName="/ppt/slideLayouts/slideLayout1.xml" ContentType="application/vnd.openxmlformats-officedocument.presentationml.slideLayout+xml"/>
  <Default Extension="png" ContentType="image/png"/>
  <Default Extension="rels" ContentType="application/vnd.openxmlformats-package.relationships+xml"/>
  <Default Extension="jpeg" ContentType="image/jpeg"/>
  <Default Extension="xml" ContentType="application/xml"/>
  <Override PartName="/ppt/slides/slide9.xml" ContentType="application/vnd.openxmlformats-officedocument.presentationml.slide+xml"/>
  <Override PartName="/ppt/slides/slide11.xml" ContentType="application/vnd.openxmlformats-officedocument.presentationml.slide+xml"/>
  <Override PartName="/ppt/notesSlides/notesSlide3.xml" ContentType="application/vnd.openxmlformats-officedocument.presentationml.notesSlide+xml"/>
  <Override PartName="/ppt/notesSlides/notesSlide10.xml" ContentType="application/vnd.openxmlformats-officedocument.presentationml.notes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8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notesSlides/notesSlide6.xml" ContentType="application/vnd.openxmlformats-officedocument.presentationml.notesSlide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notesSlides/notesSlide4.xml" ContentType="application/vnd.openxmlformats-officedocument.presentationml.notesSlide+xml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notesSlides/notesSlide2.xml" ContentType="application/vnd.openxmlformats-officedocument.presentationml.notesSlide+xml"/>
  <Override PartName="/ppt/notesSlides/notesSlide9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2.xml" ContentType="application/vnd.openxmlformats-officedocument.presentationml.notesSlid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notesSlides/notesSlide7.xml" ContentType="application/vnd.openxmlformats-officedocument.presentationml.notesSlide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912" r:id="rId1"/>
  </p:sldMasterIdLst>
  <p:notesMasterIdLst>
    <p:notesMasterId r:id="rId14"/>
  </p:notesMasterIdLst>
  <p:handoutMasterIdLst>
    <p:handoutMasterId r:id="rId15"/>
  </p:handoutMasterIdLst>
  <p:sldIdLst>
    <p:sldId id="256" r:id="rId2"/>
    <p:sldId id="278" r:id="rId3"/>
    <p:sldId id="290" r:id="rId4"/>
    <p:sldId id="307" r:id="rId5"/>
    <p:sldId id="303" r:id="rId6"/>
    <p:sldId id="304" r:id="rId7"/>
    <p:sldId id="308" r:id="rId8"/>
    <p:sldId id="306" r:id="rId9"/>
    <p:sldId id="309" r:id="rId10"/>
    <p:sldId id="257" r:id="rId11"/>
    <p:sldId id="275" r:id="rId12"/>
    <p:sldId id="305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a="http://schemas.openxmlformats.org/drawingml/2006/main" xmlns:r="http://schemas.openxmlformats.org/officeDocument/2006/relationships" xmlns:p="http://schemas.openxmlformats.org/presentationml/2006/main" xmlns:p15="http://schemas.microsoft.com/office/powerpoint/2012/main" xmlns:mv="urn:schemas-microsoft-com:mac:vml" xmlns:mc="http://schemas.openxmlformats.org/markup-compatibility/2006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 prnWhat="notes"/>
  <p:showPr showNarration="1">
    <p:present/>
    <p:sldAll/>
    <p:penClr>
      <a:prstClr val="red"/>
    </p:penClr>
    <p:extLst>
      <p:ext uri="{EC167BDD-8182-4AB7-AECC-EB403E3ABB37}">
        <p14:laserClr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>
          <a:srgbClr val="FF0000"/>
        </p14:laserClr>
      </p:ext>
      <p:ext uri="{2FDB2607-1784-4EEB-B798-7EB5836EED8A}">
        <p14:showMediaCtrls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"/>
      </p:ext>
    </p:extLst>
  </p:showPr>
  <p:extLst>
    <p:ext uri="{E76CE94A-603C-4142-B9EB-6D1370010A27}">
      <p14:discardImageEditData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0"/>
    </p:ext>
    <p:ext uri="{D31A062A-798A-4329-ABDD-BBA856620510}">
      <p14:defaultImageDpi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0"/>
    </p:ext>
    <p:ext uri="{FD5EFAAD-0ECE-453E-9831-46B23BE46B34}">
      <p15:chartTrackingRefBased xmlns="" xmlns:a="http://schemas.openxmlformats.org/drawingml/2006/main" xmlns:r="http://schemas.openxmlformats.org/officeDocument/2006/relationships" xmlns:p="http://schemas.openxmlformats.org/presentationml/2006/main" xmlns:p15="http://schemas.microsoft.com/office/powerpoint/2012/main" xmlns:mv="urn:schemas-microsoft-com:mac:vml" xmlns:mc="http://schemas.openxmlformats.org/markup-compatibility/2006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 showOutlineIcons="0">
    <p:restoredLeft sz="15620"/>
    <p:restoredTop sz="93813" autoAdjust="0"/>
  </p:normalViewPr>
  <p:slideViewPr>
    <p:cSldViewPr snapToGrid="0" snapToObjects="1">
      <p:cViewPr varScale="1">
        <p:scale>
          <a:sx n="95" d="100"/>
          <a:sy n="95" d="100"/>
        </p:scale>
        <p:origin x="-728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handoutMaster" Target="handoutMasters/handoutMaster1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4ABB8A-C272-8146-A63A-C9A13054217B}" type="datetimeFigureOut">
              <a:rPr lang="en-US" smtClean="0"/>
              <a:pPr/>
              <a:t>1/12/17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0D80B6-09AB-B043-9A42-374E59CBCA7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2439918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9AD0AC-4506-1A4A-9652-08C0A5EA7486}" type="datetimeFigureOut">
              <a:rPr lang="en-US" smtClean="0"/>
              <a:pPr/>
              <a:t>1/12/17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77382F-3C18-964E-A08C-C11A9504DA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7373895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As</a:t>
            </a:r>
            <a:r>
              <a:rPr lang="en-US" baseline="0" dirty="0"/>
              <a:t> NC we’re able to use PH power to create great value for our email subscribers and keep those lists hot.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77382F-3C18-964E-A08C-C11A9504DA1C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7642628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Here I’ve documented</a:t>
            </a:r>
            <a:r>
              <a:rPr lang="en-US" baseline="0" dirty="0"/>
              <a:t> the process that we use and </a:t>
            </a:r>
            <a:r>
              <a:rPr lang="en-US" dirty="0"/>
              <a:t>I’m going to take you through</a:t>
            </a:r>
            <a:r>
              <a:rPr lang="en-US" baseline="0" dirty="0"/>
              <a:t> it step-by-step – starting with step 1, training. </a:t>
            </a:r>
          </a:p>
          <a:p>
            <a:endParaRPr lang="en-US" baseline="0" dirty="0"/>
          </a:p>
          <a:p>
            <a:r>
              <a:rPr lang="en-US" baseline="0" dirty="0"/>
              <a:t>Training your outsourced communications team is a lot like training any other team with a couple of notable exceptions that I’ve found – </a:t>
            </a:r>
          </a:p>
          <a:p>
            <a:endParaRPr lang="en-US" baseline="0" dirty="0"/>
          </a:p>
          <a:p>
            <a:r>
              <a:rPr lang="en-US" baseline="0" dirty="0"/>
              <a:t>&gt;&gt;expectations and troubleshooting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77382F-3C18-964E-A08C-C11A9504DA1C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07540987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77382F-3C18-964E-A08C-C11A9504DA1C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408444148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77382F-3C18-964E-A08C-C11A9504DA1C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40844414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Let’s start with a little bit about how we do things at</a:t>
            </a:r>
            <a:r>
              <a:rPr lang="en-US" baseline="0" dirty="0"/>
              <a:t> NC. We separate our promo and content mailings. </a:t>
            </a:r>
            <a:endParaRPr lang="en-US" dirty="0"/>
          </a:p>
          <a:p>
            <a:endParaRPr lang="en-US" dirty="0"/>
          </a:p>
          <a:p>
            <a:r>
              <a:rPr lang="en-US" dirty="0"/>
              <a:t>Marketing can do their thing without having to worry about managing the content calendar</a:t>
            </a:r>
            <a:r>
              <a:rPr lang="en-US" baseline="0" dirty="0"/>
              <a:t>. </a:t>
            </a:r>
          </a:p>
          <a:p>
            <a:endParaRPr lang="en-US" baseline="0" dirty="0"/>
          </a:p>
          <a:p>
            <a:r>
              <a:rPr lang="en-US" baseline="0" dirty="0"/>
              <a:t>Separating these two things entirely might seem counter intuitive, but I received some excellent advice from Richard Lindner about this – Create the best content calendar you can and create the best promotional calendar that you can. Don’t worry about comparing the two. I myself was skeptical, but it’s really worked out for us.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77382F-3C18-964E-A08C-C11A9504DA1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5148025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Let’s jump in to part 1 – process. There</a:t>
            </a:r>
            <a:r>
              <a:rPr lang="en-US" baseline="0" dirty="0"/>
              <a:t> are only 3 parts to this presentation and part 1 is by far the longest so hang with me.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77382F-3C18-964E-A08C-C11A9504DA1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6425455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Let’s start with a little bit about how we do things at</a:t>
            </a:r>
            <a:r>
              <a:rPr lang="en-US" baseline="0" dirty="0"/>
              <a:t> NC. We separate our promo and content mailings. </a:t>
            </a:r>
            <a:endParaRPr lang="en-US" dirty="0"/>
          </a:p>
          <a:p>
            <a:endParaRPr lang="en-US" dirty="0"/>
          </a:p>
          <a:p>
            <a:r>
              <a:rPr lang="en-US" dirty="0"/>
              <a:t>Marketing can do their thing without having to worry about managing the content calendar</a:t>
            </a:r>
            <a:r>
              <a:rPr lang="en-US" baseline="0" dirty="0"/>
              <a:t>. </a:t>
            </a:r>
          </a:p>
          <a:p>
            <a:endParaRPr lang="en-US" baseline="0" dirty="0"/>
          </a:p>
          <a:p>
            <a:r>
              <a:rPr lang="en-US" baseline="0" dirty="0"/>
              <a:t>Separating these two things entirely might seem counter intuitive, but I received some excellent advice from Richard Lindner about this – Create the best content calendar you can and create the best promotional calendar that you can. Don’t worry about comparing the two. I myself was skeptical, but it’s really worked out for us.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77382F-3C18-964E-A08C-C11A9504DA1C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5148025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Let’s start with a little bit about how we do things at</a:t>
            </a:r>
            <a:r>
              <a:rPr lang="en-US" baseline="0" dirty="0"/>
              <a:t> NC. We separate our promo and content mailings. </a:t>
            </a:r>
            <a:endParaRPr lang="en-US" dirty="0"/>
          </a:p>
          <a:p>
            <a:endParaRPr lang="en-US" dirty="0"/>
          </a:p>
          <a:p>
            <a:r>
              <a:rPr lang="en-US" dirty="0"/>
              <a:t>Marketing can do their thing without having to worry about managing the content calendar</a:t>
            </a:r>
            <a:r>
              <a:rPr lang="en-US" baseline="0" dirty="0"/>
              <a:t>. </a:t>
            </a:r>
          </a:p>
          <a:p>
            <a:endParaRPr lang="en-US" baseline="0" dirty="0"/>
          </a:p>
          <a:p>
            <a:r>
              <a:rPr lang="en-US" baseline="0" dirty="0"/>
              <a:t>Separating these two things entirely might seem counter intuitive, but I received some excellent advice from Richard Lindner about this – Create the best content calendar you can and create the best promotional calendar that you can. Don’t worry about comparing the two. I myself was skeptical, but it’s really worked out for us.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77382F-3C18-964E-A08C-C11A9504DA1C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51480255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Let’s start with a little bit about how we do things at</a:t>
            </a:r>
            <a:r>
              <a:rPr lang="en-US" baseline="0" dirty="0"/>
              <a:t> NC. We separate our promo and content mailings. </a:t>
            </a:r>
            <a:endParaRPr lang="en-US" dirty="0"/>
          </a:p>
          <a:p>
            <a:endParaRPr lang="en-US" dirty="0"/>
          </a:p>
          <a:p>
            <a:r>
              <a:rPr lang="en-US" dirty="0"/>
              <a:t>Marketing can do their thing without having to worry about managing the content calendar</a:t>
            </a:r>
            <a:r>
              <a:rPr lang="en-US" baseline="0" dirty="0"/>
              <a:t>. </a:t>
            </a:r>
          </a:p>
          <a:p>
            <a:endParaRPr lang="en-US" baseline="0" dirty="0"/>
          </a:p>
          <a:p>
            <a:r>
              <a:rPr lang="en-US" baseline="0" dirty="0"/>
              <a:t>Separating these two things entirely might seem counter intuitive, but I received some excellent advice from Richard Lindner about this – Create the best content calendar you can and create the best promotional calendar that you can. Don’t worry about comparing the two. I myself was skeptical, but it’s really worked out for us.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77382F-3C18-964E-A08C-C11A9504DA1C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51480255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Let’s start with a little bit about how we do things at</a:t>
            </a:r>
            <a:r>
              <a:rPr lang="en-US" baseline="0" dirty="0"/>
              <a:t> NC. We separate our promo and content mailings. </a:t>
            </a:r>
            <a:endParaRPr lang="en-US" dirty="0"/>
          </a:p>
          <a:p>
            <a:endParaRPr lang="en-US" dirty="0"/>
          </a:p>
          <a:p>
            <a:r>
              <a:rPr lang="en-US" dirty="0"/>
              <a:t>Marketing can do their thing without having to worry about managing the content calendar</a:t>
            </a:r>
            <a:r>
              <a:rPr lang="en-US" baseline="0" dirty="0"/>
              <a:t>. </a:t>
            </a:r>
          </a:p>
          <a:p>
            <a:endParaRPr lang="en-US" baseline="0" dirty="0"/>
          </a:p>
          <a:p>
            <a:r>
              <a:rPr lang="en-US" baseline="0" dirty="0"/>
              <a:t>Separating these two things entirely might seem counter intuitive, but I received some excellent advice from Richard Lindner about this – Create the best content calendar you can and create the best promotional calendar that you can. Don’t worry about comparing the two. I myself was skeptical, but it’s really worked out for us.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77382F-3C18-964E-A08C-C11A9504DA1C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51480255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Let’s start with a little bit about how we do things at</a:t>
            </a:r>
            <a:r>
              <a:rPr lang="en-US" baseline="0" dirty="0"/>
              <a:t> NC. We separate our promo and content mailings. </a:t>
            </a:r>
            <a:endParaRPr lang="en-US" dirty="0"/>
          </a:p>
          <a:p>
            <a:endParaRPr lang="en-US" dirty="0"/>
          </a:p>
          <a:p>
            <a:r>
              <a:rPr lang="en-US" dirty="0"/>
              <a:t>Marketing can do their thing without having to worry about managing the content calendar</a:t>
            </a:r>
            <a:r>
              <a:rPr lang="en-US" baseline="0" dirty="0"/>
              <a:t>. </a:t>
            </a:r>
          </a:p>
          <a:p>
            <a:endParaRPr lang="en-US" baseline="0" dirty="0"/>
          </a:p>
          <a:p>
            <a:r>
              <a:rPr lang="en-US" baseline="0" dirty="0"/>
              <a:t>Separating these two things entirely might seem counter intuitive, but I received some excellent advice from Richard Lindner about this – Create the best content calendar you can and create the best promotional calendar that you can. Don’t worry about comparing the two. I myself was skeptical, but it’s really worked out for us.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77382F-3C18-964E-A08C-C11A9504DA1C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51480255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Let’s jump in to part 1 – process. There</a:t>
            </a:r>
            <a:r>
              <a:rPr lang="en-US" baseline="0" dirty="0"/>
              <a:t> are only 3 parts to this presentation and part 1 is by far the longest so hang with me.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77382F-3C18-964E-A08C-C11A9504DA1C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6425455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DEABC-D766-4322-8E78-B830FAE35C72}" type="datetime4">
              <a:rPr lang="en-US" smtClean="0"/>
              <a:pPr/>
              <a:t>January 12, 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31F9E-604E-4343-9F29-EF72E8231CAD}" type="datetime4">
              <a:rPr lang="en-US" smtClean="0"/>
              <a:pPr/>
              <a:t>January 12,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8E1CE-37F8-4102-8DF9-852A0A51F293}" type="datetime4">
              <a:rPr lang="en-US" smtClean="0"/>
              <a:pPr/>
              <a:t>January 12,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33F43-3E86-47E4-BFBB-2476D384E1C6}" type="datetime4">
              <a:rPr lang="en-US" smtClean="0"/>
              <a:pPr/>
              <a:t>January 12,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663BA-01FC-4367-B6F3-ABB2645D55F1}" type="datetime4">
              <a:rPr lang="en-US" smtClean="0"/>
              <a:pPr/>
              <a:t>January 12, 2017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19C71-EC74-44AF-B27E-FC7DC3C3A61D}" type="datetime4">
              <a:rPr lang="en-US" smtClean="0"/>
              <a:pPr/>
              <a:t>January 12, 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CDA29-3CBE-48EA-92AE-A996835462BA}" type="datetime4">
              <a:rPr lang="en-US" smtClean="0"/>
              <a:pPr/>
              <a:t>January 12, 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EC054-3869-4501-B163-1BBFDE8DCE04}" type="datetime4">
              <a:rPr lang="en-US" smtClean="0"/>
              <a:pPr/>
              <a:t>January 12, 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3D831-56C1-49CF-8EF7-8B9A98402BCD}" type="datetime4">
              <a:rPr lang="en-US" smtClean="0"/>
              <a:pPr/>
              <a:t>January 12, 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D5615-7F4F-4584-84D5-CC95918C321F}" type="datetime4">
              <a:rPr lang="en-US" smtClean="0"/>
              <a:pPr/>
              <a:t>January 12, 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EA923-9BEE-48CE-9F28-5B525F399BAD}" type="datetime4">
              <a:rPr lang="en-US" smtClean="0"/>
              <a:pPr/>
              <a:t>January 12, 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17D0EFEE-2756-4A20-BF2A-63F0A94F99AC}" type="datetime4">
              <a:rPr lang="en-US" smtClean="0"/>
              <a:pPr/>
              <a:t>January 12, 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5400" dirty="0" smtClean="0"/>
              <a:t>Internet research as an early feasibility indicator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Determining program demand</a:t>
            </a:r>
            <a:endParaRPr 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5384155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Process: Step-By-step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dirty="0" smtClean="0"/>
              <a:t>Define Keyword List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Find all related keywords, discover new phrases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Refine Keyword list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Competition and Keyword Relevance </a:t>
            </a:r>
          </a:p>
          <a:p>
            <a:pPr marL="800100" lvl="1" indent="-342900">
              <a:buClr>
                <a:srgbClr val="263B86"/>
              </a:buClr>
              <a:buFont typeface="Arial"/>
              <a:buChar char="•"/>
            </a:pPr>
            <a:r>
              <a:rPr lang="en-US" dirty="0" smtClean="0">
                <a:solidFill>
                  <a:prstClr val="black"/>
                </a:solidFill>
              </a:rPr>
              <a:t>Find all related keywords, discover new phrases</a:t>
            </a:r>
          </a:p>
          <a:p>
            <a:pPr marL="800100" lvl="1" indent="-342900">
              <a:buClr>
                <a:srgbClr val="263B86"/>
              </a:buClr>
              <a:buFont typeface="Arial"/>
              <a:buChar char="•"/>
            </a:pPr>
            <a:r>
              <a:rPr lang="en-US" dirty="0" smtClean="0"/>
              <a:t>Narrow down to relevant terms that have best opportunity</a:t>
            </a:r>
          </a:p>
          <a:p>
            <a:pPr marL="800100" lvl="1" indent="-342900">
              <a:buClr>
                <a:srgbClr val="263B86"/>
              </a:buClr>
              <a:buFont typeface="Arial"/>
              <a:buChar char="•"/>
            </a:pPr>
            <a:r>
              <a:rPr lang="en-US" dirty="0" smtClean="0"/>
              <a:t>Keep relevance in mind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Using Metrics to Choose Best Keywords</a:t>
            </a:r>
          </a:p>
          <a:p>
            <a:pPr marL="800100" lvl="1" indent="-342900">
              <a:buClr>
                <a:srgbClr val="263B86"/>
              </a:buClr>
              <a:buFont typeface="Arial"/>
              <a:buChar char="•"/>
            </a:pPr>
            <a:r>
              <a:rPr lang="en-US" dirty="0" smtClean="0">
                <a:solidFill>
                  <a:prstClr val="black"/>
                </a:solidFill>
              </a:rPr>
              <a:t>Dive deep into the data using software and manual analysis</a:t>
            </a:r>
          </a:p>
          <a:p>
            <a:pPr marL="342900" indent="-342900">
              <a:buFont typeface="Arial"/>
              <a:buChar char="•"/>
            </a:pPr>
            <a:endParaRPr lang="en-US" dirty="0" smtClean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9701353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6818316" cy="1371600"/>
          </a:xfrm>
        </p:spPr>
        <p:txBody>
          <a:bodyPr>
            <a:normAutofit/>
          </a:bodyPr>
          <a:lstStyle/>
          <a:p>
            <a:r>
              <a:rPr lang="en-US" dirty="0"/>
              <a:t>Benefits of</a:t>
            </a:r>
            <a:r>
              <a:rPr lang="en-US" dirty="0" smtClean="0"/>
              <a:t> keyword </a:t>
            </a:r>
            <a:r>
              <a:rPr lang="en-US" dirty="0" smtClean="0"/>
              <a:t>research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42900" indent="-342900">
              <a:buFont typeface="Arial"/>
              <a:buChar char="•"/>
            </a:pPr>
            <a:r>
              <a:rPr lang="en-US" dirty="0" smtClean="0"/>
              <a:t>Gives tangible data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Understanding your target market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We’re </a:t>
            </a:r>
            <a:r>
              <a:rPr lang="en-US" dirty="0"/>
              <a:t>able to</a:t>
            </a:r>
            <a:r>
              <a:rPr lang="en-US" dirty="0" smtClean="0"/>
              <a:t> determine the interest in a particular program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We can determine what geographical areas have the most interest for particular programs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Basically, keyword research can determine WHO in interested in your programs, WHERE they are located, and HOW they can discover your program online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Treat online research as a pre-feasibility study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Develop programs that have higher chance of success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Take burden off faculty</a:t>
            </a:r>
            <a:endParaRPr 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3708519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8" y="384589"/>
            <a:ext cx="7620001" cy="13716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Email for</a:t>
            </a:r>
            <a:r>
              <a:rPr lang="en-US" dirty="0" smtClean="0"/>
              <a:t> SLIDES &amp; presentation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984471"/>
            <a:ext cx="7620000" cy="4373563"/>
          </a:xfrm>
        </p:spPr>
        <p:txBody>
          <a:bodyPr/>
          <a:lstStyle/>
          <a:p>
            <a:pPr marL="342900" indent="-342900">
              <a:buFont typeface="Arial"/>
              <a:buChar char="•"/>
            </a:pPr>
            <a:r>
              <a:rPr lang="en-US" dirty="0" smtClean="0"/>
              <a:t>In-depth presentation explaining keyword research in more detail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How online research can benefit your Law School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Schedule a free consultation to discuss your school / program ideas</a:t>
            </a:r>
            <a:endParaRPr lang="en-US" dirty="0" smtClean="0"/>
          </a:p>
          <a:p>
            <a:pPr marL="342900" indent="-342900" algn="ctr"/>
            <a:r>
              <a:rPr lang="en-US" sz="3200" dirty="0" err="1" smtClean="0"/>
              <a:t>hi@elyseparker.com</a:t>
            </a:r>
            <a:endParaRPr lang="en-US" sz="3600" dirty="0" smtClean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3708519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Online research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342900" indent="-342900"/>
            <a:r>
              <a:rPr lang="en-US" dirty="0" smtClean="0"/>
              <a:t>How It Can Benefit You</a:t>
            </a:r>
            <a:endParaRPr lang="en-US" b="0" i="1" dirty="0" smtClean="0"/>
          </a:p>
          <a:p>
            <a:pPr marL="342900" lvl="1" indent="-342900">
              <a:spcAft>
                <a:spcPts val="600"/>
              </a:spcAft>
              <a:buClrTx/>
              <a:buFont typeface="Arial"/>
              <a:buChar char="•"/>
            </a:pPr>
            <a:r>
              <a:rPr lang="en-US" dirty="0" smtClean="0"/>
              <a:t>In business world, one of the biggest factors of success </a:t>
            </a:r>
            <a:r>
              <a:rPr lang="en-US" u="sng" dirty="0" smtClean="0"/>
              <a:t>are the keywords you target</a:t>
            </a:r>
          </a:p>
          <a:p>
            <a:pPr marL="342900" lvl="1" indent="-342900">
              <a:spcAft>
                <a:spcPts val="600"/>
              </a:spcAft>
              <a:buClrTx/>
              <a:buFont typeface="Arial"/>
              <a:buChar char="•"/>
            </a:pPr>
            <a:r>
              <a:rPr lang="en-US" dirty="0" smtClean="0"/>
              <a:t>81% of people do research online before buying</a:t>
            </a:r>
          </a:p>
          <a:p>
            <a:pPr marL="342900" lvl="1" indent="-342900">
              <a:spcAft>
                <a:spcPts val="600"/>
              </a:spcAft>
              <a:buClrTx/>
              <a:buFont typeface="Arial"/>
              <a:buChar char="•"/>
            </a:pPr>
            <a:r>
              <a:rPr lang="en-US" dirty="0" smtClean="0"/>
              <a:t>Can be applied for higher education – develop programs with better chance of success</a:t>
            </a:r>
          </a:p>
          <a:p>
            <a:pPr marL="342900" lvl="1" indent="-342900">
              <a:spcAft>
                <a:spcPts val="600"/>
              </a:spcAft>
              <a:buClrTx/>
              <a:buFont typeface="Arial"/>
              <a:buChar char="•"/>
            </a:pPr>
            <a:r>
              <a:rPr lang="en-US" dirty="0" smtClean="0"/>
              <a:t>Analysis of online research data helps us predict demand</a:t>
            </a:r>
          </a:p>
          <a:p>
            <a:pPr marL="342900" lvl="1" indent="-342900">
              <a:spcAft>
                <a:spcPts val="600"/>
              </a:spcAft>
              <a:buClrTx/>
              <a:buFont typeface="Arial"/>
              <a:buChar char="•"/>
            </a:pPr>
            <a:r>
              <a:rPr lang="en-US" dirty="0" smtClean="0"/>
              <a:t>Pre-feasibility study</a:t>
            </a:r>
          </a:p>
          <a:p>
            <a:pPr marL="342900" lvl="1" indent="-342900">
              <a:spcAft>
                <a:spcPts val="600"/>
              </a:spcAft>
              <a:buClrTx/>
              <a:buFont typeface="Arial"/>
              <a:buChar char="•"/>
            </a:pPr>
            <a:r>
              <a:rPr lang="en-US" dirty="0" smtClean="0"/>
              <a:t>Understand your target market / audience</a:t>
            </a:r>
          </a:p>
          <a:p>
            <a:pPr marL="342900" lvl="1" indent="-342900">
              <a:spcAft>
                <a:spcPts val="600"/>
              </a:spcAft>
              <a:buClrTx/>
              <a:buFont typeface="Arial"/>
              <a:buChar char="•"/>
            </a:pPr>
            <a:r>
              <a:rPr lang="en-US" dirty="0" smtClean="0"/>
              <a:t>Helps you discover &amp; build programs that your audience in interested in</a:t>
            </a:r>
          </a:p>
          <a:p>
            <a:pPr marL="342900" lvl="1" indent="-342900">
              <a:spcAft>
                <a:spcPts val="600"/>
              </a:spcAft>
              <a:buClrTx/>
              <a:buFont typeface="Arial"/>
              <a:buChar char="•"/>
            </a:pPr>
            <a:r>
              <a:rPr lang="en-US" dirty="0" smtClean="0"/>
              <a:t>Start utilizing online data before you build programs</a:t>
            </a:r>
          </a:p>
          <a:p>
            <a:pPr marL="342900" lvl="1" indent="-342900">
              <a:spcAft>
                <a:spcPts val="600"/>
              </a:spcAft>
              <a:buClrTx/>
              <a:buFont typeface="Arial"/>
              <a:buChar char="•"/>
            </a:pPr>
            <a:endParaRPr lang="en-US" dirty="0" smtClean="0"/>
          </a:p>
          <a:p>
            <a:pPr marL="342900" lvl="1" indent="-342900">
              <a:spcAft>
                <a:spcPts val="600"/>
              </a:spcAft>
              <a:buClrTx/>
              <a:buNone/>
            </a:pPr>
            <a:endParaRPr lang="en-US" dirty="0" smtClean="0"/>
          </a:p>
          <a:p>
            <a:pPr marL="342900" indent="-342900"/>
            <a:endParaRPr lang="en-US" dirty="0" smtClean="0"/>
          </a:p>
          <a:p>
            <a:pPr marL="342900" lvl="1" indent="-342900">
              <a:spcAft>
                <a:spcPts val="600"/>
              </a:spcAft>
              <a:buClrTx/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8307583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5400" dirty="0" smtClean="0"/>
              <a:t>Let’s dive in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5449530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“keywords”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/>
            <a:r>
              <a:rPr lang="en-US" dirty="0" smtClean="0"/>
              <a:t>Keywords</a:t>
            </a:r>
            <a:endParaRPr lang="en-US" b="0" i="1" dirty="0" smtClean="0"/>
          </a:p>
          <a:p>
            <a:pPr marL="342900" lvl="1" indent="-342900">
              <a:spcAft>
                <a:spcPts val="600"/>
              </a:spcAft>
              <a:buClrTx/>
              <a:buFont typeface="Arial"/>
              <a:buChar char="•"/>
            </a:pPr>
            <a:r>
              <a:rPr lang="en-US" dirty="0" smtClean="0"/>
              <a:t>The words or phrases that people type into a search engine in order to explore a particular subject</a:t>
            </a:r>
          </a:p>
          <a:p>
            <a:pPr marL="342900" lvl="1" indent="-342900">
              <a:spcAft>
                <a:spcPts val="600"/>
              </a:spcAft>
              <a:buClrTx/>
              <a:buFont typeface="Arial"/>
              <a:buChar char="•"/>
            </a:pPr>
            <a:r>
              <a:rPr lang="en-US" dirty="0" smtClean="0"/>
              <a:t>They are also known as “search queries”</a:t>
            </a:r>
          </a:p>
          <a:p>
            <a:pPr marL="342900" lvl="1" indent="-342900">
              <a:spcAft>
                <a:spcPts val="600"/>
              </a:spcAft>
              <a:buClrTx/>
              <a:buFont typeface="Arial"/>
              <a:buChar char="•"/>
            </a:pPr>
            <a:endParaRPr lang="en-US" dirty="0" smtClean="0"/>
          </a:p>
          <a:p>
            <a:pPr marL="342900" lvl="1" indent="-342900">
              <a:spcAft>
                <a:spcPts val="600"/>
              </a:spcAft>
              <a:buClrTx/>
              <a:buNone/>
            </a:pPr>
            <a:endParaRPr lang="en-US" dirty="0" smtClean="0"/>
          </a:p>
          <a:p>
            <a:pPr marL="342900" indent="-342900"/>
            <a:endParaRPr lang="en-US" dirty="0" smtClean="0"/>
          </a:p>
          <a:p>
            <a:pPr marL="342900" lvl="1" indent="-342900">
              <a:spcAft>
                <a:spcPts val="600"/>
              </a:spcAft>
              <a:buClrTx/>
              <a:buNone/>
            </a:pPr>
            <a:endParaRPr lang="en-US" dirty="0" smtClean="0"/>
          </a:p>
        </p:txBody>
      </p:sp>
      <p:pic>
        <p:nvPicPr>
          <p:cNvPr id="4" name="Picture 3" descr="facebook-google-search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1066" y="3600988"/>
            <a:ext cx="6159333" cy="2709629"/>
          </a:xfrm>
          <a:prstGeom prst="rect">
            <a:avLst/>
          </a:prstGeom>
        </p:spPr>
      </p:pic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8307583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“Search results”?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1" indent="-342900">
              <a:spcAft>
                <a:spcPts val="600"/>
              </a:spcAft>
              <a:buClrTx/>
              <a:buFont typeface="Arial"/>
              <a:buChar char="•"/>
            </a:pPr>
            <a:r>
              <a:rPr lang="en-US" dirty="0" smtClean="0"/>
              <a:t>The number of results (</a:t>
            </a:r>
            <a:r>
              <a:rPr lang="en-US" dirty="0" err="1" smtClean="0"/>
              <a:t>webpages</a:t>
            </a:r>
            <a:r>
              <a:rPr lang="en-US" dirty="0" smtClean="0"/>
              <a:t>) that are returned by a search engine.</a:t>
            </a:r>
          </a:p>
          <a:p>
            <a:pPr marL="342900" lvl="1" indent="-342900">
              <a:spcAft>
                <a:spcPts val="600"/>
              </a:spcAft>
              <a:buClrTx/>
              <a:buFont typeface="Arial"/>
              <a:buChar char="•"/>
            </a:pPr>
            <a:r>
              <a:rPr lang="en-US" dirty="0" smtClean="0"/>
              <a:t>Number of results correlates to the numbers of websites competing for top positions in the results</a:t>
            </a:r>
          </a:p>
          <a:p>
            <a:pPr marL="342900" lvl="1" indent="-342900">
              <a:spcAft>
                <a:spcPts val="600"/>
              </a:spcAft>
              <a:buClrTx/>
              <a:buFont typeface="Arial"/>
              <a:buChar char="•"/>
            </a:pPr>
            <a:endParaRPr lang="en-US" dirty="0" smtClean="0"/>
          </a:p>
          <a:p>
            <a:pPr marL="342900" lvl="1" indent="-342900">
              <a:spcAft>
                <a:spcPts val="600"/>
              </a:spcAft>
              <a:buClrTx/>
              <a:buFont typeface="Arial"/>
              <a:buChar char="•"/>
            </a:pPr>
            <a:endParaRPr lang="en-US" dirty="0" smtClean="0"/>
          </a:p>
          <a:p>
            <a:pPr marL="342900" lvl="1" indent="-342900">
              <a:spcAft>
                <a:spcPts val="600"/>
              </a:spcAft>
              <a:buClrTx/>
              <a:buFont typeface="Arial"/>
              <a:buChar char="•"/>
            </a:pPr>
            <a:endParaRPr lang="en-US" dirty="0" smtClean="0"/>
          </a:p>
        </p:txBody>
      </p:sp>
      <p:pic>
        <p:nvPicPr>
          <p:cNvPr id="4" name="Picture 3" descr="google-result-estimates-1467812331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7275" y="3334727"/>
            <a:ext cx="6871228" cy="2791436"/>
          </a:xfrm>
          <a:prstGeom prst="rect">
            <a:avLst/>
          </a:prstGeom>
        </p:spPr>
      </p:pic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8307583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keyword research?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/>
            <a:r>
              <a:rPr lang="en-US" dirty="0" smtClean="0"/>
              <a:t>When it comes to keyword research we are all really trying to figure out 3 things:</a:t>
            </a:r>
            <a:endParaRPr lang="en-US" b="0" i="1" dirty="0" smtClean="0"/>
          </a:p>
          <a:p>
            <a:pPr marL="342900" lvl="1" indent="-342900">
              <a:spcAft>
                <a:spcPts val="600"/>
              </a:spcAft>
              <a:buClrTx/>
              <a:buFont typeface="Arial"/>
              <a:buChar char="•"/>
            </a:pPr>
            <a:r>
              <a:rPr lang="en-US" dirty="0" smtClean="0"/>
              <a:t>The keywords that people most commonly use in their search queries</a:t>
            </a:r>
          </a:p>
          <a:p>
            <a:pPr marL="342900" lvl="1" indent="-342900">
              <a:spcAft>
                <a:spcPts val="600"/>
              </a:spcAft>
              <a:buClrTx/>
              <a:buFont typeface="Arial"/>
              <a:buChar char="•"/>
            </a:pPr>
            <a:r>
              <a:rPr lang="en-US" dirty="0" smtClean="0"/>
              <a:t>Whether these people are interested in a specific product or service</a:t>
            </a:r>
          </a:p>
          <a:p>
            <a:pPr marL="342900" lvl="1" indent="-342900">
              <a:spcAft>
                <a:spcPts val="600"/>
              </a:spcAft>
              <a:buClrTx/>
              <a:buFont typeface="Arial"/>
              <a:buChar char="•"/>
            </a:pPr>
            <a:r>
              <a:rPr lang="en-US" dirty="0" smtClean="0"/>
              <a:t>Whether there is strong competition for the keywords being targeted </a:t>
            </a:r>
          </a:p>
          <a:p>
            <a:pPr marL="342900" indent="-342900"/>
            <a:endParaRPr lang="en-US" dirty="0" smtClean="0"/>
          </a:p>
          <a:p>
            <a:pPr marL="342900" lvl="1" indent="-342900">
              <a:spcAft>
                <a:spcPts val="600"/>
              </a:spcAft>
              <a:buClrTx/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8307583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keyword research preparation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1" indent="-342900">
              <a:spcAft>
                <a:spcPts val="600"/>
              </a:spcAft>
              <a:buClrTx/>
              <a:buFont typeface="Arial"/>
              <a:buChar char="•"/>
            </a:pPr>
            <a:r>
              <a:rPr lang="en-US" dirty="0" smtClean="0"/>
              <a:t>Identify main competitors</a:t>
            </a:r>
          </a:p>
          <a:p>
            <a:pPr marL="342900" lvl="1" indent="-342900">
              <a:spcAft>
                <a:spcPts val="600"/>
              </a:spcAft>
              <a:buClrTx/>
              <a:buFont typeface="Arial"/>
              <a:buChar char="•"/>
            </a:pPr>
            <a:r>
              <a:rPr lang="en-US" dirty="0" smtClean="0"/>
              <a:t>Create Student Personas and Audience Segments</a:t>
            </a:r>
          </a:p>
          <a:p>
            <a:pPr marL="342900" lvl="1" indent="-342900">
              <a:spcAft>
                <a:spcPts val="600"/>
              </a:spcAft>
              <a:buClrTx/>
              <a:buFont typeface="Arial"/>
              <a:buChar char="•"/>
            </a:pPr>
            <a:r>
              <a:rPr lang="en-US" dirty="0" smtClean="0"/>
              <a:t>Map out users Search Objectives to an application journey</a:t>
            </a:r>
          </a:p>
          <a:p>
            <a:pPr marL="342900" indent="-342900"/>
            <a:endParaRPr lang="en-US" dirty="0" smtClean="0"/>
          </a:p>
          <a:p>
            <a:pPr marL="0" lvl="1" indent="-342900">
              <a:spcAft>
                <a:spcPts val="600"/>
              </a:spcAft>
              <a:buClrTx/>
              <a:buNone/>
            </a:pPr>
            <a:r>
              <a:rPr lang="en-US" b="1" dirty="0" smtClean="0"/>
              <a:t>Keyword research would start with finding all possible word combinations that are relevant to the ”law school" keyword.</a:t>
            </a:r>
          </a:p>
          <a:p>
            <a:pPr marL="342900" lvl="1" indent="-342900">
              <a:spcAft>
                <a:spcPts val="600"/>
              </a:spcAft>
              <a:buClrTx/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8307583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Research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/>
            <a:r>
              <a:rPr lang="en-US" dirty="0" smtClean="0"/>
              <a:t>Law Schools</a:t>
            </a:r>
            <a:endParaRPr lang="en-US" b="0" i="1" dirty="0" smtClean="0"/>
          </a:p>
          <a:p>
            <a:pPr marL="342900" lvl="1" indent="-342900">
              <a:spcAft>
                <a:spcPts val="600"/>
              </a:spcAft>
              <a:buClrTx/>
              <a:buFont typeface="Arial"/>
              <a:buChar char="•"/>
            </a:pPr>
            <a:r>
              <a:rPr lang="en-US" dirty="0" smtClean="0"/>
              <a:t>A very popular and highly competitive keyword on Google search engine is “law school” with 33,100 people searching every month for this term.</a:t>
            </a:r>
          </a:p>
          <a:p>
            <a:pPr marL="342900" lvl="1" indent="-342900">
              <a:spcAft>
                <a:spcPts val="600"/>
              </a:spcAft>
              <a:buClrTx/>
              <a:buFont typeface="Arial"/>
              <a:buChar char="•"/>
            </a:pPr>
            <a:r>
              <a:rPr lang="en-US" dirty="0" smtClean="0"/>
              <a:t>It has 154,000,000 results, meaning that thousands of websites are competing for that keyword online.</a:t>
            </a:r>
          </a:p>
          <a:p>
            <a:pPr marL="342900" lvl="0" indent="-342900"/>
            <a:r>
              <a:rPr lang="en-US" dirty="0" smtClean="0">
                <a:solidFill>
                  <a:prstClr val="black"/>
                </a:solidFill>
              </a:rPr>
              <a:t>Law Schools In Georgia</a:t>
            </a:r>
            <a:endParaRPr lang="en-US" b="0" i="1" dirty="0" smtClean="0">
              <a:solidFill>
                <a:prstClr val="black"/>
              </a:solidFill>
            </a:endParaRPr>
          </a:p>
          <a:p>
            <a:pPr marL="342900" lvl="1" indent="-342900">
              <a:spcAft>
                <a:spcPts val="600"/>
              </a:spcAft>
              <a:buClrTx/>
              <a:buFont typeface="Arial"/>
              <a:buChar char="•"/>
            </a:pPr>
            <a:r>
              <a:rPr lang="en-US" dirty="0" smtClean="0"/>
              <a:t>Meanwhile, “law schools in Georgia” has 1,300 people searching every month with only 6,250,000 results and a lower competitiveness score.</a:t>
            </a:r>
          </a:p>
          <a:p>
            <a:pPr marL="342900" lvl="1" indent="-342900">
              <a:spcAft>
                <a:spcPts val="600"/>
              </a:spcAft>
              <a:buClrTx/>
              <a:buFont typeface="Arial"/>
              <a:buChar char="•"/>
            </a:pPr>
            <a:endParaRPr lang="en-US" dirty="0" smtClean="0"/>
          </a:p>
          <a:p>
            <a:pPr marL="342900" lvl="1" indent="-342900">
              <a:spcAft>
                <a:spcPts val="600"/>
              </a:spcAft>
              <a:buClrTx/>
              <a:buFont typeface="Arial"/>
              <a:buChar char="•"/>
            </a:pPr>
            <a:endParaRPr lang="en-US" dirty="0" smtClean="0"/>
          </a:p>
          <a:p>
            <a:pPr marL="342900" lvl="1" indent="-342900">
              <a:spcAft>
                <a:spcPts val="600"/>
              </a:spcAft>
              <a:buClrTx/>
              <a:buFont typeface="Arial"/>
              <a:buChar char="•"/>
            </a:pPr>
            <a:endParaRPr lang="en-US" dirty="0" smtClean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8307583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5400" dirty="0" smtClean="0"/>
              <a:t>Process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54495307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al">
  <a:themeElements>
    <a:clrScheme name="Expo">
      <a:dk1>
        <a:sysClr val="windowText" lastClr="000000"/>
      </a:dk1>
      <a:lt1>
        <a:sysClr val="window" lastClr="FFFFFF"/>
      </a:lt1>
      <a:dk2>
        <a:srgbClr val="263B86"/>
      </a:dk2>
      <a:lt2>
        <a:srgbClr val="76B6F2"/>
      </a:lt2>
      <a:accent1>
        <a:srgbClr val="FBC01E"/>
      </a:accent1>
      <a:accent2>
        <a:srgbClr val="EFE1A2"/>
      </a:accent2>
      <a:accent3>
        <a:srgbClr val="FA8716"/>
      </a:accent3>
      <a:accent4>
        <a:srgbClr val="BE0204"/>
      </a:accent4>
      <a:accent5>
        <a:srgbClr val="640F10"/>
      </a:accent5>
      <a:accent6>
        <a:srgbClr val="7E13E3"/>
      </a:accent6>
      <a:hlink>
        <a:srgbClr val="D2D200"/>
      </a:hlink>
      <a:folHlink>
        <a:srgbClr val="D0B9F8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Essential.thmx</Template>
  <TotalTime>14982</TotalTime>
  <Words>1250</Words>
  <Application>Microsoft Office PowerPoint</Application>
  <PresentationFormat>On-screen Show (4:3)</PresentationFormat>
  <Paragraphs>120</Paragraphs>
  <Slides>12</Slides>
  <Notes>12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Essential</vt:lpstr>
      <vt:lpstr>Internet research as an early feasibility indicator</vt:lpstr>
      <vt:lpstr>Online research</vt:lpstr>
      <vt:lpstr>Let’s dive in</vt:lpstr>
      <vt:lpstr>What are “keywords”</vt:lpstr>
      <vt:lpstr>What are “Search results”?</vt:lpstr>
      <vt:lpstr>What is keyword research?</vt:lpstr>
      <vt:lpstr>keyword research preparation</vt:lpstr>
      <vt:lpstr>Research examples</vt:lpstr>
      <vt:lpstr>Process</vt:lpstr>
      <vt:lpstr>Process: Step-By-step</vt:lpstr>
      <vt:lpstr>Benefits of keyword research</vt:lpstr>
      <vt:lpstr>Email for SLIDES &amp; presentation</vt:lpstr>
    </vt:vector>
  </TitlesOfParts>
  <Company>Hawk Group Media</Company>
  <LinksUpToDate>false</LinksUpToDate>
  <SharedDoc>false</SharedDoc>
  <HyperlinksChanged>false</HyperlinksChanged>
  <AppVersion>12.0256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Outsourced Communications</dc:title>
  <dc:creator>Lauren Jackson</dc:creator>
  <cp:lastModifiedBy>elyse</cp:lastModifiedBy>
  <cp:revision>27</cp:revision>
  <cp:lastPrinted>2016-10-11T19:12:23Z</cp:lastPrinted>
  <dcterms:created xsi:type="dcterms:W3CDTF">2017-01-13T02:11:57Z</dcterms:created>
  <dcterms:modified xsi:type="dcterms:W3CDTF">2017-01-13T04:01:59Z</dcterms:modified>
</cp:coreProperties>
</file>