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27" r:id="rId1"/>
  </p:sldMasterIdLst>
  <p:notesMasterIdLst>
    <p:notesMasterId r:id="rId16"/>
  </p:notesMasterIdLst>
  <p:sldIdLst>
    <p:sldId id="256" r:id="rId2"/>
    <p:sldId id="259" r:id="rId3"/>
    <p:sldId id="258" r:id="rId4"/>
    <p:sldId id="267" r:id="rId5"/>
    <p:sldId id="257" r:id="rId6"/>
    <p:sldId id="260" r:id="rId7"/>
    <p:sldId id="261" r:id="rId8"/>
    <p:sldId id="269" r:id="rId9"/>
    <p:sldId id="262" r:id="rId10"/>
    <p:sldId id="263" r:id="rId11"/>
    <p:sldId id="264" r:id="rId12"/>
    <p:sldId id="265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720" autoAdjust="0"/>
  </p:normalViewPr>
  <p:slideViewPr>
    <p:cSldViewPr snapToGrid="0" snapToObjects="1">
      <p:cViewPr varScale="1">
        <p:scale>
          <a:sx n="96" d="100"/>
          <a:sy n="96" d="100"/>
        </p:scale>
        <p:origin x="-11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BB533-DDAD-2042-8A65-39A14170EB3D}" type="datetimeFigureOut">
              <a:rPr lang="en-US" smtClean="0"/>
              <a:t>1/3/17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C1686-5B63-7A47-8ACD-C32E64B1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9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1686-5B63-7A47-8ACD-C32E64B18B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9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4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3"/>
            <a:ext cx="7848600" cy="1588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1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8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7"/>
            <a:ext cx="2139696" cy="4243615"/>
          </a:xfrm>
        </p:spPr>
        <p:txBody>
          <a:bodyPr/>
          <a:lstStyle>
            <a:lvl1pPr marL="0" indent="0">
              <a:buNone/>
              <a:defRPr sz="1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1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9078"/>
            <a:ext cx="8229600" cy="3427751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64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748213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rgbClr val="00529B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5"/>
            <a:ext cx="7848600" cy="1588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1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1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0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6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5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68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7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A60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200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fld id="{9D1D110F-3F4E-48D9-B8AA-5D0E825AFDBA}" type="datetime1">
              <a:rPr lang="en-US" smtClean="0"/>
              <a:pPr/>
              <a:t>1/3/17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200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400" b="1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2D72"/>
          </a:solidFill>
          <a:ln>
            <a:solidFill>
              <a:srgbClr val="002D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 LOGO_DM_ST_4C.eps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572" y="5642041"/>
            <a:ext cx="1700448" cy="6906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28" r:id="rId1"/>
    <p:sldLayoutId id="2147485029" r:id="rId2"/>
    <p:sldLayoutId id="2147485030" r:id="rId3"/>
    <p:sldLayoutId id="2147485031" r:id="rId4"/>
    <p:sldLayoutId id="2147485032" r:id="rId5"/>
    <p:sldLayoutId id="2147485033" r:id="rId6"/>
    <p:sldLayoutId id="2147485034" r:id="rId7"/>
    <p:sldLayoutId id="2147485035" r:id="rId8"/>
    <p:sldLayoutId id="2147485036" r:id="rId9"/>
    <p:sldLayoutId id="2147485037" r:id="rId10"/>
    <p:sldLayoutId id="2147485038" r:id="rId11"/>
    <p:sldLayoutId id="2147485039" r:id="rId12"/>
    <p:sldLayoutId id="2147485040" r:id="rId13"/>
    <p:sldLayoutId id="2147485041" r:id="rId1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spcBef>
          <a:spcPct val="0"/>
        </a:spcBef>
        <a:buNone/>
        <a:defRPr sz="4000" kern="1200" spc="-100" baseline="0">
          <a:solidFill>
            <a:srgbClr val="002D72"/>
          </a:solidFill>
          <a:latin typeface="+mj-lt"/>
          <a:ea typeface="+mj-ea"/>
          <a:cs typeface="+mj-cs"/>
        </a:defRPr>
      </a:lvl1pPr>
    </p:titleStyle>
    <p:bodyStyle>
      <a:lvl1pPr marL="182875" indent="-182875" algn="l" defTabSz="914377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indent="-182875" algn="l" defTabSz="914377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2" indent="-182875" algn="l" defTabSz="914377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15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690" indent="-137157" algn="l" defTabSz="914377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566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41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17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192" indent="-182875" algn="l" defTabSz="914377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12 Angry Men v. The Agency: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i="1" dirty="0"/>
              <a:t>Why Preemption Should Resolve This Conflict in Drug Labeling Litigation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r>
              <a:rPr lang="en-US" i="1" dirty="0" smtClean="0"/>
              <a:t>Michelle L. Richards</a:t>
            </a:r>
          </a:p>
          <a:p>
            <a:r>
              <a:rPr lang="en-US" i="1" dirty="0" smtClean="0"/>
              <a:t>Asst. Professor – Applied Legal Theory &amp; Analysis</a:t>
            </a:r>
            <a:endParaRPr lang="en-US" i="1" dirty="0" smtClean="0"/>
          </a:p>
          <a:p>
            <a:r>
              <a:rPr lang="en-US" i="1" dirty="0" smtClean="0"/>
              <a:t>Detroit Mercy Law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228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Supreme Court &amp; Preemption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</a:t>
            </a:r>
            <a:r>
              <a:rPr lang="en-US" dirty="0" smtClean="0"/>
              <a:t>xpress or implied preemption</a:t>
            </a:r>
          </a:p>
          <a:p>
            <a:pPr lvl="1"/>
            <a:r>
              <a:rPr lang="en-US" dirty="0" smtClean="0"/>
              <a:t>Did Congress expressly include preemption within law?</a:t>
            </a:r>
          </a:p>
          <a:p>
            <a:pPr lvl="1"/>
            <a:r>
              <a:rPr lang="en-US" dirty="0" smtClean="0"/>
              <a:t>Do state tort claims upset regulatory balance struck by FDA?</a:t>
            </a:r>
          </a:p>
          <a:p>
            <a:pPr lvl="1"/>
            <a:r>
              <a:rPr lang="en-US" dirty="0" smtClean="0"/>
              <a:t>What does agency think in light of the technical subject matter?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Non-Drug Warning Cases – High deference to agency</a:t>
            </a:r>
          </a:p>
          <a:p>
            <a:pPr lvl="1"/>
            <a:r>
              <a:rPr lang="en-US" i="1" dirty="0" err="1" smtClean="0"/>
              <a:t>Geier</a:t>
            </a:r>
            <a:r>
              <a:rPr lang="en-US" i="1" dirty="0" smtClean="0"/>
              <a:t> v. American Honda Motor Company, Williamson v. Mazda Motor of America, Medtronic v. </a:t>
            </a:r>
            <a:r>
              <a:rPr lang="en-US" i="1" dirty="0" err="1" smtClean="0"/>
              <a:t>Lohr</a:t>
            </a:r>
            <a:r>
              <a:rPr lang="en-US" i="1" dirty="0" smtClean="0"/>
              <a:t>, </a:t>
            </a:r>
            <a:r>
              <a:rPr lang="en-US" i="1" dirty="0" err="1" smtClean="0"/>
              <a:t>Buckman</a:t>
            </a:r>
            <a:r>
              <a:rPr lang="en-US" i="1" dirty="0" smtClean="0"/>
              <a:t> Co. v. Plaintiff’s Legal Committee</a:t>
            </a:r>
          </a:p>
          <a:p>
            <a:pPr marL="274314" lvl="1" indent="0">
              <a:buNone/>
            </a:pPr>
            <a:r>
              <a:rPr lang="en-US" i="1" dirty="0" smtClean="0"/>
              <a:t> </a:t>
            </a:r>
          </a:p>
          <a:p>
            <a:r>
              <a:rPr lang="en-US" dirty="0" smtClean="0"/>
              <a:t>Drug Warning Cases – Little to no deference to agency</a:t>
            </a:r>
          </a:p>
          <a:p>
            <a:pPr lvl="1"/>
            <a:r>
              <a:rPr lang="en-US" i="1" dirty="0" smtClean="0"/>
              <a:t>Wyeth v. Levine</a:t>
            </a:r>
            <a:r>
              <a:rPr lang="en-US" dirty="0" smtClean="0"/>
              <a:t> (Name-brand Phenergan case)</a:t>
            </a:r>
            <a:endParaRPr lang="en-US" i="1" dirty="0" smtClean="0"/>
          </a:p>
          <a:p>
            <a:pPr lvl="1"/>
            <a:r>
              <a:rPr lang="en-US" i="1" dirty="0" smtClean="0"/>
              <a:t>PLIVA v. </a:t>
            </a:r>
            <a:r>
              <a:rPr lang="en-US" i="1" dirty="0" err="1" smtClean="0"/>
              <a:t>Mensing</a:t>
            </a:r>
            <a:r>
              <a:rPr lang="en-US" i="1" dirty="0" smtClean="0"/>
              <a:t> </a:t>
            </a:r>
            <a:r>
              <a:rPr lang="en-US" dirty="0" smtClean="0"/>
              <a:t>(Generic metoclopramide case)</a:t>
            </a:r>
            <a:endParaRPr lang="en-US" i="1" dirty="0" smtClean="0"/>
          </a:p>
          <a:p>
            <a:pPr lvl="1"/>
            <a:r>
              <a:rPr lang="en-US" i="1" dirty="0" smtClean="0"/>
              <a:t>Bartlett v. Mutual Pharmaceutical Co.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1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2013 FDA Proposed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Requires generics to adhere to same obligations of name brand manufacturers 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Problems!!</a:t>
            </a:r>
          </a:p>
          <a:p>
            <a:pPr lvl="1"/>
            <a:r>
              <a:rPr lang="en-US" dirty="0" smtClean="0"/>
              <a:t>Conflicts with federal law.</a:t>
            </a:r>
          </a:p>
          <a:p>
            <a:pPr lvl="1"/>
            <a:r>
              <a:rPr lang="en-US" dirty="0" smtClean="0"/>
              <a:t>Contrary to long-standing position of Congress &amp; FDA on exclusive authority of FDA over drug labeling.</a:t>
            </a:r>
          </a:p>
          <a:p>
            <a:pPr lvl="1"/>
            <a:r>
              <a:rPr lang="en-US" dirty="0" smtClean="0"/>
              <a:t>Consumer Safety is adversely impacted.</a:t>
            </a:r>
          </a:p>
          <a:p>
            <a:pPr lvl="2"/>
            <a:r>
              <a:rPr lang="en-US" dirty="0" smtClean="0"/>
              <a:t>More is not better!</a:t>
            </a:r>
          </a:p>
          <a:p>
            <a:pPr lvl="1"/>
            <a:r>
              <a:rPr lang="en-US" dirty="0" smtClean="0"/>
              <a:t>Economic Dangers </a:t>
            </a:r>
          </a:p>
          <a:p>
            <a:pPr lvl="2"/>
            <a:r>
              <a:rPr lang="en-US" dirty="0" smtClean="0"/>
              <a:t> Increase in lawsuits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dirty="0" smtClean="0">
                <a:sym typeface="Wingdings"/>
              </a:rPr>
              <a:t>generics leave market.</a:t>
            </a:r>
            <a:endParaRPr lang="en-US" dirty="0" smtClean="0"/>
          </a:p>
          <a:p>
            <a:pPr lvl="1"/>
            <a:r>
              <a:rPr lang="en-US" dirty="0" smtClean="0"/>
              <a:t>Contravention of Agency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9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 of 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Juries should not be/are NOT in a position to question judgment of FDA.</a:t>
            </a:r>
          </a:p>
          <a:p>
            <a:endParaRPr lang="en-US" dirty="0" smtClean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sz="2400" dirty="0" smtClean="0"/>
              <a:t>Evaluative considerations are not the same.</a:t>
            </a:r>
          </a:p>
          <a:p>
            <a:pPr lvl="2"/>
            <a:r>
              <a:rPr lang="en-US" sz="2400" dirty="0" smtClean="0"/>
              <a:t>FDA – Asks whether label is safe &amp; effective </a:t>
            </a:r>
            <a:endParaRPr lang="en-US" sz="2400" dirty="0"/>
          </a:p>
          <a:p>
            <a:pPr lvl="2"/>
            <a:r>
              <a:rPr lang="en-US" sz="2400" dirty="0" smtClean="0"/>
              <a:t>Juries – Ask whether a “better” or “different” warning label could have prevented Plaintiff’s injury</a:t>
            </a:r>
          </a:p>
          <a:p>
            <a:pPr marL="274314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609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Court on 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with juries?</a:t>
            </a:r>
          </a:p>
          <a:p>
            <a:pPr lvl="1"/>
            <a:r>
              <a:rPr lang="en-US" dirty="0" smtClean="0"/>
              <a:t>“[b]y their very nature, juries are ill-equipped to perform the FDA’s cost-benefit-balancing function…juries tend to focus on risk of a particular product’s design or warning label that arguably contributed to a particular plaintiff’s injury, not on the overall benefits of that design or label.”</a:t>
            </a:r>
          </a:p>
          <a:p>
            <a:pPr lvl="2"/>
            <a:r>
              <a:rPr lang="en-US" i="1" dirty="0" smtClean="0"/>
              <a:t>Wyeth </a:t>
            </a:r>
            <a:r>
              <a:rPr lang="en-US" dirty="0" smtClean="0"/>
              <a:t>dissent</a:t>
            </a:r>
          </a:p>
          <a:p>
            <a:pPr lvl="1"/>
            <a:r>
              <a:rPr lang="en-US" dirty="0"/>
              <a:t>Product liability litigation is “less deserving of preservation” when FDA conducts the equivalent of a “federal safety review.</a:t>
            </a:r>
            <a:r>
              <a:rPr lang="en-US" dirty="0" smtClean="0"/>
              <a:t>”</a:t>
            </a:r>
            <a:endParaRPr lang="en-US" i="1" dirty="0" smtClean="0"/>
          </a:p>
          <a:p>
            <a:pPr lvl="2"/>
            <a:r>
              <a:rPr lang="en-US" i="1" dirty="0" err="1" smtClean="0"/>
              <a:t>Riegel</a:t>
            </a:r>
            <a:r>
              <a:rPr lang="en-US" i="1" dirty="0" smtClean="0"/>
              <a:t> </a:t>
            </a:r>
            <a:r>
              <a:rPr lang="en-US" dirty="0" smtClean="0"/>
              <a:t>majority</a:t>
            </a:r>
          </a:p>
          <a:p>
            <a:pPr lvl="1"/>
            <a:r>
              <a:rPr lang="en-US" dirty="0" smtClean="0"/>
              <a:t>Inappropriate to allow a jury to ask whether an additional warning would have prevented plaintiff’s injury.</a:t>
            </a:r>
          </a:p>
          <a:p>
            <a:pPr lvl="2"/>
            <a:r>
              <a:rPr lang="en-US" i="1" dirty="0" smtClean="0"/>
              <a:t>Ford Motor Credit Co. v. </a:t>
            </a:r>
            <a:r>
              <a:rPr lang="en-US" i="1" dirty="0" err="1" smtClean="0"/>
              <a:t>Milhollin</a:t>
            </a:r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929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Wyeth</a:t>
            </a:r>
            <a:r>
              <a:rPr lang="en-US" dirty="0"/>
              <a:t> Court asked the FDA for guidance on </a:t>
            </a:r>
            <a:r>
              <a:rPr lang="en-US" dirty="0" smtClean="0"/>
              <a:t>preemption</a:t>
            </a:r>
          </a:p>
          <a:p>
            <a:pPr lvl="1"/>
            <a:r>
              <a:rPr lang="en-US" dirty="0" smtClean="0"/>
              <a:t>“</a:t>
            </a:r>
            <a:r>
              <a:rPr lang="en-US" b="1" u="sng" dirty="0" smtClean="0"/>
              <a:t>lawful</a:t>
            </a:r>
            <a:r>
              <a:rPr lang="en-US" dirty="0" smtClean="0"/>
              <a:t> </a:t>
            </a:r>
            <a:r>
              <a:rPr lang="en-US" dirty="0"/>
              <a:t>specific regulations describing when labeling requirements serve as a ceiling as well as a floor.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FDA’s proposed </a:t>
            </a:r>
            <a:r>
              <a:rPr lang="en-US" dirty="0" smtClean="0"/>
              <a:t>regulation is not the answer.</a:t>
            </a:r>
            <a:endParaRPr lang="en-US" dirty="0"/>
          </a:p>
          <a:p>
            <a:pPr marL="548627" lvl="2" indent="0">
              <a:buNone/>
            </a:pPr>
            <a:endParaRPr lang="en-US" dirty="0" smtClean="0"/>
          </a:p>
          <a:p>
            <a:r>
              <a:rPr lang="en-US" dirty="0" smtClean="0"/>
              <a:t>Answer?</a:t>
            </a:r>
          </a:p>
          <a:p>
            <a:pPr lvl="1"/>
            <a:r>
              <a:rPr lang="en-US" dirty="0" smtClean="0"/>
              <a:t>Express Preemption – Congress</a:t>
            </a:r>
          </a:p>
          <a:p>
            <a:pPr lvl="1"/>
            <a:r>
              <a:rPr lang="en-US" dirty="0" smtClean="0"/>
              <a:t>Conflict Preemption – Courts</a:t>
            </a:r>
          </a:p>
          <a:p>
            <a:pPr lvl="1"/>
            <a:r>
              <a:rPr lang="en-US" dirty="0" smtClean="0"/>
              <a:t>Agency Preemption - Courts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8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Preemption 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drug warning label cases, </a:t>
            </a:r>
            <a:r>
              <a:rPr lang="en-US" dirty="0"/>
              <a:t>f</a:t>
            </a:r>
            <a:r>
              <a:rPr lang="en-US" dirty="0" smtClean="0"/>
              <a:t>ederal </a:t>
            </a:r>
            <a:r>
              <a:rPr lang="en-US" dirty="0"/>
              <a:t>p</a:t>
            </a:r>
            <a:r>
              <a:rPr lang="en-US" dirty="0" smtClean="0"/>
              <a:t>reemption should apply in ALL cases for claims of failure to warn.  </a:t>
            </a:r>
          </a:p>
          <a:p>
            <a:pPr lvl="1"/>
            <a:r>
              <a:rPr lang="en-US" dirty="0" smtClean="0"/>
              <a:t>Congress should include an express preemption provision in FDCA for failure to warn claims.</a:t>
            </a:r>
          </a:p>
          <a:p>
            <a:pPr lvl="1"/>
            <a:r>
              <a:rPr lang="en-US" dirty="0" smtClean="0"/>
              <a:t>Supreme Court should find conflict preemption</a:t>
            </a:r>
          </a:p>
          <a:p>
            <a:endParaRPr lang="en-US" dirty="0" smtClean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Drug Labeling is &amp; should be a matter of exclusive federal regulation.</a:t>
            </a:r>
          </a:p>
          <a:p>
            <a:pPr lvl="1"/>
            <a:r>
              <a:rPr lang="en-US" dirty="0" smtClean="0"/>
              <a:t>The danger of state court juries.</a:t>
            </a:r>
          </a:p>
          <a:p>
            <a:pPr marL="34924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216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got 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 civil litigator:</a:t>
            </a:r>
          </a:p>
          <a:p>
            <a:pPr lvl="1"/>
            <a:r>
              <a:rPr lang="en-US" dirty="0" smtClean="0"/>
              <a:t>The case I won and then lost.</a:t>
            </a:r>
          </a:p>
          <a:p>
            <a:r>
              <a:rPr lang="en-US" dirty="0" smtClean="0"/>
              <a:t>As a legal writing professor &amp; Moot Court Chair:</a:t>
            </a:r>
          </a:p>
          <a:p>
            <a:pPr lvl="1"/>
            <a:r>
              <a:rPr lang="en-US" i="1" dirty="0" smtClean="0"/>
              <a:t>Wyeth v. Levine</a:t>
            </a:r>
            <a:r>
              <a:rPr lang="en-US" dirty="0" smtClean="0"/>
              <a:t>, 555 U.S. 555 (2009).</a:t>
            </a:r>
            <a:endParaRPr lang="en-US" i="1" dirty="0" smtClean="0"/>
          </a:p>
          <a:p>
            <a:r>
              <a:rPr lang="en-US" dirty="0" smtClean="0"/>
              <a:t>As a “new” legal scholar &amp; Torts Professor:</a:t>
            </a:r>
          </a:p>
          <a:p>
            <a:pPr lvl="1"/>
            <a:r>
              <a:rPr lang="en-US" i="1" dirty="0" smtClean="0"/>
              <a:t>PLIVA </a:t>
            </a:r>
            <a:r>
              <a:rPr lang="en-US" i="1" dirty="0"/>
              <a:t>v. </a:t>
            </a:r>
            <a:r>
              <a:rPr lang="en-US" i="1" dirty="0" err="1"/>
              <a:t>Mensing</a:t>
            </a:r>
            <a:r>
              <a:rPr lang="en-US" i="1" dirty="0"/>
              <a:t>, </a:t>
            </a:r>
            <a:r>
              <a:rPr lang="en-US" dirty="0"/>
              <a:t>564 U.S. 604 (2011)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Proposed Rules, Supplemental Applications Proposing Labeling Changes for Approved Drugs and Biological Products, 78 Fed. Reg. 67985-02 (2013).</a:t>
            </a:r>
          </a:p>
          <a:p>
            <a:pPr marL="349242" lvl="1" indent="0"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5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affairs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 Supreme Court</a:t>
            </a:r>
          </a:p>
          <a:p>
            <a:pPr lvl="1"/>
            <a:r>
              <a:rPr lang="en-US" dirty="0" smtClean="0"/>
              <a:t>Name-brand or pioneer drug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No preemption</a:t>
            </a:r>
          </a:p>
          <a:p>
            <a:pPr lvl="1"/>
            <a:r>
              <a:rPr lang="en-US" dirty="0" smtClean="0">
                <a:sym typeface="Wingdings"/>
              </a:rPr>
              <a:t>Generic drug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Preemption </a:t>
            </a:r>
          </a:p>
          <a:p>
            <a:pPr lvl="1"/>
            <a:endParaRPr lang="en-US" dirty="0"/>
          </a:p>
          <a:p>
            <a:r>
              <a:rPr lang="en-US" dirty="0"/>
              <a:t>FDA’s Proposed </a:t>
            </a:r>
            <a:r>
              <a:rPr lang="en-US" dirty="0" smtClean="0"/>
              <a:t>Regulation (Summer 2017)</a:t>
            </a:r>
          </a:p>
          <a:p>
            <a:pPr lvl="1"/>
            <a:r>
              <a:rPr lang="en-US" dirty="0" smtClean="0"/>
              <a:t>Proposes to remove preemption protection for generic drugs.</a:t>
            </a:r>
          </a:p>
          <a:p>
            <a:pPr lvl="2"/>
            <a:r>
              <a:rPr lang="en-US" dirty="0" smtClean="0"/>
              <a:t>Contrary to long-standing position of FDA</a:t>
            </a:r>
          </a:p>
          <a:p>
            <a:pPr lvl="2"/>
            <a:r>
              <a:rPr lang="en-US" dirty="0" smtClean="0"/>
              <a:t>Violates the “sameness” requirement of Hatch Waxman Amendments to FDCA</a:t>
            </a:r>
          </a:p>
          <a:p>
            <a:pPr lvl="2"/>
            <a:r>
              <a:rPr lang="en-US" dirty="0" smtClean="0"/>
              <a:t>Will result in mass exodus of generic drug manufacturers</a:t>
            </a:r>
            <a:endParaRPr lang="en-US" dirty="0"/>
          </a:p>
          <a:p>
            <a:pPr marL="282568" lvl="1" indent="0">
              <a:buNone/>
            </a:pPr>
            <a:endParaRPr lang="en-US" dirty="0" smtClean="0">
              <a:sym typeface="Wingdings"/>
            </a:endParaRPr>
          </a:p>
          <a:p>
            <a:pPr marL="2825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0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FDA &amp; Drug Labeling Regulation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1906 – Wiley Act</a:t>
            </a:r>
          </a:p>
          <a:p>
            <a:pPr lvl="1"/>
            <a:r>
              <a:rPr lang="en-US" dirty="0" smtClean="0"/>
              <a:t>Gives agency power over product labeling</a:t>
            </a:r>
          </a:p>
          <a:p>
            <a:r>
              <a:rPr lang="en-US" dirty="0" smtClean="0"/>
              <a:t>1911 – </a:t>
            </a:r>
            <a:r>
              <a:rPr lang="en-US" i="1" dirty="0" err="1" smtClean="0"/>
              <a:t>Hippolite</a:t>
            </a:r>
            <a:r>
              <a:rPr lang="en-US" i="1" dirty="0" smtClean="0"/>
              <a:t> Egg Co. v. United States</a:t>
            </a:r>
          </a:p>
          <a:p>
            <a:pPr lvl="1"/>
            <a:r>
              <a:rPr lang="en-US" dirty="0" smtClean="0"/>
              <a:t>Affirms agency’s power under Commerce Clause</a:t>
            </a:r>
          </a:p>
          <a:p>
            <a:r>
              <a:rPr lang="en-US" dirty="0" smtClean="0"/>
              <a:t>1920’s/1930’s</a:t>
            </a:r>
          </a:p>
          <a:p>
            <a:pPr lvl="1"/>
            <a:r>
              <a:rPr lang="en-US" dirty="0" smtClean="0"/>
              <a:t>FDA could only regulate drug labels vs. food, cosmetics or medical devices</a:t>
            </a:r>
          </a:p>
          <a:p>
            <a:r>
              <a:rPr lang="en-US" dirty="0" smtClean="0"/>
              <a:t>1938</a:t>
            </a:r>
          </a:p>
          <a:p>
            <a:pPr lvl="1"/>
            <a:r>
              <a:rPr lang="en-US" dirty="0" smtClean="0"/>
              <a:t>FDCA created &amp; given regulatory authority over labeling for drugs and biological products</a:t>
            </a:r>
          </a:p>
          <a:p>
            <a:r>
              <a:rPr lang="en-US" dirty="0" smtClean="0"/>
              <a:t>1960’s</a:t>
            </a:r>
          </a:p>
          <a:p>
            <a:pPr lvl="1"/>
            <a:r>
              <a:rPr lang="en-US" dirty="0" smtClean="0"/>
              <a:t>FDA takes over control over advertising of drugs and Fair Packaging and Labeling Act passes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Regulation of Drug Labels – 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FDCA – Purpose</a:t>
            </a:r>
          </a:p>
          <a:p>
            <a:endParaRPr lang="en-US" dirty="0" smtClean="0"/>
          </a:p>
          <a:p>
            <a:r>
              <a:rPr lang="en-US" dirty="0" smtClean="0"/>
              <a:t>Process of Approval</a:t>
            </a:r>
          </a:p>
          <a:p>
            <a:pPr lvl="1"/>
            <a:r>
              <a:rPr lang="en-US" dirty="0" smtClean="0"/>
              <a:t>NDA – New Drug Application</a:t>
            </a:r>
          </a:p>
          <a:p>
            <a:pPr lvl="1"/>
            <a:r>
              <a:rPr lang="en-US" dirty="0" smtClean="0"/>
              <a:t>FDA approval = “safe and effective”.</a:t>
            </a:r>
          </a:p>
          <a:p>
            <a:pPr lvl="1"/>
            <a:r>
              <a:rPr lang="en-US" dirty="0" smtClean="0"/>
              <a:t>CBE – Changes Being Effected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7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Hatch Waxman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Simplified approval process for generic drugs</a:t>
            </a:r>
          </a:p>
          <a:p>
            <a:r>
              <a:rPr lang="en-US" dirty="0" smtClean="0"/>
              <a:t>ANDA – Abbreviated New Drug Application</a:t>
            </a:r>
          </a:p>
          <a:p>
            <a:r>
              <a:rPr lang="en-US" dirty="0" smtClean="0"/>
              <a:t>Requirement of “sameness” </a:t>
            </a:r>
          </a:p>
          <a:p>
            <a:pPr lvl="1"/>
            <a:r>
              <a:rPr lang="en-US" dirty="0" smtClean="0"/>
              <a:t>Bioequivalence</a:t>
            </a:r>
            <a:endParaRPr lang="en-US" dirty="0"/>
          </a:p>
          <a:p>
            <a:pPr lvl="1"/>
            <a:r>
              <a:rPr lang="en-US" dirty="0" smtClean="0"/>
              <a:t>Labeling</a:t>
            </a:r>
          </a:p>
          <a:p>
            <a:r>
              <a:rPr lang="en-US" dirty="0" smtClean="0"/>
              <a:t>Result?  </a:t>
            </a:r>
          </a:p>
          <a:p>
            <a:pPr lvl="1"/>
            <a:r>
              <a:rPr lang="en-US" dirty="0" smtClean="0"/>
              <a:t>80% of all drugs dispensed in U.S. are generic</a:t>
            </a:r>
          </a:p>
          <a:p>
            <a:pPr lvl="1"/>
            <a:r>
              <a:rPr lang="en-US" dirty="0" smtClean="0"/>
              <a:t>$200 billion saved by consumers and health care industry annually</a:t>
            </a:r>
          </a:p>
          <a:p>
            <a:pPr lvl="1"/>
            <a:r>
              <a:rPr lang="en-US" dirty="0" smtClean="0"/>
              <a:t>Over $1.2 trillion between 2003 and 2012.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0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everyone think?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FDA?</a:t>
            </a:r>
          </a:p>
          <a:p>
            <a:pPr lvl="1"/>
            <a:r>
              <a:rPr lang="en-US" dirty="0" smtClean="0"/>
              <a:t>Prior to 2013 – Preemption should apply</a:t>
            </a:r>
          </a:p>
          <a:p>
            <a:pPr lvl="1"/>
            <a:r>
              <a:rPr lang="en-US" dirty="0" smtClean="0"/>
              <a:t>2013 – Proposed Regulation – removes preemption for generics</a:t>
            </a:r>
          </a:p>
          <a:p>
            <a:r>
              <a:rPr lang="en-US" dirty="0" smtClean="0"/>
              <a:t>Supreme Court?</a:t>
            </a:r>
          </a:p>
          <a:p>
            <a:pPr lvl="1"/>
            <a:r>
              <a:rPr lang="en-US" dirty="0" smtClean="0"/>
              <a:t>Preemption applies to generics only, not name brand</a:t>
            </a:r>
          </a:p>
          <a:p>
            <a:pPr lvl="1"/>
            <a:r>
              <a:rPr lang="en-US" dirty="0" smtClean="0"/>
              <a:t>Has asked for guidance from the FDA</a:t>
            </a:r>
          </a:p>
          <a:p>
            <a:pPr lvl="1"/>
            <a:r>
              <a:rPr lang="en-US" dirty="0" smtClean="0"/>
              <a:t>Should have found conflict preemption or agency preemption</a:t>
            </a:r>
          </a:p>
          <a:p>
            <a:r>
              <a:rPr lang="en-US" dirty="0" smtClean="0"/>
              <a:t>Congress?  </a:t>
            </a:r>
          </a:p>
          <a:p>
            <a:pPr lvl="1"/>
            <a:r>
              <a:rPr lang="en-US" dirty="0" smtClean="0"/>
              <a:t>No express preemption</a:t>
            </a:r>
          </a:p>
          <a:p>
            <a:pPr lvl="1"/>
            <a:r>
              <a:rPr lang="en-US" dirty="0" smtClean="0"/>
              <a:t>Clear delegation of power to FDA for more than 100 years</a:t>
            </a:r>
          </a:p>
          <a:p>
            <a:pPr lvl="1"/>
            <a:r>
              <a:rPr lang="en-US" dirty="0" smtClean="0"/>
              <a:t>Removal of federal funding for proposed regulation</a:t>
            </a:r>
          </a:p>
        </p:txBody>
      </p:sp>
    </p:spTree>
    <p:extLst>
      <p:ext uri="{BB962C8B-B14F-4D97-AF65-F5344CB8AC3E}">
        <p14:creationId xmlns:p14="http://schemas.microsoft.com/office/powerpoint/2010/main" val="139695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FDA &amp; Preemption – Pre-2013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Lack of express preemption provision does not negate implied preemption.</a:t>
            </a:r>
          </a:p>
          <a:p>
            <a:r>
              <a:rPr lang="en-US" dirty="0" smtClean="0"/>
              <a:t>Congress intended FDA to retain exclusive control over labeling approval process.</a:t>
            </a:r>
          </a:p>
          <a:p>
            <a:r>
              <a:rPr lang="en-US" dirty="0" smtClean="0"/>
              <a:t>FDCA establishes floor and ceiling for drug labeling.</a:t>
            </a:r>
          </a:p>
          <a:p>
            <a:r>
              <a:rPr lang="en-US" dirty="0" smtClean="0"/>
              <a:t>State law failure to warn actions “threaten FDA’s statutorily prescribed role as expert Federal agency responsible for evaluating and regulating drugs.”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ditional_Presentation">
  <a:themeElements>
    <a:clrScheme name="UDM Theme">
      <a:dk1>
        <a:srgbClr val="444444"/>
      </a:dk1>
      <a:lt1>
        <a:sysClr val="window" lastClr="FFFFFF"/>
      </a:lt1>
      <a:dk2>
        <a:srgbClr val="00529B"/>
      </a:dk2>
      <a:lt2>
        <a:srgbClr val="EEECE1"/>
      </a:lt2>
      <a:accent1>
        <a:srgbClr val="4F81BD"/>
      </a:accent1>
      <a:accent2>
        <a:srgbClr val="FF3A3E"/>
      </a:accent2>
      <a:accent3>
        <a:srgbClr val="009900"/>
      </a:accent3>
      <a:accent4>
        <a:srgbClr val="9900CC"/>
      </a:accent4>
      <a:accent5>
        <a:srgbClr val="0000FF"/>
      </a:accent5>
      <a:accent6>
        <a:srgbClr val="FF9900"/>
      </a:accent6>
      <a:hlink>
        <a:srgbClr val="FFC000"/>
      </a:hlink>
      <a:folHlink>
        <a:srgbClr val="C00000"/>
      </a:folHlink>
    </a:clrScheme>
    <a:fontScheme name="UDM Fonts">
      <a:majorFont>
        <a:latin typeface="Segoe UI"/>
        <a:ea typeface=""/>
        <a:cs typeface=""/>
      </a:majorFont>
      <a:minorFont>
        <a:latin typeface="Malgun Gothic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DM Theme Square" id="{B0B95D28-3488-404E-ACA1-5409F63813BD}" vid="{086B3116-1F47-47C7-A1AF-0477AE539E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Traditional_Presentation.thmx</Template>
  <TotalTime>8978</TotalTime>
  <Words>963</Words>
  <Application>Microsoft Macintosh PowerPoint</Application>
  <PresentationFormat>On-screen Show (4:3)</PresentationFormat>
  <Paragraphs>129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Traditional_Presentation</vt:lpstr>
      <vt:lpstr>12 Angry Men v. The Agency: </vt:lpstr>
      <vt:lpstr>Preemption Proposition</vt:lpstr>
      <vt:lpstr>How I got here…</vt:lpstr>
      <vt:lpstr>Current state of affairs</vt:lpstr>
      <vt:lpstr> FDA &amp; Drug Labeling Regulation </vt:lpstr>
      <vt:lpstr>Regulation of Drug Labels – How it works</vt:lpstr>
      <vt:lpstr>Hatch Waxman Amendments</vt:lpstr>
      <vt:lpstr>What does everyone think?</vt:lpstr>
      <vt:lpstr>FDA &amp; Preemption – Pre-2013</vt:lpstr>
      <vt:lpstr>Supreme Court &amp; Preemption</vt:lpstr>
      <vt:lpstr>2013 FDA Proposed Regulation</vt:lpstr>
      <vt:lpstr>Danger of Juries</vt:lpstr>
      <vt:lpstr>The Court on Juries </vt:lpstr>
      <vt:lpstr>Conclusion</vt:lpstr>
    </vt:vector>
  </TitlesOfParts>
  <Company>University of Detroit Mercy School of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Angry Men v. The Agency: </dc:title>
  <dc:creator>Michelle Streicher</dc:creator>
  <cp:lastModifiedBy>Michelle Streicher</cp:lastModifiedBy>
  <cp:revision>29</cp:revision>
  <dcterms:created xsi:type="dcterms:W3CDTF">2016-12-28T00:34:05Z</dcterms:created>
  <dcterms:modified xsi:type="dcterms:W3CDTF">2017-01-04T04:37:09Z</dcterms:modified>
</cp:coreProperties>
</file>