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03" r:id="rId3"/>
    <p:sldId id="297" r:id="rId4"/>
    <p:sldId id="310" r:id="rId5"/>
    <p:sldId id="363" r:id="rId6"/>
    <p:sldId id="331" r:id="rId7"/>
    <p:sldId id="333" r:id="rId8"/>
    <p:sldId id="345" r:id="rId9"/>
    <p:sldId id="362" r:id="rId10"/>
    <p:sldId id="361" r:id="rId11"/>
    <p:sldId id="354" r:id="rId12"/>
    <p:sldId id="355" r:id="rId13"/>
    <p:sldId id="356" r:id="rId14"/>
    <p:sldId id="365" r:id="rId15"/>
    <p:sldId id="352" r:id="rId16"/>
    <p:sldId id="359" r:id="rId17"/>
    <p:sldId id="367" r:id="rId18"/>
    <p:sldId id="366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1FF"/>
    <a:srgbClr val="613318"/>
    <a:srgbClr val="C7AC80"/>
    <a:srgbClr val="C8B18B"/>
    <a:srgbClr val="A2968A"/>
    <a:srgbClr val="A58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5316" autoAdjust="0"/>
  </p:normalViewPr>
  <p:slideViewPr>
    <p:cSldViewPr snapToGrid="0" snapToObjects="1">
      <p:cViewPr varScale="1">
        <p:scale>
          <a:sx n="97" d="100"/>
          <a:sy n="97" d="100"/>
        </p:scale>
        <p:origin x="-3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EC712-BEC5-C04A-95EA-BC915A0ACCF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B21A4-A2FA-424F-97F8-B46686F1C97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Exhaustion</a:t>
          </a:r>
          <a:r>
            <a:rPr lang="en-US" dirty="0" smtClean="0">
              <a:solidFill>
                <a:srgbClr val="3311FF"/>
              </a:solidFill>
            </a:rPr>
            <a:t> </a:t>
          </a:r>
          <a:r>
            <a:rPr lang="en-US" dirty="0" smtClean="0"/>
            <a:t>of Administrative Remedies Under IDEA</a:t>
          </a:r>
          <a:endParaRPr lang="en-US" dirty="0"/>
        </a:p>
      </dgm:t>
    </dgm:pt>
    <dgm:pt modelId="{90F069B8-5B92-EB49-83D0-97DD2C35765E}" type="parTrans" cxnId="{1780BE9B-6B4B-074F-8BDC-3F9A7CB77B89}">
      <dgm:prSet/>
      <dgm:spPr/>
      <dgm:t>
        <a:bodyPr/>
        <a:lstStyle/>
        <a:p>
          <a:endParaRPr lang="en-US"/>
        </a:p>
      </dgm:t>
    </dgm:pt>
    <dgm:pt modelId="{51BDE0B4-E3EE-DD4F-A088-D3A1A4A3268C}" type="sibTrans" cxnId="{1780BE9B-6B4B-074F-8BDC-3F9A7CB77B89}">
      <dgm:prSet/>
      <dgm:spPr/>
      <dgm:t>
        <a:bodyPr/>
        <a:lstStyle/>
        <a:p>
          <a:endParaRPr lang="en-US"/>
        </a:p>
      </dgm:t>
    </dgm:pt>
    <dgm:pt modelId="{10F23560-8847-7D4C-997E-87B322A64B0A}">
      <dgm:prSet phldrT="[Text]" custT="1"/>
      <dgm:spPr/>
      <dgm:t>
        <a:bodyPr/>
        <a:lstStyle/>
        <a:p>
          <a:r>
            <a:rPr lang="en-US" sz="1600" dirty="0" smtClean="0"/>
            <a:t>Under Control of Handler</a:t>
          </a:r>
          <a:endParaRPr lang="en-US" sz="1600" dirty="0"/>
        </a:p>
      </dgm:t>
    </dgm:pt>
    <dgm:pt modelId="{32A73CE1-6E09-744B-9218-AA60F04F7A2E}" type="parTrans" cxnId="{886116AD-5364-CB4D-9F5D-BDB384F69671}">
      <dgm:prSet/>
      <dgm:spPr/>
      <dgm:t>
        <a:bodyPr/>
        <a:lstStyle/>
        <a:p>
          <a:endParaRPr lang="en-US"/>
        </a:p>
      </dgm:t>
    </dgm:pt>
    <dgm:pt modelId="{22E1E7B3-1A61-2F40-A26A-D541A6985F4B}" type="sibTrans" cxnId="{886116AD-5364-CB4D-9F5D-BDB384F69671}">
      <dgm:prSet/>
      <dgm:spPr/>
      <dgm:t>
        <a:bodyPr/>
        <a:lstStyle/>
        <a:p>
          <a:endParaRPr lang="en-US"/>
        </a:p>
      </dgm:t>
    </dgm:pt>
    <dgm:pt modelId="{018E6277-EA77-C441-9D2F-3323432702EB}">
      <dgm:prSet phldrT="[Text]" custT="1"/>
      <dgm:spPr/>
      <dgm:t>
        <a:bodyPr/>
        <a:lstStyle/>
        <a:p>
          <a:r>
            <a:rPr lang="en-US" sz="1600" dirty="0" smtClean="0"/>
            <a:t>Liability Insurance</a:t>
          </a:r>
          <a:endParaRPr lang="en-US" sz="1600" dirty="0"/>
        </a:p>
      </dgm:t>
    </dgm:pt>
    <dgm:pt modelId="{EC033F80-58C9-5140-B451-350CF2CA57D3}" type="parTrans" cxnId="{1DE8C348-2F60-2242-BCAB-4692592A32DD}">
      <dgm:prSet/>
      <dgm:spPr/>
      <dgm:t>
        <a:bodyPr/>
        <a:lstStyle/>
        <a:p>
          <a:endParaRPr lang="en-US"/>
        </a:p>
      </dgm:t>
    </dgm:pt>
    <dgm:pt modelId="{300522D3-BA09-3546-8ABF-DCE5FEAD6BE8}" type="sibTrans" cxnId="{1DE8C348-2F60-2242-BCAB-4692592A32DD}">
      <dgm:prSet/>
      <dgm:spPr/>
      <dgm:t>
        <a:bodyPr/>
        <a:lstStyle/>
        <a:p>
          <a:endParaRPr lang="en-US"/>
        </a:p>
      </dgm:t>
    </dgm:pt>
    <dgm:pt modelId="{56E683B6-5AFD-2944-A1E5-92E83515E2CC}">
      <dgm:prSet phldrT="[Text]" custT="1"/>
      <dgm:spPr/>
      <dgm:t>
        <a:bodyPr/>
        <a:lstStyle/>
        <a:p>
          <a:r>
            <a:rPr lang="en-US" sz="1600" dirty="0" smtClean="0"/>
            <a:t>Vaccinations</a:t>
          </a:r>
          <a:endParaRPr lang="en-US" sz="1600" dirty="0"/>
        </a:p>
      </dgm:t>
    </dgm:pt>
    <dgm:pt modelId="{9907E490-1C38-2946-B352-2BB4201CE879}" type="parTrans" cxnId="{50C29276-6D21-FD48-BA77-1B36038B3762}">
      <dgm:prSet/>
      <dgm:spPr/>
      <dgm:t>
        <a:bodyPr/>
        <a:lstStyle/>
        <a:p>
          <a:endParaRPr lang="en-US"/>
        </a:p>
      </dgm:t>
    </dgm:pt>
    <dgm:pt modelId="{713364DD-B429-9544-B5CA-1898261AB325}" type="sibTrans" cxnId="{50C29276-6D21-FD48-BA77-1B36038B3762}">
      <dgm:prSet/>
      <dgm:spPr/>
      <dgm:t>
        <a:bodyPr/>
        <a:lstStyle/>
        <a:p>
          <a:endParaRPr lang="en-US"/>
        </a:p>
      </dgm:t>
    </dgm:pt>
    <dgm:pt modelId="{A49C739F-5FCD-E541-B459-D0093C19E29D}">
      <dgm:prSet phldrT="[Text]" custT="1"/>
      <dgm:spPr/>
      <dgm:t>
        <a:bodyPr/>
        <a:lstStyle/>
        <a:p>
          <a:r>
            <a:rPr lang="en-US" sz="1600" dirty="0" smtClean="0"/>
            <a:t>Care and Supervision</a:t>
          </a:r>
          <a:endParaRPr lang="en-US" sz="1600" dirty="0"/>
        </a:p>
      </dgm:t>
    </dgm:pt>
    <dgm:pt modelId="{9E72277F-9714-0A47-B25A-FAACAD391E87}" type="parTrans" cxnId="{38F9AF99-824F-A34D-97A2-C9B041CB6847}">
      <dgm:prSet/>
      <dgm:spPr/>
      <dgm:t>
        <a:bodyPr/>
        <a:lstStyle/>
        <a:p>
          <a:endParaRPr lang="en-US"/>
        </a:p>
      </dgm:t>
    </dgm:pt>
    <dgm:pt modelId="{8237E0C9-64DB-EE4A-B0D8-C8BE7268CC74}" type="sibTrans" cxnId="{38F9AF99-824F-A34D-97A2-C9B041CB6847}">
      <dgm:prSet/>
      <dgm:spPr/>
      <dgm:t>
        <a:bodyPr/>
        <a:lstStyle/>
        <a:p>
          <a:endParaRPr lang="en-US"/>
        </a:p>
      </dgm:t>
    </dgm:pt>
    <dgm:pt modelId="{8CA91BF2-4711-B045-A64E-CBC41C9DCA68}" type="pres">
      <dgm:prSet presAssocID="{1FAEC712-BEC5-C04A-95EA-BC915A0ACC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CBE24-97F7-904E-B3B8-C25D0CD92F0B}" type="pres">
      <dgm:prSet presAssocID="{1FAEC712-BEC5-C04A-95EA-BC915A0ACCF3}" presName="radial" presStyleCnt="0">
        <dgm:presLayoutVars>
          <dgm:animLvl val="ctr"/>
        </dgm:presLayoutVars>
      </dgm:prSet>
      <dgm:spPr/>
    </dgm:pt>
    <dgm:pt modelId="{2DF90FD6-6219-E34E-BC6C-BA5B3B323F9E}" type="pres">
      <dgm:prSet presAssocID="{56EB21A4-A2FA-424F-97F8-B46686F1C977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7AE38AE-0A08-B34D-8F63-84BBD70EFA2A}" type="pres">
      <dgm:prSet presAssocID="{10F23560-8847-7D4C-997E-87B322A64B0A}" presName="node" presStyleLbl="vennNode1" presStyleIdx="1" presStyleCnt="5" custScaleX="118994" custScaleY="116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E2C99-4FFE-9547-B14D-D5650DEF7214}" type="pres">
      <dgm:prSet presAssocID="{018E6277-EA77-C441-9D2F-3323432702EB}" presName="node" presStyleLbl="vennNode1" presStyleIdx="2" presStyleCnt="5" custScaleX="108093" custScaleY="110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53E62-0BDC-2248-93CB-797E79454A06}" type="pres">
      <dgm:prSet presAssocID="{56E683B6-5AFD-2944-A1E5-92E83515E2CC}" presName="node" presStyleLbl="vennNode1" presStyleIdx="3" presStyleCnt="5" custScaleX="107860" custScaleY="108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D306E-0816-D047-B59B-D118E6F367F2}" type="pres">
      <dgm:prSet presAssocID="{A49C739F-5FCD-E541-B459-D0093C19E29D}" presName="node" presStyleLbl="vennNode1" presStyleIdx="4" presStyleCnt="5" custScaleX="103614" custScaleY="119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773D4-3CF4-C947-B0A5-D5994E05DB5C}" type="presOf" srcId="{018E6277-EA77-C441-9D2F-3323432702EB}" destId="{5F8E2C99-4FFE-9547-B14D-D5650DEF7214}" srcOrd="0" destOrd="0" presId="urn:microsoft.com/office/officeart/2005/8/layout/radial3"/>
    <dgm:cxn modelId="{50C29276-6D21-FD48-BA77-1B36038B3762}" srcId="{56EB21A4-A2FA-424F-97F8-B46686F1C977}" destId="{56E683B6-5AFD-2944-A1E5-92E83515E2CC}" srcOrd="2" destOrd="0" parTransId="{9907E490-1C38-2946-B352-2BB4201CE879}" sibTransId="{713364DD-B429-9544-B5CA-1898261AB325}"/>
    <dgm:cxn modelId="{38F9AF99-824F-A34D-97A2-C9B041CB6847}" srcId="{56EB21A4-A2FA-424F-97F8-B46686F1C977}" destId="{A49C739F-5FCD-E541-B459-D0093C19E29D}" srcOrd="3" destOrd="0" parTransId="{9E72277F-9714-0A47-B25A-FAACAD391E87}" sibTransId="{8237E0C9-64DB-EE4A-B0D8-C8BE7268CC74}"/>
    <dgm:cxn modelId="{EE471DCD-92E9-724C-AE18-637C728318A6}" type="presOf" srcId="{1FAEC712-BEC5-C04A-95EA-BC915A0ACCF3}" destId="{8CA91BF2-4711-B045-A64E-CBC41C9DCA68}" srcOrd="0" destOrd="0" presId="urn:microsoft.com/office/officeart/2005/8/layout/radial3"/>
    <dgm:cxn modelId="{D766DE86-0742-354E-9B62-DEEB3E4005F9}" type="presOf" srcId="{56E683B6-5AFD-2944-A1E5-92E83515E2CC}" destId="{EDB53E62-0BDC-2248-93CB-797E79454A06}" srcOrd="0" destOrd="0" presId="urn:microsoft.com/office/officeart/2005/8/layout/radial3"/>
    <dgm:cxn modelId="{886116AD-5364-CB4D-9F5D-BDB384F69671}" srcId="{56EB21A4-A2FA-424F-97F8-B46686F1C977}" destId="{10F23560-8847-7D4C-997E-87B322A64B0A}" srcOrd="0" destOrd="0" parTransId="{32A73CE1-6E09-744B-9218-AA60F04F7A2E}" sibTransId="{22E1E7B3-1A61-2F40-A26A-D541A6985F4B}"/>
    <dgm:cxn modelId="{1780BE9B-6B4B-074F-8BDC-3F9A7CB77B89}" srcId="{1FAEC712-BEC5-C04A-95EA-BC915A0ACCF3}" destId="{56EB21A4-A2FA-424F-97F8-B46686F1C977}" srcOrd="0" destOrd="0" parTransId="{90F069B8-5B92-EB49-83D0-97DD2C35765E}" sibTransId="{51BDE0B4-E3EE-DD4F-A088-D3A1A4A3268C}"/>
    <dgm:cxn modelId="{AE05BE5F-84C7-3E4B-AD40-461330C59E95}" type="presOf" srcId="{10F23560-8847-7D4C-997E-87B322A64B0A}" destId="{A7AE38AE-0A08-B34D-8F63-84BBD70EFA2A}" srcOrd="0" destOrd="0" presId="urn:microsoft.com/office/officeart/2005/8/layout/radial3"/>
    <dgm:cxn modelId="{1DE8C348-2F60-2242-BCAB-4692592A32DD}" srcId="{56EB21A4-A2FA-424F-97F8-B46686F1C977}" destId="{018E6277-EA77-C441-9D2F-3323432702EB}" srcOrd="1" destOrd="0" parTransId="{EC033F80-58C9-5140-B451-350CF2CA57D3}" sibTransId="{300522D3-BA09-3546-8ABF-DCE5FEAD6BE8}"/>
    <dgm:cxn modelId="{A9D9898F-0591-824B-A99B-D45FAA94CFEE}" type="presOf" srcId="{A49C739F-5FCD-E541-B459-D0093C19E29D}" destId="{51AD306E-0816-D047-B59B-D118E6F367F2}" srcOrd="0" destOrd="0" presId="urn:microsoft.com/office/officeart/2005/8/layout/radial3"/>
    <dgm:cxn modelId="{91ADB4C7-BB80-4D4C-844F-1999A2D0B928}" type="presOf" srcId="{56EB21A4-A2FA-424F-97F8-B46686F1C977}" destId="{2DF90FD6-6219-E34E-BC6C-BA5B3B323F9E}" srcOrd="0" destOrd="0" presId="urn:microsoft.com/office/officeart/2005/8/layout/radial3"/>
    <dgm:cxn modelId="{CED6A81D-273A-6144-AF6C-78FD85228FD0}" type="presParOf" srcId="{8CA91BF2-4711-B045-A64E-CBC41C9DCA68}" destId="{157CBE24-97F7-904E-B3B8-C25D0CD92F0B}" srcOrd="0" destOrd="0" presId="urn:microsoft.com/office/officeart/2005/8/layout/radial3"/>
    <dgm:cxn modelId="{16C70DDE-1586-3647-B5A6-10CA38D43066}" type="presParOf" srcId="{157CBE24-97F7-904E-B3B8-C25D0CD92F0B}" destId="{2DF90FD6-6219-E34E-BC6C-BA5B3B323F9E}" srcOrd="0" destOrd="0" presId="urn:microsoft.com/office/officeart/2005/8/layout/radial3"/>
    <dgm:cxn modelId="{A5848FC0-6450-6241-B9AC-36714F0A238E}" type="presParOf" srcId="{157CBE24-97F7-904E-B3B8-C25D0CD92F0B}" destId="{A7AE38AE-0A08-B34D-8F63-84BBD70EFA2A}" srcOrd="1" destOrd="0" presId="urn:microsoft.com/office/officeart/2005/8/layout/radial3"/>
    <dgm:cxn modelId="{84BE5A0B-D269-494B-A359-B100BF8ADD70}" type="presParOf" srcId="{157CBE24-97F7-904E-B3B8-C25D0CD92F0B}" destId="{5F8E2C99-4FFE-9547-B14D-D5650DEF7214}" srcOrd="2" destOrd="0" presId="urn:microsoft.com/office/officeart/2005/8/layout/radial3"/>
    <dgm:cxn modelId="{F1A6FE94-90CC-D34E-96B8-417DB945930E}" type="presParOf" srcId="{157CBE24-97F7-904E-B3B8-C25D0CD92F0B}" destId="{EDB53E62-0BDC-2248-93CB-797E79454A06}" srcOrd="3" destOrd="0" presId="urn:microsoft.com/office/officeart/2005/8/layout/radial3"/>
    <dgm:cxn modelId="{8D90CD11-936D-4C4C-983A-E4DF59389DE1}" type="presParOf" srcId="{157CBE24-97F7-904E-B3B8-C25D0CD92F0B}" destId="{51AD306E-0816-D047-B59B-D118E6F367F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90FD6-6219-E34E-BC6C-BA5B3B323F9E}">
      <dsp:nvSpPr>
        <dsp:cNvPr id="0" name=""/>
        <dsp:cNvSpPr/>
      </dsp:nvSpPr>
      <dsp:spPr>
        <a:xfrm>
          <a:off x="2427257" y="1249633"/>
          <a:ext cx="3041519" cy="304151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Exhaustion</a:t>
          </a:r>
          <a:r>
            <a:rPr lang="en-US" sz="2700" kern="1200" dirty="0" smtClean="0">
              <a:solidFill>
                <a:srgbClr val="3311FF"/>
              </a:solidFill>
            </a:rPr>
            <a:t> </a:t>
          </a:r>
          <a:r>
            <a:rPr lang="en-US" sz="2700" kern="1200" dirty="0" smtClean="0"/>
            <a:t>of Administrative Remedies Under IDEA</a:t>
          </a:r>
          <a:endParaRPr lang="en-US" sz="2700" kern="1200" dirty="0"/>
        </a:p>
      </dsp:txBody>
      <dsp:txXfrm>
        <a:off x="2872677" y="1695053"/>
        <a:ext cx="2150679" cy="2150679"/>
      </dsp:txXfrm>
    </dsp:sp>
    <dsp:sp modelId="{A7AE38AE-0A08-B34D-8F63-84BBD70EFA2A}">
      <dsp:nvSpPr>
        <dsp:cNvPr id="0" name=""/>
        <dsp:cNvSpPr/>
      </dsp:nvSpPr>
      <dsp:spPr>
        <a:xfrm>
          <a:off x="3043210" y="-93006"/>
          <a:ext cx="1809612" cy="17653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Under Control of Handler</a:t>
          </a:r>
          <a:endParaRPr lang="en-US" sz="1600" kern="1200" dirty="0"/>
        </a:p>
      </dsp:txBody>
      <dsp:txXfrm>
        <a:off x="3308222" y="165522"/>
        <a:ext cx="1279588" cy="1248287"/>
      </dsp:txXfrm>
    </dsp:sp>
    <dsp:sp modelId="{5F8E2C99-4FFE-9547-B14D-D5650DEF7214}">
      <dsp:nvSpPr>
        <dsp:cNvPr id="0" name=""/>
        <dsp:cNvSpPr/>
      </dsp:nvSpPr>
      <dsp:spPr>
        <a:xfrm>
          <a:off x="5106827" y="1928690"/>
          <a:ext cx="1643834" cy="16834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Liability Insurance</a:t>
          </a:r>
          <a:endParaRPr lang="en-US" sz="1600" kern="1200" dirty="0"/>
        </a:p>
      </dsp:txBody>
      <dsp:txXfrm>
        <a:off x="5347561" y="2175219"/>
        <a:ext cx="1162366" cy="1190346"/>
      </dsp:txXfrm>
    </dsp:sp>
    <dsp:sp modelId="{EDB53E62-0BDC-2248-93CB-797E79454A06}">
      <dsp:nvSpPr>
        <dsp:cNvPr id="0" name=""/>
        <dsp:cNvSpPr/>
      </dsp:nvSpPr>
      <dsp:spPr>
        <a:xfrm>
          <a:off x="3127871" y="3925934"/>
          <a:ext cx="1640291" cy="1650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Vaccinations</a:t>
          </a:r>
          <a:endParaRPr lang="en-US" sz="1600" kern="1200" dirty="0"/>
        </a:p>
      </dsp:txBody>
      <dsp:txXfrm>
        <a:off x="3368086" y="4167626"/>
        <a:ext cx="1159861" cy="1166989"/>
      </dsp:txXfrm>
    </dsp:sp>
    <dsp:sp modelId="{51AD306E-0816-D047-B59B-D118E6F367F2}">
      <dsp:nvSpPr>
        <dsp:cNvPr id="0" name=""/>
        <dsp:cNvSpPr/>
      </dsp:nvSpPr>
      <dsp:spPr>
        <a:xfrm>
          <a:off x="1179428" y="1865191"/>
          <a:ext cx="1575719" cy="181040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Care and Supervision</a:t>
          </a:r>
          <a:endParaRPr lang="en-US" sz="1600" kern="1200" dirty="0"/>
        </a:p>
      </dsp:txBody>
      <dsp:txXfrm>
        <a:off x="1410187" y="2130318"/>
        <a:ext cx="1114201" cy="1280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CCCF6-769E-C149-8947-2BD9DF4702B7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7635-BB33-A747-9130-759A1D4A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B7A6E-4E77-DF4F-B540-6AA70B3D4A3C}" type="datetimeFigureOut">
              <a:rPr lang="en-US" smtClean="0"/>
              <a:t>12/29/16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982C-4347-1B4A-BA96-A10FD888E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6269038"/>
            <a:ext cx="5902325" cy="0"/>
          </a:xfrm>
          <a:prstGeom prst="line">
            <a:avLst/>
          </a:prstGeom>
          <a:ln>
            <a:solidFill>
              <a:srgbClr val="A583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214313"/>
            <a:ext cx="8239125" cy="0"/>
          </a:xfrm>
          <a:prstGeom prst="line">
            <a:avLst/>
          </a:prstGeom>
          <a:ln>
            <a:solidFill>
              <a:srgbClr val="A583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6F06-EE1D-EE45-AC58-68950E9B53C6}" type="datetimeFigureOut">
              <a:rPr lang="en-US"/>
              <a:pPr>
                <a:defRPr/>
              </a:pPr>
              <a:t>12/29/16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3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14938" y="6359525"/>
            <a:ext cx="87312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01EFD-DDC3-FA49-AD26-B9E4624AD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46FEE-490B-984B-B093-7ABBEED39A5C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91A0-B8A5-8A4B-8444-587BB7A7F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9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43C8-A713-DE47-BD18-B4F23E4BD182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18DA-1915-6E4A-AD39-D2F2A9637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974F-05F4-C94A-B0C0-A951D215DC38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4865-DBF2-CA4E-B003-2FCFE0CC7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5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B673-79E6-5F4E-A2D1-CD0077F34CCD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39B6-F43D-694F-95F5-7F5716154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BAAE-28CE-4E4A-9D46-92932740BA98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76F72-4D15-2043-A7A0-94B1D8B49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E03AF-D682-E345-A31E-A6FC58D119CC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AAE5-55F9-6B48-8EA9-B245EB69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7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785D-5FB5-CD40-89ED-6232786777E9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C759-D537-2347-BF00-18FB1358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7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05B5-7808-664F-A682-0EC456636976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65D12-BE3F-CD45-99C4-1453088D6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BF0D-4E0B-3148-B9C0-4263E9EE7060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C3EC-3653-1949-8F17-71F9BEE22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9E098-F8B2-F14F-891A-B977422E0265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A54E-A015-924B-946E-7D242996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6096000"/>
            <a:ext cx="22256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57200" y="6269038"/>
            <a:ext cx="5902325" cy="0"/>
          </a:xfrm>
          <a:prstGeom prst="line">
            <a:avLst/>
          </a:prstGeom>
          <a:ln>
            <a:solidFill>
              <a:srgbClr val="A583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214313"/>
            <a:ext cx="8239125" cy="0"/>
          </a:xfrm>
          <a:prstGeom prst="line">
            <a:avLst/>
          </a:prstGeom>
          <a:ln>
            <a:solidFill>
              <a:srgbClr val="A583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86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348B8F-D5F0-6F4A-97C6-2ACE76873E9B}" type="datetimeFigureOut">
              <a:rPr lang="en-US"/>
              <a:pPr>
                <a:defRPr/>
              </a:pPr>
              <a:t>12/29/16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9338" y="6356350"/>
            <a:ext cx="2263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3113" y="6362700"/>
            <a:ext cx="1776412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2B04ED-0A12-224C-8C37-20B5FC7ED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FF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113574" y="929246"/>
            <a:ext cx="9144000" cy="2161556"/>
          </a:xfrm>
        </p:spPr>
        <p:txBody>
          <a:bodyPr/>
          <a:lstStyle/>
          <a:p>
            <a:r>
              <a:rPr lang="en-US" sz="4800" dirty="0" smtClean="0">
                <a:latin typeface="Calibri"/>
                <a:cs typeface="Calibri"/>
              </a:rPr>
              <a:t>AALS Annual Meeting</a:t>
            </a:r>
            <a:br>
              <a:rPr lang="en-US" sz="4800" dirty="0" smtClean="0">
                <a:latin typeface="Calibri"/>
                <a:cs typeface="Calibri"/>
              </a:rPr>
            </a:br>
            <a:r>
              <a:rPr lang="en-US" sz="2400" dirty="0">
                <a:cs typeface="Calibri"/>
              </a:rPr>
              <a:t>Animal Law Section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Co-Sponsored by Disability Law and Law and Mental Disability Sections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January 6, </a:t>
            </a:r>
            <a:r>
              <a:rPr lang="en-US" sz="2400" dirty="0" smtClean="0">
                <a:cs typeface="Calibri"/>
              </a:rPr>
              <a:t>2017</a:t>
            </a:r>
            <a:br>
              <a:rPr lang="en-US" sz="2400" dirty="0" smtClean="0">
                <a:cs typeface="Calibri"/>
              </a:rPr>
            </a:br>
            <a:r>
              <a:rPr lang="en-US" sz="2400" dirty="0" smtClean="0">
                <a:latin typeface="Calibri"/>
                <a:cs typeface="Calibri"/>
              </a:rPr>
              <a:t/>
            </a:r>
            <a:br>
              <a:rPr lang="en-US" sz="2400" dirty="0" smtClean="0">
                <a:latin typeface="Calibri"/>
                <a:cs typeface="Calibri"/>
              </a:rPr>
            </a:br>
            <a:r>
              <a:rPr lang="en-US" sz="4000" dirty="0" smtClean="0">
                <a:latin typeface="Calibri"/>
                <a:cs typeface="Calibri"/>
              </a:rPr>
              <a:t>ANIMALS AS LIVING ACCOMMODATIONS</a:t>
            </a:r>
            <a:r>
              <a:rPr lang="en-US" sz="2400" dirty="0" smtClean="0">
                <a:latin typeface="Calibri"/>
                <a:cs typeface="Calibri"/>
              </a:rPr>
              <a:t/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77329"/>
            <a:ext cx="9144000" cy="2958549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8400" dirty="0" smtClean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8400" i="1" dirty="0" smtClean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11200" i="1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Issues Relating to Service Animals in Schools:  What Happens After the Decision in Fry v. Napoleon Community Schools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8400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4500" dirty="0" smtClean="0">
              <a:solidFill>
                <a:srgbClr val="FFFFFF"/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Rebecca J. Huss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Professor of Law and</a:t>
            </a:r>
            <a:b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</a:br>
            <a: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Phyllis and Richard </a:t>
            </a:r>
            <a:r>
              <a:rPr lang="en-US" sz="7000" dirty="0" err="1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Duesenberg</a:t>
            </a:r>
            <a: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 Chair in Law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7000" dirty="0" smtClean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Valparaiso University Law School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574" y="6375445"/>
            <a:ext cx="511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POSTED VERSION – DOES NOT INCLUDE ALL PHOTOS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717"/>
            <a:ext cx="8229600" cy="1143000"/>
          </a:xfrm>
        </p:spPr>
        <p:txBody>
          <a:bodyPr/>
          <a:lstStyle/>
          <a:p>
            <a:r>
              <a:rPr lang="en-US" dirty="0" smtClean="0"/>
              <a:t>Other Cases of Interest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154" y="1852528"/>
            <a:ext cx="429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U.S. v. Gates-Chili Cent. Sch. Dist.</a:t>
            </a:r>
          </a:p>
          <a:p>
            <a:r>
              <a:rPr lang="en-US" dirty="0" smtClean="0"/>
              <a:t>(W.D.N.Y. 2016)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8959" y="4126646"/>
            <a:ext cx="3381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Anthony </a:t>
            </a:r>
            <a:r>
              <a:rPr lang="en-US" sz="1600" dirty="0" err="1" smtClean="0"/>
              <a:t>Merchante</a:t>
            </a:r>
            <a:r>
              <a:rPr lang="en-US" sz="1600" dirty="0" smtClean="0"/>
              <a:t> and Stevie</a:t>
            </a:r>
          </a:p>
          <a:p>
            <a:r>
              <a:rPr lang="en-US" sz="1600" dirty="0" smtClean="0"/>
              <a:t>Photo Credit</a:t>
            </a:r>
            <a:r>
              <a:rPr lang="en-US" sz="1600" dirty="0" smtClean="0"/>
              <a:t>:  </a:t>
            </a:r>
            <a:r>
              <a:rPr lang="en-US" sz="1600" dirty="0" smtClean="0"/>
              <a:t>Miami Herald Feb. 2015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6154" y="5255134"/>
            <a:ext cx="357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Devyn</a:t>
            </a:r>
            <a:r>
              <a:rPr lang="en-US" dirty="0" smtClean="0"/>
              <a:t> Pereira and Hannah</a:t>
            </a:r>
            <a:br>
              <a:rPr lang="en-US" dirty="0" smtClean="0"/>
            </a:br>
            <a:r>
              <a:rPr lang="en-US" dirty="0" smtClean="0"/>
              <a:t>Photo Credit:  </a:t>
            </a:r>
            <a:r>
              <a:rPr lang="en-US" dirty="0" err="1" smtClean="0"/>
              <a:t>WHEC.com</a:t>
            </a:r>
            <a:r>
              <a:rPr lang="en-US" dirty="0" smtClean="0"/>
              <a:t> Aug.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26705" y="4908176"/>
            <a:ext cx="4620288" cy="1785104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Berardelli</a:t>
            </a:r>
            <a:r>
              <a:rPr lang="en-US" i="1" dirty="0" smtClean="0"/>
              <a:t>/</a:t>
            </a:r>
            <a:r>
              <a:rPr lang="en-US" i="1" dirty="0" err="1" smtClean="0"/>
              <a:t>Bardelli</a:t>
            </a:r>
            <a:r>
              <a:rPr lang="en-US" i="1" dirty="0" smtClean="0"/>
              <a:t> v. Allied Serv. Inst. of </a:t>
            </a:r>
          </a:p>
          <a:p>
            <a:r>
              <a:rPr lang="en-US" i="1" dirty="0" smtClean="0"/>
              <a:t>Rehabilitative Med. </a:t>
            </a:r>
            <a:r>
              <a:rPr lang="en-US" dirty="0" smtClean="0"/>
              <a:t>(M.D. Pa. Apr. 2014)</a:t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i="1" dirty="0" smtClean="0"/>
              <a:t>Riley v. Sch. Admin. Unit #23 </a:t>
            </a:r>
            <a:r>
              <a:rPr lang="en-US" dirty="0" smtClean="0"/>
              <a:t>(D.N.H. Apr. 2015)</a:t>
            </a:r>
          </a:p>
          <a:p>
            <a:endParaRPr lang="en-US" sz="1000" dirty="0" smtClean="0"/>
          </a:p>
          <a:p>
            <a:r>
              <a:rPr lang="en-US" i="1" dirty="0" smtClean="0"/>
              <a:t>Child with Disability v. Sachem Cent. Sch. Dist.</a:t>
            </a:r>
          </a:p>
          <a:p>
            <a:r>
              <a:rPr lang="en-US" i="1" dirty="0" smtClean="0"/>
              <a:t>Bd. </a:t>
            </a:r>
            <a:r>
              <a:rPr lang="en-US" i="1" dirty="0"/>
              <a:t>o</a:t>
            </a:r>
            <a:r>
              <a:rPr lang="en-US" i="1" dirty="0" smtClean="0"/>
              <a:t>f Ed. </a:t>
            </a:r>
            <a:r>
              <a:rPr lang="en-US" dirty="0" smtClean="0"/>
              <a:t>(E.D.N.Y. May 2015)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041" y="929198"/>
            <a:ext cx="3725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Alboniga</a:t>
            </a:r>
            <a:r>
              <a:rPr lang="en-US" i="1" dirty="0"/>
              <a:t> v. Sch. Dist. Broward Co. </a:t>
            </a:r>
            <a:r>
              <a:rPr lang="en-US" i="1" dirty="0" err="1"/>
              <a:t>Fla</a:t>
            </a:r>
            <a:endParaRPr lang="en-US" i="1" dirty="0"/>
          </a:p>
          <a:p>
            <a:r>
              <a:rPr lang="en-US" dirty="0"/>
              <a:t>(S.D. Fla. 2015)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8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6384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-875245" y="188312"/>
            <a:ext cx="7772400" cy="11525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/>
              <a:t>State Laws of Interest</a:t>
            </a:r>
          </a:p>
        </p:txBody>
      </p:sp>
      <p:sp>
        <p:nvSpPr>
          <p:cNvPr id="3" name="Freeform 2"/>
          <p:cNvSpPr/>
          <p:nvPr/>
        </p:nvSpPr>
        <p:spPr>
          <a:xfrm>
            <a:off x="1731963" y="14509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968375" y="1270000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09613" y="17097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6527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27238" y="28305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7893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8989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31162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73338" y="23256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4747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30613" y="16414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22209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7876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71913" y="3327400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902075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70475" y="39322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41481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31829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0800" y="19732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720975"/>
            <a:ext cx="615950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080125" y="40735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008000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9862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8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rgbClr val="008000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56413" y="38687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2" name="Freeform 3071"/>
          <p:cNvSpPr/>
          <p:nvPr/>
        </p:nvSpPr>
        <p:spPr>
          <a:xfrm>
            <a:off x="5891213" y="32527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3" name="Freeform 3072"/>
          <p:cNvSpPr/>
          <p:nvPr/>
        </p:nvSpPr>
        <p:spPr>
          <a:xfrm>
            <a:off x="5756275" y="35941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2760663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4049713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4780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6085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1" name="Freeform 3080"/>
          <p:cNvSpPr/>
          <p:nvPr/>
        </p:nvSpPr>
        <p:spPr>
          <a:xfrm>
            <a:off x="6272213" y="4737100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33289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10525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5605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6033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9510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21209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21478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4161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008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7606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8051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7765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23383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099" name="Group 3098"/>
          <p:cNvGrpSpPr/>
          <p:nvPr/>
        </p:nvGrpSpPr>
        <p:grpSpPr>
          <a:xfrm>
            <a:off x="4511253" y="1554329"/>
            <a:ext cx="997744" cy="1143057"/>
            <a:chOff x="4393406" y="1081031"/>
            <a:chExt cx="997744" cy="1143057"/>
          </a:xfrm>
          <a:solidFill>
            <a:srgbClr val="006C86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4" name="Group 3103"/>
          <p:cNvGrpSpPr/>
          <p:nvPr/>
        </p:nvGrpSpPr>
        <p:grpSpPr>
          <a:xfrm>
            <a:off x="5473278" y="1804417"/>
            <a:ext cx="1176338" cy="1012031"/>
            <a:chOff x="5355431" y="1331119"/>
            <a:chExt cx="1176338" cy="1012031"/>
          </a:xfrm>
          <a:solidFill>
            <a:srgbClr val="006C86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7" name="Group 3106"/>
          <p:cNvGrpSpPr/>
          <p:nvPr/>
        </p:nvGrpSpPr>
        <p:grpSpPr>
          <a:xfrm>
            <a:off x="7011566" y="1694879"/>
            <a:ext cx="1193006" cy="831057"/>
            <a:chOff x="6893719" y="1221581"/>
            <a:chExt cx="1193006" cy="831057"/>
          </a:xfrm>
          <a:solidFill>
            <a:srgbClr val="006C86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10" name="Group 3109"/>
          <p:cNvGrpSpPr/>
          <p:nvPr/>
        </p:nvGrpSpPr>
        <p:grpSpPr>
          <a:xfrm>
            <a:off x="6752010" y="2925986"/>
            <a:ext cx="1140619" cy="764381"/>
            <a:chOff x="6634163" y="2452688"/>
            <a:chExt cx="1140619" cy="764381"/>
          </a:xfrm>
          <a:solidFill>
            <a:srgbClr val="006C86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5765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4147" name="Rectangle 3112"/>
          <p:cNvSpPr>
            <a:spLocks noChangeArrowheads="1"/>
          </p:cNvSpPr>
          <p:nvPr/>
        </p:nvSpPr>
        <p:spPr bwMode="auto">
          <a:xfrm>
            <a:off x="17463" y="4575175"/>
            <a:ext cx="2025650" cy="2238375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48" name="Rectangle 74"/>
          <p:cNvSpPr>
            <a:spLocks noChangeArrowheads="1"/>
          </p:cNvSpPr>
          <p:nvPr/>
        </p:nvSpPr>
        <p:spPr bwMode="auto">
          <a:xfrm>
            <a:off x="2111375" y="5738813"/>
            <a:ext cx="1503363" cy="1003300"/>
          </a:xfrm>
          <a:prstGeom prst="rect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grpSp>
        <p:nvGrpSpPr>
          <p:cNvPr id="4149" name="Group 3129"/>
          <p:cNvGrpSpPr>
            <a:grpSpLocks/>
          </p:cNvGrpSpPr>
          <p:nvPr/>
        </p:nvGrpSpPr>
        <p:grpSpPr bwMode="auto">
          <a:xfrm rot="-2195245">
            <a:off x="131763" y="4894263"/>
            <a:ext cx="1458912" cy="1670050"/>
            <a:chOff x="106471" y="4882019"/>
            <a:chExt cx="1459282" cy="1668800"/>
          </a:xfrm>
        </p:grpSpPr>
        <p:grpSp>
          <p:nvGrpSpPr>
            <p:cNvPr id="4161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</p:grpSpPr>
          <p:grpSp>
            <p:nvGrpSpPr>
              <p:cNvPr id="4163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</p:grpSpPr>
            <p:grpSp>
              <p:nvGrpSpPr>
                <p:cNvPr id="4165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</p:grpSpPr>
              <p:grpSp>
                <p:nvGrpSpPr>
                  <p:cNvPr id="4167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</p:grpSpPr>
                <p:grpSp>
                  <p:nvGrpSpPr>
                    <p:cNvPr id="4169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</p:grpSpPr>
                  <p:grpSp>
                    <p:nvGrpSpPr>
                      <p:cNvPr id="4171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</p:grpSpPr>
                    <p:sp>
                      <p:nvSpPr>
                        <p:cNvPr id="3114" name="Freeform 3113"/>
                        <p:cNvSpPr/>
                        <p:nvPr/>
                      </p:nvSpPr>
                      <p:spPr>
                        <a:xfrm>
                          <a:off x="108699" y="4880419"/>
                          <a:ext cx="1459283" cy="1288086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C86"/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15" name="Freeform 3114"/>
                        <p:cNvSpPr/>
                        <p:nvPr/>
                      </p:nvSpPr>
                      <p:spPr>
                        <a:xfrm>
                          <a:off x="477630" y="4903823"/>
                          <a:ext cx="39698" cy="109456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C86"/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3117" name="Freeform 3116"/>
                      <p:cNvSpPr/>
                      <p:nvPr/>
                    </p:nvSpPr>
                    <p:spPr>
                      <a:xfrm>
                        <a:off x="339650" y="5180695"/>
                        <a:ext cx="34934" cy="74556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C86"/>
                      </a:solidFill>
                      <a:ln w="12700"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3119" name="Freeform 3118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solidFill>
                      <a:srgbClr val="006C86"/>
                    </a:solidFill>
                    <a:ln w="127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9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solidFill>
                    <a:srgbClr val="006C86"/>
                  </a:solidFill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2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006C86"/>
                </a:solidFill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7" name="Freeform 3125"/>
              <p:cNvSpPr/>
              <p:nvPr/>
            </p:nvSpPr>
            <p:spPr>
              <a:xfrm>
                <a:off x="1155158" y="6259163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8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4150" name="Title 1"/>
          <p:cNvSpPr txBox="1">
            <a:spLocks/>
          </p:cNvSpPr>
          <p:nvPr/>
        </p:nvSpPr>
        <p:spPr bwMode="auto">
          <a:xfrm>
            <a:off x="0" y="6291263"/>
            <a:ext cx="1898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200">
                <a:solidFill>
                  <a:srgbClr val="333399"/>
                </a:solidFill>
              </a:rPr>
              <a:t>Alaska</a:t>
            </a:r>
          </a:p>
        </p:txBody>
      </p:sp>
      <p:sp>
        <p:nvSpPr>
          <p:cNvPr id="4151" name="Title 1"/>
          <p:cNvSpPr txBox="1">
            <a:spLocks/>
          </p:cNvSpPr>
          <p:nvPr/>
        </p:nvSpPr>
        <p:spPr bwMode="auto">
          <a:xfrm>
            <a:off x="1995488" y="6291263"/>
            <a:ext cx="18986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200">
                <a:solidFill>
                  <a:srgbClr val="333399"/>
                </a:solidFill>
              </a:rPr>
              <a:t>Hawaii</a:t>
            </a:r>
          </a:p>
        </p:txBody>
      </p:sp>
      <p:grpSp>
        <p:nvGrpSpPr>
          <p:cNvPr id="4152" name="Group 66"/>
          <p:cNvGrpSpPr>
            <a:grpSpLocks/>
          </p:cNvGrpSpPr>
          <p:nvPr/>
        </p:nvGrpSpPr>
        <p:grpSpPr bwMode="auto">
          <a:xfrm>
            <a:off x="2217738" y="5875338"/>
            <a:ext cx="1374775" cy="793750"/>
            <a:chOff x="2217965" y="5874544"/>
            <a:chExt cx="1375341" cy="795337"/>
          </a:xfrm>
        </p:grpSpPr>
        <p:sp>
          <p:nvSpPr>
            <p:cNvPr id="3131" name="Freeform 3130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32" name="Freeform 3131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33" name="Freeform 3132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34" name="Freeform 3133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35" name="Freeform 3134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068557" y="188312"/>
            <a:ext cx="14410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Alabama</a:t>
            </a:r>
            <a:br>
              <a:rPr lang="en-US" sz="2000" dirty="0" smtClean="0"/>
            </a:br>
            <a:r>
              <a:rPr lang="en-US" sz="2000" dirty="0" smtClean="0"/>
              <a:t>Georgia</a:t>
            </a:r>
            <a:br>
              <a:rPr lang="en-US" sz="2000" dirty="0" smtClean="0"/>
            </a:br>
            <a:r>
              <a:rPr lang="en-US" sz="2000" dirty="0" smtClean="0"/>
              <a:t>Illinois</a:t>
            </a:r>
            <a:br>
              <a:rPr lang="en-US" sz="2000" dirty="0" smtClean="0"/>
            </a:br>
            <a:r>
              <a:rPr lang="en-US" sz="2000" dirty="0" smtClean="0"/>
              <a:t>Mississippi</a:t>
            </a:r>
          </a:p>
          <a:p>
            <a:r>
              <a:rPr lang="en-US" sz="2000" dirty="0" smtClean="0"/>
              <a:t>New Jersey</a:t>
            </a:r>
          </a:p>
          <a:p>
            <a:r>
              <a:rPr lang="en-US" sz="2000" dirty="0" smtClean="0"/>
              <a:t>Washington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50557" y="5403767"/>
            <a:ext cx="2183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“Autism Service Dog” </a:t>
            </a:r>
          </a:p>
          <a:p>
            <a:r>
              <a:rPr lang="en-US" dirty="0"/>
              <a:t>Indiana</a:t>
            </a:r>
          </a:p>
          <a:p>
            <a:r>
              <a:rPr lang="en-US" dirty="0"/>
              <a:t>Louisiana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6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 smtClean="0"/>
              <a:t>Applying General Access Provisions</a:t>
            </a:r>
            <a:br>
              <a:rPr lang="en-US" dirty="0" smtClean="0"/>
            </a:br>
            <a:r>
              <a:rPr lang="en-US" dirty="0" smtClean="0"/>
              <a:t>Example: Va. Code</a:t>
            </a:r>
            <a:r>
              <a:rPr lang="en-US" cap="small" dirty="0" smtClean="0"/>
              <a:t> </a:t>
            </a:r>
            <a:r>
              <a:rPr lang="en-US" dirty="0" smtClean="0"/>
              <a:t>§ 51.5-44</a:t>
            </a:r>
            <a:endParaRPr lang="en-US" dirty="0"/>
          </a:p>
        </p:txBody>
      </p:sp>
      <p:pic>
        <p:nvPicPr>
          <p:cNvPr id="5" name="Picture 4" descr="thumbs_115431-magic-marker-icon-culture-state-virgin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456" y="544555"/>
            <a:ext cx="24384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762196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opperplate Light"/>
            </a:endParaRPr>
          </a:p>
          <a:p>
            <a:r>
              <a:rPr lang="en-US" sz="2400" dirty="0" smtClean="0">
                <a:latin typeface="Copperplate Light"/>
              </a:rPr>
              <a:t>Virginia Department of Education Guidelines </a:t>
            </a:r>
            <a:r>
              <a:rPr lang="en-US" sz="2000" dirty="0" smtClean="0">
                <a:latin typeface="+mn-lt"/>
              </a:rPr>
              <a:t>(Revised 2011)</a:t>
            </a:r>
          </a:p>
          <a:p>
            <a:endParaRPr lang="en-US" sz="2400" dirty="0" smtClean="0"/>
          </a:p>
          <a:p>
            <a:r>
              <a:rPr lang="en-US" sz="2300" dirty="0" smtClean="0"/>
              <a:t>“afforded each </a:t>
            </a:r>
            <a:r>
              <a:rPr lang="en-US" sz="2300" dirty="0" smtClean="0">
                <a:latin typeface="+mn-lt"/>
              </a:rPr>
              <a:t>student</a:t>
            </a:r>
            <a:r>
              <a:rPr lang="en-US" sz="2300" dirty="0" smtClean="0"/>
              <a:t> a near absolute right to be accompanied by a service dog in a Virginia public school”</a:t>
            </a:r>
          </a:p>
          <a:p>
            <a:endParaRPr lang="en-US" sz="2300" dirty="0" smtClean="0"/>
          </a:p>
          <a:p>
            <a:r>
              <a:rPr lang="en-US" sz="2300" dirty="0" smtClean="0"/>
              <a:t>“provide a separate statutory right of the student to be accompanied by a service dog, thereby making IEP/504 team determinations unnecessary”</a:t>
            </a:r>
          </a:p>
          <a:p>
            <a:endParaRPr lang="en-US" sz="2300" dirty="0" smtClean="0"/>
          </a:p>
          <a:p>
            <a:r>
              <a:rPr lang="en-US" sz="2300" dirty="0" smtClean="0"/>
              <a:t>“still must be qualified</a:t>
            </a:r>
            <a:r>
              <a:rPr lang="en-US" sz="2300" dirty="0"/>
              <a:t> </a:t>
            </a:r>
            <a:r>
              <a:rPr lang="en-US" sz="2300" dirty="0" smtClean="0"/>
              <a:t>and carefully weighed against the rights of other students who are equally entitled to receive educational benefits at the school”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366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Illinois Law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4802" y="1053845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Credit:  Illinois Times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2531" y="3955139"/>
            <a:ext cx="245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Kaleb</a:t>
            </a:r>
            <a:r>
              <a:rPr lang="en-US" dirty="0" smtClean="0"/>
              <a:t> Drew and </a:t>
            </a:r>
            <a:r>
              <a:rPr lang="en-US" dirty="0" err="1" smtClean="0"/>
              <a:t>Chewey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976" y="1099152"/>
            <a:ext cx="267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Credit</a:t>
            </a:r>
            <a:r>
              <a:rPr lang="en-US" dirty="0" smtClean="0"/>
              <a:t>:  </a:t>
            </a:r>
            <a:r>
              <a:rPr lang="en-US" dirty="0" smtClean="0"/>
              <a:t>Daily Herald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740237"/>
            <a:ext cx="289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Carter </a:t>
            </a:r>
            <a:r>
              <a:rPr lang="en-US" dirty="0" err="1" smtClean="0"/>
              <a:t>Kalbfleisch</a:t>
            </a:r>
            <a:r>
              <a:rPr lang="en-US" dirty="0" smtClean="0"/>
              <a:t> and Corbin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2282" y="4189498"/>
            <a:ext cx="8414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Ill. </a:t>
            </a:r>
            <a:r>
              <a:rPr lang="en-US" sz="2800" dirty="0"/>
              <a:t>Comp. Stat. 5/14-</a:t>
            </a:r>
            <a:r>
              <a:rPr lang="en-US" sz="2800" dirty="0" smtClean="0"/>
              <a:t>6.02</a:t>
            </a:r>
            <a:endParaRPr lang="en-US" sz="2800" dirty="0"/>
          </a:p>
          <a:p>
            <a:r>
              <a:rPr lang="en-US" sz="2800" dirty="0"/>
              <a:t>“service animals . . </a:t>
            </a:r>
            <a:r>
              <a:rPr lang="en-US" sz="2800" dirty="0" smtClean="0"/>
              <a:t>. shall </a:t>
            </a:r>
            <a:r>
              <a:rPr lang="en-US" sz="2800" dirty="0"/>
              <a:t>be permitted to accompany that student at all school functions, whether in or outside the classroom.</a:t>
            </a:r>
            <a:r>
              <a:rPr lang="en-US" sz="2800" dirty="0" smtClean="0"/>
              <a:t>”</a:t>
            </a:r>
          </a:p>
          <a:p>
            <a:endParaRPr lang="en-US" sz="1400" dirty="0"/>
          </a:p>
          <a:p>
            <a:r>
              <a:rPr lang="en-US" sz="2800" dirty="0" smtClean="0"/>
              <a:t>Ill. Comp. Stat. 5/48-8 “autism service animal”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40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terandPaul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184" y="-305158"/>
            <a:ext cx="9899062" cy="7424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50" y="5860949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0000FF"/>
                </a:solidFill>
              </a:rPr>
              <a:t>Policy and Ethical Issues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61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452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Canines in the Classroom Revisited:  Recent Developments Relating to Students’ Utilization of Service Animals at Primary and Secondary Educational Institutions</a:t>
            </a:r>
            <a:r>
              <a:rPr lang="en-US" sz="2400" dirty="0" smtClean="0"/>
              <a:t>, 9 Albany Gov’t L. Rev. 1 (2016)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smtClean="0"/>
              <a:t>Canines in the Classroom:  Service Animals in Primary and Secondary Educational Institutions</a:t>
            </a:r>
            <a:r>
              <a:rPr lang="en-US" sz="2400" dirty="0" smtClean="0"/>
              <a:t>, 4 J. of Animal L. &amp; Ethics 11 (2011)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Articles can be downloaded from </a:t>
            </a:r>
            <a:r>
              <a:rPr lang="en-US" sz="2400" dirty="0" err="1" smtClean="0"/>
              <a:t>SSRN.com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42600" y="702060"/>
            <a:ext cx="2933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13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3999" cy="646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3200" dirty="0" smtClean="0"/>
              <a:t>Recent </a:t>
            </a:r>
            <a:r>
              <a:rPr lang="en-US" sz="3200" dirty="0"/>
              <a:t>Education Cases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  <a:p>
            <a:r>
              <a:rPr lang="en-US" sz="2400" i="1" dirty="0" err="1"/>
              <a:t>Alboniga</a:t>
            </a:r>
            <a:r>
              <a:rPr lang="en-US" sz="2400" i="1" dirty="0"/>
              <a:t> v. School Board of Broward </a:t>
            </a:r>
            <a:r>
              <a:rPr lang="en-US" sz="2400" i="1" dirty="0" err="1" smtClean="0"/>
              <a:t>Cnty</a:t>
            </a:r>
            <a:r>
              <a:rPr lang="en-US" sz="2400" i="1" dirty="0" smtClean="0"/>
              <a:t>. </a:t>
            </a:r>
            <a:r>
              <a:rPr lang="en-US" sz="2400" i="1" dirty="0"/>
              <a:t>Fla., </a:t>
            </a:r>
            <a:r>
              <a:rPr lang="en-US" sz="2400" dirty="0" smtClean="0"/>
              <a:t>87 F.Supp.3d 1319 (</a:t>
            </a:r>
            <a:r>
              <a:rPr lang="en-US" sz="2400" dirty="0"/>
              <a:t>S.D. Fla. 2015) </a:t>
            </a:r>
          </a:p>
          <a:p>
            <a:r>
              <a:rPr lang="en-US" sz="2400" dirty="0"/>
              <a:t> </a:t>
            </a:r>
          </a:p>
          <a:p>
            <a:r>
              <a:rPr lang="en-US" sz="2400" i="1" dirty="0" smtClean="0"/>
              <a:t>U.S. v. Gates-Chili Central Sch. Dist., </a:t>
            </a:r>
            <a:r>
              <a:rPr lang="en-US" sz="2400" dirty="0" smtClean="0"/>
              <a:t>2016 WL 4036601 (W.D.N.Y. 2016)</a:t>
            </a:r>
            <a:br>
              <a:rPr lang="en-US" sz="2400" dirty="0" smtClean="0"/>
            </a:br>
            <a:endParaRPr lang="en-US" sz="2400" i="1" dirty="0"/>
          </a:p>
          <a:p>
            <a:r>
              <a:rPr lang="en-US" sz="2400" i="1" dirty="0" err="1"/>
              <a:t>Bardelli</a:t>
            </a:r>
            <a:r>
              <a:rPr lang="en-US" sz="2400" i="1" dirty="0"/>
              <a:t>/</a:t>
            </a:r>
            <a:r>
              <a:rPr lang="en-US" sz="2400" i="1" dirty="0" err="1"/>
              <a:t>Berardlli</a:t>
            </a:r>
            <a:r>
              <a:rPr lang="en-US" sz="2400" i="1" dirty="0"/>
              <a:t> v. Allied Services Inst. of Rehabilitative Medicine</a:t>
            </a:r>
            <a:r>
              <a:rPr lang="en-US" sz="2400" dirty="0" smtClean="0"/>
              <a:t>, 3:14-cv-00691 (</a:t>
            </a:r>
            <a:r>
              <a:rPr lang="en-US" sz="2400" dirty="0"/>
              <a:t>M.D. Penn. </a:t>
            </a:r>
            <a:r>
              <a:rPr lang="en-US" sz="2400" dirty="0" smtClean="0"/>
              <a:t>2014) </a:t>
            </a:r>
          </a:p>
          <a:p>
            <a:endParaRPr lang="en-US" sz="2400" dirty="0" smtClean="0"/>
          </a:p>
          <a:p>
            <a:r>
              <a:rPr lang="en-US" sz="2400" i="1" dirty="0" smtClean="0"/>
              <a:t>Riley v. School Admin Unit #23</a:t>
            </a:r>
            <a:r>
              <a:rPr lang="en-US" sz="2400" dirty="0" smtClean="0"/>
              <a:t>, No. 1:15-cv-00152 (D.N.H. Apr. 2015)</a:t>
            </a:r>
            <a:endParaRPr lang="en-US" sz="2400" i="1" dirty="0" smtClean="0"/>
          </a:p>
          <a:p>
            <a:endParaRPr lang="en-US" sz="2400" dirty="0"/>
          </a:p>
          <a:p>
            <a:r>
              <a:rPr lang="en-US" sz="2400" i="1" dirty="0" smtClean="0"/>
              <a:t>Child with Disability v. Sachem Cent. Sch. Dist. Board of Ed.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No. 2:15-cv-02903 (E.D.N.Y. May 2015)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083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62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Citations to State Laws of Interest Relating to Service Animals in Schools</a:t>
            </a:r>
            <a:endParaRPr lang="en-US" sz="2800" dirty="0" smtClean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 smtClean="0"/>
              <a:t>Alabama </a:t>
            </a:r>
            <a:r>
              <a:rPr lang="en-US" sz="3200" dirty="0"/>
              <a:t>§ 21-7-4</a:t>
            </a:r>
          </a:p>
          <a:p>
            <a:r>
              <a:rPr lang="en-US" sz="3200" dirty="0"/>
              <a:t>Georgia § 30-4-2(b) </a:t>
            </a:r>
            <a:endParaRPr lang="en-US" sz="3200" dirty="0" smtClean="0"/>
          </a:p>
          <a:p>
            <a:r>
              <a:rPr lang="en-US" sz="3200" dirty="0" smtClean="0"/>
              <a:t>Mississippi § 37-70342</a:t>
            </a:r>
          </a:p>
          <a:p>
            <a:r>
              <a:rPr lang="en-US" sz="3200" dirty="0" smtClean="0"/>
              <a:t>New </a:t>
            </a:r>
            <a:r>
              <a:rPr lang="en-US" sz="3200" dirty="0"/>
              <a:t>Jersey § 18A:46-13.2 </a:t>
            </a:r>
            <a:r>
              <a:rPr lang="en-US" sz="3200" i="1" dirty="0"/>
              <a:t>et. seq</a:t>
            </a:r>
            <a:r>
              <a:rPr lang="en-US" sz="3200" dirty="0"/>
              <a:t>.</a:t>
            </a:r>
          </a:p>
          <a:p>
            <a:r>
              <a:rPr lang="en-US" sz="3200" dirty="0"/>
              <a:t>Washington § 28A-642.010 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California Education Code § </a:t>
            </a:r>
            <a:r>
              <a:rPr lang="en-US" sz="3200" dirty="0" smtClean="0"/>
              <a:t>39839</a:t>
            </a:r>
            <a:endParaRPr lang="en-US" sz="2800" dirty="0"/>
          </a:p>
          <a:p>
            <a:r>
              <a:rPr lang="en-US" sz="3200" dirty="0"/>
              <a:t>Indiana § 16-32-3-1.5</a:t>
            </a:r>
          </a:p>
          <a:p>
            <a:r>
              <a:rPr lang="en-US" sz="3200" dirty="0"/>
              <a:t>Louisiana § 46:1952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336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74" y="478940"/>
            <a:ext cx="898802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Illinois Education Cases</a:t>
            </a:r>
          </a:p>
          <a:p>
            <a:endParaRPr lang="en-US" sz="3600" dirty="0"/>
          </a:p>
          <a:p>
            <a:r>
              <a:rPr lang="en-US" sz="3600" i="1" dirty="0"/>
              <a:t>K.D. v. Villa Grove </a:t>
            </a:r>
            <a:r>
              <a:rPr lang="en-US" sz="3600" i="1" dirty="0" err="1" smtClean="0"/>
              <a:t>Cmty</a:t>
            </a:r>
            <a:r>
              <a:rPr lang="en-US" sz="3600" i="1" dirty="0" smtClean="0"/>
              <a:t>. </a:t>
            </a:r>
            <a:r>
              <a:rPr lang="en-US" sz="3600" i="1" dirty="0"/>
              <a:t>Unit School District</a:t>
            </a:r>
            <a:r>
              <a:rPr lang="en-US" sz="3600" dirty="0"/>
              <a:t>, 936 N.E.2d 690 (Ill. App. 2010) (trial court order in favor of student </a:t>
            </a:r>
            <a:r>
              <a:rPr lang="en-US" sz="3600" dirty="0" smtClean="0"/>
              <a:t>affirmed</a:t>
            </a:r>
            <a:r>
              <a:rPr lang="en-US" sz="3600" dirty="0"/>
              <a:t>)</a:t>
            </a:r>
          </a:p>
          <a:p>
            <a:r>
              <a:rPr lang="en-US" sz="3600" dirty="0"/>
              <a:t> </a:t>
            </a:r>
          </a:p>
          <a:p>
            <a:r>
              <a:rPr lang="en-US" sz="3600" i="1" dirty="0" err="1"/>
              <a:t>Kalbfleich</a:t>
            </a:r>
            <a:r>
              <a:rPr lang="en-US" sz="3600" i="1" dirty="0"/>
              <a:t> v. Columbia </a:t>
            </a:r>
            <a:r>
              <a:rPr lang="en-US" sz="3600" i="1" dirty="0" err="1" smtClean="0"/>
              <a:t>Cmty</a:t>
            </a:r>
            <a:r>
              <a:rPr lang="en-US" sz="3600" i="1" dirty="0" smtClean="0"/>
              <a:t>. </a:t>
            </a:r>
            <a:r>
              <a:rPr lang="en-US" sz="3600" i="1" dirty="0"/>
              <a:t>Unit School District</a:t>
            </a:r>
            <a:r>
              <a:rPr lang="en-US" sz="3600" dirty="0"/>
              <a:t>, 920 N.E.2d 651 (Ill. App. 2009) (trial court’s preliminary injunction in favor of student affirmed)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257" y="0"/>
            <a:ext cx="8229600" cy="1143000"/>
          </a:xfrm>
        </p:spPr>
        <p:txBody>
          <a:bodyPr/>
          <a:lstStyle/>
          <a:p>
            <a:r>
              <a:rPr lang="en-US" dirty="0" smtClean="0"/>
              <a:t>Roadmap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068" y="0"/>
            <a:ext cx="8982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Intro to Service Animals in Schools</a:t>
            </a:r>
          </a:p>
          <a:p>
            <a:endParaRPr lang="en-US" sz="3200" dirty="0" smtClean="0"/>
          </a:p>
          <a:p>
            <a:r>
              <a:rPr lang="en-US" sz="3200" i="1" dirty="0" smtClean="0"/>
              <a:t>Fry v. Napoleon Community</a:t>
            </a:r>
          </a:p>
          <a:p>
            <a:r>
              <a:rPr lang="en-US" sz="3200" i="1" dirty="0" smtClean="0"/>
              <a:t>Schools 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Other Cases of Interest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Impact of State Laws</a:t>
            </a:r>
            <a:endParaRPr lang="en-US" sz="3200" dirty="0"/>
          </a:p>
        </p:txBody>
      </p:sp>
      <p:pic>
        <p:nvPicPr>
          <p:cNvPr id="2" name="Picture 1" descr="Road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64" y="2453469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4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1351" y="446278"/>
            <a:ext cx="8229600" cy="1143000"/>
          </a:xfrm>
        </p:spPr>
        <p:txBody>
          <a:bodyPr/>
          <a:lstStyle/>
          <a:p>
            <a:r>
              <a:rPr lang="en-US" dirty="0"/>
              <a:t>Americans with Disabilities Act</a:t>
            </a:r>
            <a:br>
              <a:rPr lang="en-US" dirty="0"/>
            </a:br>
            <a:r>
              <a:rPr lang="en-US" dirty="0"/>
              <a:t>Service Animal Regulations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68185"/>
            <a:ext cx="68970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smtClean="0"/>
              <a:t>Individually Trained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Do Work or Perform Tasks</a:t>
            </a:r>
          </a:p>
          <a:p>
            <a:endParaRPr lang="en-US" sz="3600" dirty="0" smtClean="0"/>
          </a:p>
          <a:p>
            <a:r>
              <a:rPr lang="en-US" sz="3600" dirty="0" smtClean="0"/>
              <a:t>Includes Psychiatric Service Animals</a:t>
            </a:r>
          </a:p>
          <a:p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155" y="2544104"/>
            <a:ext cx="3112589" cy="24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 – ADA</a:t>
            </a:r>
            <a:br>
              <a:rPr lang="en-US" dirty="0" smtClean="0"/>
            </a:br>
            <a:r>
              <a:rPr lang="en-US" sz="3600" dirty="0" smtClean="0"/>
              <a:t>Exclusion of “Emotional Support Animals”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66800" y="1951672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“[a]</a:t>
            </a:r>
            <a:r>
              <a:rPr lang="en-US" sz="4000" dirty="0" err="1" smtClean="0"/>
              <a:t>nimals</a:t>
            </a:r>
            <a:r>
              <a:rPr lang="en-US" sz="4000" dirty="0" smtClean="0"/>
              <a:t> whose sole function is to provide emotional support, comfort, therapy, companionship, therapeutic benefits, or promote emotional well-being are not service animals”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1433549"/>
      </p:ext>
    </p:extLst>
  </p:cSld>
  <p:clrMapOvr>
    <a:masterClrMapping/>
  </p:clrMapOvr>
  <p:transition xmlns:p14="http://schemas.microsoft.com/office/powerpoint/2010/main" spd="med">
    <p:wipe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Section 504 of the Rehabilitation 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1344" y="1676400"/>
            <a:ext cx="5374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“no otherwise qualified individual with a disability . . . shall solely by reason of her or his disability . . . be denied the benefits of . . . any program or activity receiving Federal financial assistance.”</a:t>
            </a:r>
            <a:endParaRPr lang="en-US" sz="3200" dirty="0"/>
          </a:p>
        </p:txBody>
      </p:sp>
      <p:pic>
        <p:nvPicPr>
          <p:cNvPr id="4" name="Picture 3" descr="RehabActof19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7" y="2057176"/>
            <a:ext cx="3009518" cy="27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70400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Advice for Advocates of Students</a:t>
            </a:r>
            <a:endParaRPr lang="en-US" sz="4000" dirty="0"/>
          </a:p>
        </p:txBody>
      </p:sp>
      <p:pic>
        <p:nvPicPr>
          <p:cNvPr id="3" name="Picture 2" descr="Paw Pr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8" y="1546934"/>
            <a:ext cx="1078903" cy="1078903"/>
          </a:xfrm>
          <a:prstGeom prst="rect">
            <a:avLst/>
          </a:prstGeom>
        </p:spPr>
      </p:pic>
      <p:pic>
        <p:nvPicPr>
          <p:cNvPr id="4" name="Picture 3" descr="Paw Pr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8" y="3077124"/>
            <a:ext cx="1078903" cy="1078903"/>
          </a:xfrm>
          <a:prstGeom prst="rect">
            <a:avLst/>
          </a:prstGeom>
        </p:spPr>
      </p:pic>
      <p:pic>
        <p:nvPicPr>
          <p:cNvPr id="5" name="Picture 4" descr="Paw Pr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53524"/>
            <a:ext cx="1078903" cy="1078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433" y="1679248"/>
            <a:ext cx="487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Check Your Applicable State Law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60432" y="2931596"/>
            <a:ext cx="7029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Focus on Access Pursuant to the ADA and Section 504 of the Rehabilitation Act</a:t>
            </a:r>
          </a:p>
          <a:p>
            <a:r>
              <a:rPr lang="en-US" sz="2800" dirty="0" smtClean="0"/>
              <a:t>	Individualized Determination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0433" y="5006278"/>
            <a:ext cx="6577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Unsuccessful, Utilize Individuals with Disabilities Education Act’s (IDEA) IEP Process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2205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5458716"/>
              </p:ext>
            </p:extLst>
          </p:nvPr>
        </p:nvGraphicFramePr>
        <p:xfrm>
          <a:off x="696981" y="526645"/>
          <a:ext cx="7930091" cy="5483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676" y="402729"/>
            <a:ext cx="2880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Issues in Recent Education</a:t>
            </a:r>
          </a:p>
          <a:p>
            <a:r>
              <a:rPr lang="en-US" sz="3600" dirty="0" smtClean="0"/>
              <a:t>Cases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461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6980"/>
            <a:ext cx="8482243" cy="368772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2548" y="1177726"/>
            <a:ext cx="285082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Fry v. Napoleon Comm. Schools, </a:t>
            </a:r>
          </a:p>
          <a:p>
            <a:r>
              <a:rPr lang="en-US" sz="2400" dirty="0" smtClean="0"/>
              <a:t>788 F.3d 622 </a:t>
            </a:r>
          </a:p>
          <a:p>
            <a:r>
              <a:rPr lang="en-US" sz="2400" dirty="0" smtClean="0"/>
              <a:t>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Cir. 2015), </a:t>
            </a:r>
          </a:p>
          <a:p>
            <a:r>
              <a:rPr lang="en-US" sz="2400" i="1" dirty="0" smtClean="0"/>
              <a:t>cert. granted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136 </a:t>
            </a:r>
            <a:r>
              <a:rPr lang="en-US" sz="2400" dirty="0" err="1" smtClean="0"/>
              <a:t>S.Ct</a:t>
            </a:r>
            <a:r>
              <a:rPr lang="en-US" sz="2400" dirty="0" smtClean="0"/>
              <a:t>. 2540 </a:t>
            </a:r>
          </a:p>
          <a:p>
            <a:r>
              <a:rPr lang="en-US" sz="2400" dirty="0" smtClean="0"/>
              <a:t>(June 29, 2016)</a:t>
            </a:r>
          </a:p>
          <a:p>
            <a:r>
              <a:rPr lang="en-US" sz="2400" dirty="0" smtClean="0"/>
              <a:t> (No. 15-497)</a:t>
            </a:r>
          </a:p>
          <a:p>
            <a:endParaRPr lang="en-US" sz="2400" dirty="0"/>
          </a:p>
          <a:p>
            <a:r>
              <a:rPr lang="en-US" sz="2400" dirty="0" smtClean="0"/>
              <a:t>Oral Arguments</a:t>
            </a:r>
          </a:p>
          <a:p>
            <a:r>
              <a:rPr lang="en-US" sz="2400" dirty="0" smtClean="0"/>
              <a:t>October 31, 2016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2618"/>
            <a:ext cx="550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Ehlena</a:t>
            </a:r>
            <a:r>
              <a:rPr lang="en-US" dirty="0" smtClean="0"/>
              <a:t> Fry and Wonder, Photo Credit</a:t>
            </a:r>
            <a:r>
              <a:rPr lang="en-US" dirty="0" smtClean="0"/>
              <a:t>:  ACLU </a:t>
            </a:r>
            <a:r>
              <a:rPr lang="en-US" dirty="0" smtClean="0"/>
              <a:t>of Michigan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4457" y="5918361"/>
            <a:ext cx="3621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20 U.S.C. § 1415(</a:t>
            </a:r>
            <a:r>
              <a:rPr lang="en-US" sz="3600" i="1" dirty="0"/>
              <a:t>l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694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916" y="4288850"/>
            <a:ext cx="8229600" cy="1114527"/>
          </a:xfrm>
        </p:spPr>
        <p:txBody>
          <a:bodyPr/>
          <a:lstStyle/>
          <a:p>
            <a:r>
              <a:rPr lang="en-US" dirty="0" smtClean="0"/>
              <a:t>Amici Curiae Briefs</a:t>
            </a:r>
            <a:endParaRPr lang="en-US" dirty="0"/>
          </a:p>
        </p:txBody>
      </p:sp>
      <p:pic>
        <p:nvPicPr>
          <p:cNvPr id="3" name="Picture 2" descr="US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" y="268069"/>
            <a:ext cx="2333430" cy="1459890"/>
          </a:xfrm>
          <a:prstGeom prst="rect">
            <a:avLst/>
          </a:prstGeom>
        </p:spPr>
      </p:pic>
      <p:pic>
        <p:nvPicPr>
          <p:cNvPr id="4" name="Picture 3" descr="Autism Spea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25" y="2017042"/>
            <a:ext cx="1358900" cy="1155700"/>
          </a:xfrm>
          <a:prstGeom prst="rect">
            <a:avLst/>
          </a:prstGeom>
        </p:spPr>
      </p:pic>
      <p:pic>
        <p:nvPicPr>
          <p:cNvPr id="5" name="Picture 4" descr="Psychiatric Service Dog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" y="2795862"/>
            <a:ext cx="1104900" cy="1181100"/>
          </a:xfrm>
          <a:prstGeom prst="rect">
            <a:avLst/>
          </a:prstGeom>
        </p:spPr>
      </p:pic>
      <p:pic>
        <p:nvPicPr>
          <p:cNvPr id="6" name="Picture 5" descr="COPAA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9" y="4581710"/>
            <a:ext cx="2882900" cy="977900"/>
          </a:xfrm>
          <a:prstGeom prst="rect">
            <a:avLst/>
          </a:prstGeom>
        </p:spPr>
      </p:pic>
      <p:pic>
        <p:nvPicPr>
          <p:cNvPr id="8" name="Picture 7" descr="NDR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54" y="268069"/>
            <a:ext cx="4293952" cy="1429572"/>
          </a:xfrm>
          <a:prstGeom prst="rect">
            <a:avLst/>
          </a:prstGeom>
        </p:spPr>
      </p:pic>
      <p:pic>
        <p:nvPicPr>
          <p:cNvPr id="10" name="Picture 9" descr="Il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39" y="2017042"/>
            <a:ext cx="1133475" cy="1600200"/>
          </a:xfrm>
          <a:prstGeom prst="rect">
            <a:avLst/>
          </a:prstGeom>
        </p:spPr>
      </p:pic>
      <p:pic>
        <p:nvPicPr>
          <p:cNvPr id="11" name="Picture 10" descr="Min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14" y="2017042"/>
            <a:ext cx="1473200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70903" y="3861335"/>
            <a:ext cx="405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Former Senator and Former DOE Officials</a:t>
            </a:r>
            <a:endParaRPr lang="en-US" dirty="0"/>
          </a:p>
        </p:txBody>
      </p:sp>
      <p:pic>
        <p:nvPicPr>
          <p:cNvPr id="13" name="Picture 12" descr="NSB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80" y="5559610"/>
            <a:ext cx="2603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14765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 PrestigeTemplateBrow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589</Words>
  <Application>Microsoft Macintosh PowerPoint</Application>
  <PresentationFormat>On-screen Show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 Template PrestigeTemplateBrown</vt:lpstr>
      <vt:lpstr>AALS Annual Meeting Animal Law Section Co-Sponsored by Disability Law and Law and Mental Disability Sections January 6, 2017  ANIMALS AS LIVING ACCOMMODATIONS </vt:lpstr>
      <vt:lpstr>Roadmap  </vt:lpstr>
      <vt:lpstr>Americans with Disabilities Act Service Animal Regulations</vt:lpstr>
      <vt:lpstr>Regulations – ADA Exclusion of “Emotional Support Animals”</vt:lpstr>
      <vt:lpstr>Section 504 of the Rehabilitation Act</vt:lpstr>
      <vt:lpstr>Advice for Advocates of Students</vt:lpstr>
      <vt:lpstr>PowerPoint Presentation</vt:lpstr>
      <vt:lpstr>  </vt:lpstr>
      <vt:lpstr>Amici Curiae Briefs</vt:lpstr>
      <vt:lpstr>Other Cases of Interest</vt:lpstr>
      <vt:lpstr>State Laws of Interest</vt:lpstr>
      <vt:lpstr>        Applying General Access Provisions Example: Va. Code § 51.5-44</vt:lpstr>
      <vt:lpstr>Illinois Law</vt:lpstr>
      <vt:lpstr>Policy and Ethical Issues</vt:lpstr>
      <vt:lpstr> Canines in the Classroom Revisited:  Recent Developments Relating to Students’ Utilization of Service Animals at Primary and Secondary Educational Institutions, 9 Albany Gov’t L. Rev. 1 (2016)  Canines in the Classroom:  Service Animals in Primary and Secondary Educational Institutions, 4 J. of Animal L. &amp; Ethics 11 (2011)  Articles can be downloaded from SSRN.com</vt:lpstr>
      <vt:lpstr>PowerPoint Presentation</vt:lpstr>
      <vt:lpstr>PowerPoint Presentation</vt:lpstr>
      <vt:lpstr>PowerPoint Presentation</vt:lpstr>
    </vt:vector>
  </TitlesOfParts>
  <Company>Valparaiso University School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Lange</dc:creator>
  <cp:lastModifiedBy>Rebecca Huss</cp:lastModifiedBy>
  <cp:revision>160</cp:revision>
  <cp:lastPrinted>2015-04-16T19:48:21Z</cp:lastPrinted>
  <dcterms:created xsi:type="dcterms:W3CDTF">2011-08-22T17:08:47Z</dcterms:created>
  <dcterms:modified xsi:type="dcterms:W3CDTF">2016-12-29T17:47:46Z</dcterms:modified>
</cp:coreProperties>
</file>