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8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9E8BC24E-3C60-4691-9188-92BDF4FCBD75}" type="datetimeFigureOut">
              <a:rPr lang="en-AU" smtClean="0"/>
              <a:t>29/12/2016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1471183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E8BC24E-3C60-4691-9188-92BDF4FCBD75}" type="datetimeFigureOut">
              <a:rPr lang="en-AU" smtClean="0"/>
              <a:t>29/12/2016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2537457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E8BC24E-3C60-4691-9188-92BDF4FCBD75}" type="datetimeFigureOut">
              <a:rPr lang="en-AU" smtClean="0"/>
              <a:t>29/12/2016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741995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E8BC24E-3C60-4691-9188-92BDF4FCBD75}" type="datetimeFigureOut">
              <a:rPr lang="en-AU" smtClean="0"/>
              <a:t>29/12/2016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242696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8BC24E-3C60-4691-9188-92BDF4FCBD75}" type="datetimeFigureOut">
              <a:rPr lang="en-AU" smtClean="0"/>
              <a:t>29/12/2016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3760189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9E8BC24E-3C60-4691-9188-92BDF4FCBD75}" type="datetimeFigureOut">
              <a:rPr lang="en-AU" smtClean="0"/>
              <a:t>29/12/2016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420468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9E8BC24E-3C60-4691-9188-92BDF4FCBD75}" type="datetimeFigureOut">
              <a:rPr lang="en-AU" smtClean="0"/>
              <a:t>29/12/2016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2764287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9E8BC24E-3C60-4691-9188-92BDF4FCBD75}" type="datetimeFigureOut">
              <a:rPr lang="en-AU" smtClean="0"/>
              <a:t>29/12/2016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2322891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8BC24E-3C60-4691-9188-92BDF4FCBD75}" type="datetimeFigureOut">
              <a:rPr lang="en-AU" smtClean="0"/>
              <a:t>29/12/2016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2240212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8BC24E-3C60-4691-9188-92BDF4FCBD75}" type="datetimeFigureOut">
              <a:rPr lang="en-AU" smtClean="0"/>
              <a:t>29/12/2016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238490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8BC24E-3C60-4691-9188-92BDF4FCBD75}" type="datetimeFigureOut">
              <a:rPr lang="en-AU" smtClean="0"/>
              <a:t>29/12/2016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D5C29EF-D936-4556-A224-CEA2D4BAF1F4}" type="slidenum">
              <a:rPr lang="en-AU" smtClean="0"/>
              <a:t>‹#›</a:t>
            </a:fld>
            <a:endParaRPr lang="en-AU"/>
          </a:p>
        </p:txBody>
      </p:sp>
    </p:spTree>
    <p:extLst>
      <p:ext uri="{BB962C8B-B14F-4D97-AF65-F5344CB8AC3E}">
        <p14:creationId xmlns:p14="http://schemas.microsoft.com/office/powerpoint/2010/main" val="310752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BC24E-3C60-4691-9188-92BDF4FCBD75}" type="datetimeFigureOut">
              <a:rPr lang="en-AU" smtClean="0"/>
              <a:t>29/12/2016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C29EF-D936-4556-A224-CEA2D4BAF1F4}" type="slidenum">
              <a:rPr lang="en-AU" smtClean="0"/>
              <a:t>‹#›</a:t>
            </a:fld>
            <a:endParaRPr lang="en-AU"/>
          </a:p>
        </p:txBody>
      </p:sp>
    </p:spTree>
    <p:extLst>
      <p:ext uri="{BB962C8B-B14F-4D97-AF65-F5344CB8AC3E}">
        <p14:creationId xmlns:p14="http://schemas.microsoft.com/office/powerpoint/2010/main" val="3934943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188640"/>
            <a:ext cx="7848872" cy="6124754"/>
          </a:xfrm>
          <a:prstGeom prst="rect">
            <a:avLst/>
          </a:prstGeom>
        </p:spPr>
        <p:txBody>
          <a:bodyPr wrap="square">
            <a:spAutoFit/>
          </a:bodyPr>
          <a:lstStyle/>
          <a:p>
            <a:pPr algn="ctr"/>
            <a:endParaRPr lang="en-AU" sz="3600" b="1" dirty="0"/>
          </a:p>
          <a:p>
            <a:pPr algn="ctr"/>
            <a:r>
              <a:rPr lang="en-AU" sz="4000" b="1" dirty="0">
                <a:solidFill>
                  <a:srgbClr val="C00000"/>
                </a:solidFill>
              </a:rPr>
              <a:t>Defining a Disability Assistance Animal in Disability Discrimination Laws in Australia and the US: </a:t>
            </a:r>
          </a:p>
          <a:p>
            <a:pPr algn="ctr"/>
            <a:r>
              <a:rPr lang="en-AU" sz="4000" b="1" dirty="0">
                <a:solidFill>
                  <a:srgbClr val="C00000"/>
                </a:solidFill>
              </a:rPr>
              <a:t>Two Jurisdictions with Similar Approaches and Similar Confusions</a:t>
            </a:r>
          </a:p>
          <a:p>
            <a:endParaRPr lang="en-AU" sz="3600" b="1" dirty="0"/>
          </a:p>
          <a:p>
            <a:endParaRPr lang="en-AU" sz="3600" b="1" dirty="0"/>
          </a:p>
          <a:p>
            <a:r>
              <a:rPr lang="en-AU" sz="2800" b="1" dirty="0"/>
              <a:t>Dr Paul Harpur, Dr Martie-Louise, Professor Simon </a:t>
            </a:r>
            <a:r>
              <a:rPr lang="en-AU" sz="2800" b="1" dirty="0" err="1"/>
              <a:t>Bronitt</a:t>
            </a:r>
            <a:r>
              <a:rPr lang="en-AU" sz="2800" b="1" dirty="0"/>
              <a:t>, Professor Nancy </a:t>
            </a:r>
            <a:r>
              <a:rPr lang="en-AU" sz="2800" b="1" dirty="0" err="1"/>
              <a:t>Pachana</a:t>
            </a:r>
            <a:r>
              <a:rPr lang="en-AU" sz="2800" b="1" dirty="0"/>
              <a:t> and Dr Peter Billings</a:t>
            </a:r>
          </a:p>
        </p:txBody>
      </p:sp>
    </p:spTree>
    <p:extLst>
      <p:ext uri="{BB962C8B-B14F-4D97-AF65-F5344CB8AC3E}">
        <p14:creationId xmlns:p14="http://schemas.microsoft.com/office/powerpoint/2010/main" val="1819402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20688"/>
            <a:ext cx="7992888" cy="2308324"/>
          </a:xfrm>
          <a:prstGeom prst="rect">
            <a:avLst/>
          </a:prstGeom>
        </p:spPr>
        <p:txBody>
          <a:bodyPr wrap="square">
            <a:spAutoFit/>
          </a:bodyPr>
          <a:lstStyle/>
          <a:p>
            <a:pPr algn="ctr"/>
            <a:r>
              <a:rPr lang="en-AU" sz="3600" b="1" dirty="0"/>
              <a:t>Distinguishing between a pet and a disability assistance animal:</a:t>
            </a:r>
          </a:p>
          <a:p>
            <a:pPr algn="ctr"/>
            <a:r>
              <a:rPr lang="en-AU" sz="3600" b="1" dirty="0"/>
              <a:t>Types of animals protected and training standards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3356992"/>
            <a:ext cx="3528392" cy="3336943"/>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4012272"/>
            <a:ext cx="3203149" cy="2026382"/>
          </a:xfrm>
          <a:prstGeom prst="rect">
            <a:avLst/>
          </a:prstGeom>
        </p:spPr>
      </p:pic>
    </p:spTree>
    <p:extLst>
      <p:ext uri="{BB962C8B-B14F-4D97-AF65-F5344CB8AC3E}">
        <p14:creationId xmlns:p14="http://schemas.microsoft.com/office/powerpoint/2010/main" val="3898302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56792"/>
            <a:ext cx="6804248" cy="3416320"/>
          </a:xfrm>
          <a:prstGeom prst="rect">
            <a:avLst/>
          </a:prstGeom>
        </p:spPr>
        <p:txBody>
          <a:bodyPr wrap="square">
            <a:spAutoFit/>
          </a:bodyPr>
          <a:lstStyle/>
          <a:p>
            <a:pPr algn="ctr"/>
            <a:r>
              <a:rPr lang="en-AU" sz="3600" b="1" dirty="0"/>
              <a:t>How the public can </a:t>
            </a:r>
          </a:p>
          <a:p>
            <a:pPr algn="ctr"/>
            <a:r>
              <a:rPr lang="en-AU" sz="3600" b="1" dirty="0"/>
              <a:t>distinguish between a </a:t>
            </a:r>
          </a:p>
          <a:p>
            <a:pPr algn="ctr"/>
            <a:r>
              <a:rPr lang="en-AU" sz="3600" b="1" dirty="0"/>
              <a:t>disability assistance animal </a:t>
            </a:r>
          </a:p>
          <a:p>
            <a:pPr algn="ctr"/>
            <a:r>
              <a:rPr lang="en-AU" sz="3600" b="1" dirty="0"/>
              <a:t>and a pet.</a:t>
            </a:r>
          </a:p>
          <a:p>
            <a:pPr algn="ctr"/>
            <a:r>
              <a:rPr lang="en-AU" sz="3600" b="1" dirty="0"/>
              <a:t>Identification cards, jackets </a:t>
            </a:r>
          </a:p>
          <a:p>
            <a:pPr algn="ctr"/>
            <a:r>
              <a:rPr lang="en-AU" sz="3600" b="1" dirty="0"/>
              <a:t>and harnesses</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476672"/>
            <a:ext cx="2790825" cy="604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950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9098" y="836712"/>
            <a:ext cx="7488832" cy="4524315"/>
          </a:xfrm>
          <a:prstGeom prst="rect">
            <a:avLst/>
          </a:prstGeom>
        </p:spPr>
        <p:txBody>
          <a:bodyPr wrap="square">
            <a:spAutoFit/>
          </a:bodyPr>
          <a:lstStyle/>
          <a:p>
            <a:pPr algn="ctr"/>
            <a:r>
              <a:rPr lang="en-AU" sz="3200" b="1" dirty="0">
                <a:solidFill>
                  <a:srgbClr val="C00000"/>
                </a:solidFill>
              </a:rPr>
              <a:t>Fake and fraudulent disability assistance animals</a:t>
            </a:r>
          </a:p>
          <a:p>
            <a:pPr algn="ctr"/>
            <a:endParaRPr lang="en-AU" sz="2800" b="1" dirty="0"/>
          </a:p>
          <a:p>
            <a:r>
              <a:rPr lang="en-AU" sz="2800" b="1" dirty="0"/>
              <a:t>a.            Where the handler has no disability and the animal is just a pet.   </a:t>
            </a:r>
          </a:p>
          <a:p>
            <a:r>
              <a:rPr lang="en-AU" sz="2800" b="1" dirty="0"/>
              <a:t> </a:t>
            </a:r>
          </a:p>
          <a:p>
            <a:r>
              <a:rPr lang="en-AU" sz="2800" b="1" dirty="0"/>
              <a:t>b.            Where the handler has a disability but the animal does not have appropriate training and they are aware of the lack of training or should reasonably be expected to be so aware. </a:t>
            </a:r>
            <a:r>
              <a:rPr lang="en-AU" sz="2800" dirty="0"/>
              <a:t>  </a:t>
            </a:r>
          </a:p>
        </p:txBody>
      </p:sp>
    </p:spTree>
    <p:extLst>
      <p:ext uri="{BB962C8B-B14F-4D97-AF65-F5344CB8AC3E}">
        <p14:creationId xmlns:p14="http://schemas.microsoft.com/office/powerpoint/2010/main" val="1284074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058" y="620688"/>
            <a:ext cx="7416824" cy="5539978"/>
          </a:xfrm>
          <a:prstGeom prst="rect">
            <a:avLst/>
          </a:prstGeom>
        </p:spPr>
        <p:txBody>
          <a:bodyPr wrap="square">
            <a:spAutoFit/>
          </a:bodyPr>
          <a:lstStyle/>
          <a:p>
            <a:r>
              <a:rPr lang="en-AU" sz="2800" b="1" dirty="0"/>
              <a:t>c.             Where the person with a disability reasonably believes the animal has appropriate training but the animal does not have appropriate training.  Here the handler might have been negligent in the way they acquired their animal, however the problem is that they may have owner trained the animal to a poor standard or acquired it from a dubious organization. </a:t>
            </a:r>
          </a:p>
          <a:p>
            <a:r>
              <a:rPr lang="en-AU" sz="2800" b="1" dirty="0"/>
              <a:t>  </a:t>
            </a:r>
          </a:p>
          <a:p>
            <a:r>
              <a:rPr lang="en-AU" sz="2800" b="1" dirty="0"/>
              <a:t>d.            Where a training institute fraudulently holds out animals as assistance animals.</a:t>
            </a:r>
          </a:p>
          <a:p>
            <a:r>
              <a:rPr lang="en-AU" dirty="0"/>
              <a:t> </a:t>
            </a:r>
          </a:p>
        </p:txBody>
      </p:sp>
    </p:spTree>
    <p:extLst>
      <p:ext uri="{BB962C8B-B14F-4D97-AF65-F5344CB8AC3E}">
        <p14:creationId xmlns:p14="http://schemas.microsoft.com/office/powerpoint/2010/main" val="2760951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980728"/>
            <a:ext cx="6912768" cy="3416320"/>
          </a:xfrm>
          <a:prstGeom prst="rect">
            <a:avLst/>
          </a:prstGeom>
        </p:spPr>
        <p:txBody>
          <a:bodyPr wrap="square">
            <a:spAutoFit/>
          </a:bodyPr>
          <a:lstStyle/>
          <a:p>
            <a:pPr algn="ctr"/>
            <a:r>
              <a:rPr lang="en-AU" sz="3600" b="1" dirty="0"/>
              <a:t>Prohibiting and sanctioning fake and fraudulent disability assistance animals.</a:t>
            </a:r>
          </a:p>
          <a:p>
            <a:pPr algn="ctr"/>
            <a:endParaRPr lang="en-AU" sz="3600" b="1" dirty="0"/>
          </a:p>
          <a:p>
            <a:pPr algn="ctr"/>
            <a:r>
              <a:rPr lang="en-AU" sz="3600" b="1" dirty="0"/>
              <a:t>Regulating, ignoring and under enforcing</a:t>
            </a:r>
          </a:p>
        </p:txBody>
      </p:sp>
    </p:spTree>
    <p:extLst>
      <p:ext uri="{BB962C8B-B14F-4D97-AF65-F5344CB8AC3E}">
        <p14:creationId xmlns:p14="http://schemas.microsoft.com/office/powerpoint/2010/main" val="1493784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60648"/>
            <a:ext cx="7632848" cy="3416320"/>
          </a:xfrm>
          <a:prstGeom prst="rect">
            <a:avLst/>
          </a:prstGeom>
        </p:spPr>
        <p:txBody>
          <a:bodyPr wrap="square">
            <a:spAutoFit/>
          </a:bodyPr>
          <a:lstStyle/>
          <a:p>
            <a:pPr algn="ctr"/>
            <a:r>
              <a:rPr lang="en-AU" sz="3600" b="1" dirty="0">
                <a:solidFill>
                  <a:srgbClr val="C00000"/>
                </a:solidFill>
              </a:rPr>
              <a:t>Moving forward</a:t>
            </a:r>
          </a:p>
          <a:p>
            <a:pPr algn="ctr"/>
            <a:endParaRPr lang="en-AU" sz="3600" b="1" dirty="0"/>
          </a:p>
          <a:p>
            <a:pPr algn="ctr"/>
            <a:r>
              <a:rPr lang="en-AU" sz="3600" b="1" dirty="0"/>
              <a:t>Definition of disability assistance animal requires clarification</a:t>
            </a:r>
          </a:p>
          <a:p>
            <a:pPr algn="ctr"/>
            <a:r>
              <a:rPr lang="en-AU" sz="3600" b="1" dirty="0"/>
              <a:t>Identification cards should be required to obtain protection</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3789040"/>
            <a:ext cx="3240360" cy="2756647"/>
          </a:xfrm>
          <a:prstGeom prst="rect">
            <a:avLst/>
          </a:prstGeom>
        </p:spPr>
      </p:pic>
    </p:spTree>
    <p:extLst>
      <p:ext uri="{BB962C8B-B14F-4D97-AF65-F5344CB8AC3E}">
        <p14:creationId xmlns:p14="http://schemas.microsoft.com/office/powerpoint/2010/main" val="3188498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121</Words>
  <Application>Microsoft Office PowerPoint</Application>
  <PresentationFormat>On-screen Show (4:3)</PresentationFormat>
  <Paragraphs>30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Barry</dc:creator>
  <cp:lastModifiedBy>Patrick  Riley</cp:lastModifiedBy>
  <cp:revision>5</cp:revision>
  <dcterms:created xsi:type="dcterms:W3CDTF">2016-12-22T03:41:22Z</dcterms:created>
  <dcterms:modified xsi:type="dcterms:W3CDTF">2016-12-29T19:05:10Z</dcterms:modified>
</cp:coreProperties>
</file>