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8" r:id="rId3"/>
    <p:sldId id="299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0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879"/>
    <a:srgbClr val="FFFF66"/>
    <a:srgbClr val="FFCC00"/>
    <a:srgbClr val="CC6600"/>
    <a:srgbClr val="336699"/>
    <a:srgbClr val="993366"/>
    <a:srgbClr val="666699"/>
    <a:srgbClr val="FF9900"/>
    <a:srgbClr val="3399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95" autoAdjust="0"/>
    <p:restoredTop sz="94675" autoAdjust="0"/>
  </p:normalViewPr>
  <p:slideViewPr>
    <p:cSldViewPr snapToGrid="0" showGuides="1">
      <p:cViewPr>
        <p:scale>
          <a:sx n="100" d="100"/>
          <a:sy n="100" d="100"/>
        </p:scale>
        <p:origin x="-28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261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75D0-D220-4A31-AACC-0F4936323F98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5134F-417C-47A4-9290-D4AEE2A220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3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8230-45C7-4F5B-A7EB-4FAA0F1A2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5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0970B-0A8B-43A5-94E4-C42CE531B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9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999A-E560-4F43-A771-E74FCC1A5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,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999A-E560-4F43-A771-E74FCC1A5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587"/>
            <a:ext cx="8229600" cy="4978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1237"/>
            <a:ext cx="5486400" cy="3866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A3205-447D-45D9-83A2-5D416D025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6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270" y="4316818"/>
            <a:ext cx="5794745" cy="87186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"/>
            <a:ext cx="9144000" cy="684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26563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0963"/>
            <a:ext cx="8229600" cy="438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8CEAEC1C-2609-4474-8171-24340ED15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  <a:latin typeface="FormataBQ-Regular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1567" y="126115"/>
            <a:ext cx="3192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Optional Presentation Title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0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6" r:id="rId4"/>
    <p:sldLayoutId id="2147483673" r:id="rId5"/>
    <p:sldLayoutId id="2147483668" r:id="rId6"/>
    <p:sldLayoutId id="214748367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9650"/>
            <a:ext cx="7772400" cy="20129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200" b="1" dirty="0">
                <a:latin typeface="Verdana"/>
                <a:cs typeface="Verdana"/>
              </a:rPr>
              <a:t>How to Complete Your Service Requirements, Keep Your Sanity, Make New Friends, Influence People, and Earn </a:t>
            </a:r>
            <a:r>
              <a:rPr lang="en-US" sz="3200" b="1" dirty="0" smtClean="0">
                <a:latin typeface="Verdana"/>
                <a:cs typeface="Verdana"/>
              </a:rPr>
              <a:t>Tenure, Too: </a:t>
            </a:r>
            <a:br>
              <a:rPr lang="en-US" sz="3200" b="1" dirty="0" smtClean="0">
                <a:latin typeface="Verdana"/>
                <a:cs typeface="Verdana"/>
              </a:rPr>
            </a:br>
            <a:r>
              <a:rPr lang="en-US" sz="3200" b="1" dirty="0" smtClean="0">
                <a:latin typeface="Verdana"/>
                <a:cs typeface="Verdana"/>
              </a:rPr>
              <a:t>6 Lessons</a:t>
            </a:r>
            <a:br>
              <a:rPr lang="en-US" sz="3200" b="1" dirty="0" smtClean="0">
                <a:latin typeface="Verdana"/>
                <a:cs typeface="Verdana"/>
              </a:rPr>
            </a:br>
            <a:r>
              <a:rPr lang="en-US" sz="1800" b="1" dirty="0" smtClean="0">
                <a:latin typeface="Verdana"/>
                <a:cs typeface="Verdana"/>
              </a:rPr>
              <a:t>Plenary Session-Service: Challenge, Opportunity and Passion</a:t>
            </a:r>
            <a:endParaRPr lang="en-US" sz="1800" b="1" i="1" dirty="0" smtClean="0"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1450"/>
            <a:ext cx="6400800" cy="752475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Phoebe A. Haddon</a:t>
            </a:r>
          </a:p>
          <a:p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Chancellor</a:t>
            </a: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2097042"/>
            <a:ext cx="8229600" cy="32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pPr algn="ctr"/>
            <a:r>
              <a:rPr lang="en-US" sz="3600" b="1" u="sng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#5:</a:t>
            </a:r>
          </a:p>
          <a:p>
            <a:pPr algn="ctr"/>
            <a:endParaRPr lang="en-US" sz="28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 your law school’s culture.</a:t>
            </a:r>
          </a:p>
          <a:p>
            <a:endParaRPr lang="en-US" sz="2800" b="1" kern="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26371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1162051"/>
            <a:ext cx="8229600" cy="557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pPr algn="ctr"/>
            <a:r>
              <a:rPr lang="en-US" sz="3600" b="1" u="sng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#6:</a:t>
            </a:r>
          </a:p>
          <a:p>
            <a:pPr algn="ctr"/>
            <a:endParaRPr lang="en-US" sz="28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good records of actual service, compliments, and other indications of the richness of your contributions and share them with your peers and the tenure committee.</a:t>
            </a:r>
          </a:p>
          <a:p>
            <a:endParaRPr lang="en-US" sz="2800" b="1" kern="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26371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2097042"/>
            <a:ext cx="8229600" cy="32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pPr algn="ctr"/>
            <a:r>
              <a:rPr lang="en-US" sz="3600" b="1" u="sng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Summarized Lessons:</a:t>
            </a:r>
          </a:p>
          <a:p>
            <a:pPr algn="ctr"/>
            <a:endParaRPr lang="en-US" sz="28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buAutoNum type="arabicPeriod"/>
            </a:pPr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</a:t>
            </a:r>
          </a:p>
          <a:p>
            <a:pPr marL="742950" indent="-742950">
              <a:buAutoNum type="arabicPeriod"/>
            </a:pPr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creative</a:t>
            </a:r>
          </a:p>
          <a:p>
            <a:pPr marL="742950" indent="-742950">
              <a:buAutoNum type="arabicPeriod"/>
            </a:pPr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 “no”</a:t>
            </a:r>
          </a:p>
          <a:p>
            <a:pPr marL="742950" indent="-742950">
              <a:buAutoNum type="arabicPeriod"/>
            </a:pPr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Negotiate</a:t>
            </a:r>
          </a:p>
          <a:p>
            <a:pPr marL="742950" indent="-742950">
              <a:buAutoNum type="arabicPeriod"/>
            </a:pPr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a good “citizen”</a:t>
            </a:r>
          </a:p>
          <a:p>
            <a:pPr marL="742950" indent="-742950">
              <a:buAutoNum type="arabicPeriod"/>
            </a:pPr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good records</a:t>
            </a:r>
          </a:p>
          <a:p>
            <a:endParaRPr lang="en-US" sz="2800" b="1" kern="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26371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07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rgranfield\AppData\Local\Microsoft\Windows\Temporary Internet Files\Content.Outlook\LZAL31UG\TCB-12937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341" y="1206418"/>
            <a:ext cx="6179441" cy="50946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82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rgranfield\AppData\Local\Microsoft\Windows\Temporary Internet Files\Content.Outlook\LZAL31UG\TCB-129374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56981" y="1206418"/>
            <a:ext cx="3956161" cy="50946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1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rgranfield\AppData\Local\Microsoft\Windows\Temporary Internet Files\Content.Outlook\LZAL31UG\TCB-129374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5329" y="1011042"/>
            <a:ext cx="7919883" cy="54488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16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rgranfield\AppData\Local\Microsoft\Windows\Temporary Internet Files\Content.Outlook\LZAL31UG\TCB-129374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75952" y="1023742"/>
            <a:ext cx="6747836" cy="54488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81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2097042"/>
            <a:ext cx="8229600" cy="32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pPr algn="ctr"/>
            <a:r>
              <a:rPr lang="en-US" sz="3600" b="1" u="sng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#1:</a:t>
            </a:r>
          </a:p>
          <a:p>
            <a:pPr algn="ctr"/>
            <a:endParaRPr lang="en-US" sz="28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your focus and your passion, and avoid spreading yourself too thin.</a:t>
            </a:r>
          </a:p>
          <a:p>
            <a:endParaRPr lang="en-US" sz="2800" b="1" kern="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92474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1743075"/>
            <a:ext cx="8229600" cy="40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pPr algn="ctr"/>
            <a:r>
              <a:rPr lang="en-US" sz="3600" b="1" u="sng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#2:</a:t>
            </a:r>
          </a:p>
          <a:p>
            <a:pPr algn="ctr"/>
            <a:endParaRPr lang="en-US" sz="28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creative ways to do service that can </a:t>
            </a:r>
          </a:p>
          <a:p>
            <a:pPr algn="ctr"/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or support </a:t>
            </a:r>
          </a:p>
          <a:p>
            <a:pPr algn="ctr"/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aspects of your work.</a:t>
            </a:r>
          </a:p>
          <a:p>
            <a:endParaRPr lang="en-US" sz="2800" b="1" kern="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26371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2097042"/>
            <a:ext cx="8229600" cy="32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pPr algn="ctr"/>
            <a:r>
              <a:rPr lang="en-US" sz="3600" b="1" u="sng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#3:</a:t>
            </a:r>
          </a:p>
          <a:p>
            <a:pPr algn="ctr"/>
            <a:endParaRPr lang="en-US" sz="28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the courage to say “no” when you are too busy or simply don’t have the passion for the area.</a:t>
            </a:r>
          </a:p>
          <a:p>
            <a:endParaRPr lang="en-US" sz="2800" b="1" kern="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26371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2097042"/>
            <a:ext cx="8229600" cy="32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pPr algn="ctr"/>
            <a:r>
              <a:rPr lang="en-US" sz="3600" b="1" u="sng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#4:</a:t>
            </a:r>
          </a:p>
          <a:p>
            <a:pPr algn="ctr"/>
            <a:endParaRPr lang="en-US" sz="28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“no” </a:t>
            </a:r>
            <a:r>
              <a:rPr lang="en-US" sz="3600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not an option, negotiate.</a:t>
            </a:r>
          </a:p>
          <a:p>
            <a:endParaRPr lang="en-US" sz="2800" b="1" kern="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263710755"/>
      </p:ext>
    </p:extLst>
  </p:cSld>
  <p:clrMapOvr>
    <a:masterClrMapping/>
  </p:clrMapOvr>
</p:sld>
</file>

<file path=ppt/theme/theme1.xml><?xml version="1.0" encoding="utf-8"?>
<a:theme xmlns:a="http://schemas.openxmlformats.org/drawingml/2006/main" name="RU_Template_Formata_G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Formata BQ Regular"/>
        <a:ea typeface=""/>
        <a:cs typeface=""/>
      </a:majorFont>
      <a:minorFont>
        <a:latin typeface="Formata BQ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173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RU_Template_Formata_G</vt:lpstr>
      <vt:lpstr>How to Complete Your Service Requirements, Keep Your Sanity, Make New Friends, Influence People, and Earn Tenure, Too:  6 Lessons Plenary Session-Service: Challenge, Opportunity and Passion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mjb439</dc:creator>
  <cp:lastModifiedBy>Tracie Thomas</cp:lastModifiedBy>
  <cp:revision>141</cp:revision>
  <cp:lastPrinted>2015-06-05T15:15:50Z</cp:lastPrinted>
  <dcterms:created xsi:type="dcterms:W3CDTF">2012-10-09T15:55:33Z</dcterms:created>
  <dcterms:modified xsi:type="dcterms:W3CDTF">2015-06-09T16:25:34Z</dcterms:modified>
</cp:coreProperties>
</file>