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6" r:id="rId2"/>
    <p:sldId id="367" r:id="rId3"/>
    <p:sldId id="368" r:id="rId4"/>
    <p:sldId id="358" r:id="rId5"/>
    <p:sldId id="353" r:id="rId6"/>
    <p:sldId id="356" r:id="rId7"/>
    <p:sldId id="357" r:id="rId8"/>
    <p:sldId id="354" r:id="rId9"/>
    <p:sldId id="369" r:id="rId10"/>
    <p:sldId id="284" r:id="rId11"/>
    <p:sldId id="285" r:id="rId12"/>
    <p:sldId id="286" r:id="rId13"/>
    <p:sldId id="288" r:id="rId14"/>
    <p:sldId id="287" r:id="rId15"/>
    <p:sldId id="370" r:id="rId16"/>
    <p:sldId id="347" r:id="rId17"/>
    <p:sldId id="348" r:id="rId18"/>
    <p:sldId id="349" r:id="rId19"/>
    <p:sldId id="350" r:id="rId20"/>
    <p:sldId id="351" r:id="rId21"/>
    <p:sldId id="371" r:id="rId22"/>
    <p:sldId id="360" r:id="rId23"/>
    <p:sldId id="290" r:id="rId24"/>
    <p:sldId id="291" r:id="rId25"/>
    <p:sldId id="292" r:id="rId26"/>
    <p:sldId id="293" r:id="rId27"/>
    <p:sldId id="372" r:id="rId28"/>
    <p:sldId id="361" r:id="rId29"/>
    <p:sldId id="362" r:id="rId30"/>
    <p:sldId id="363" r:id="rId31"/>
    <p:sldId id="364" r:id="rId32"/>
    <p:sldId id="365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9" autoAdjust="0"/>
    <p:restoredTop sz="87902" autoAdjust="0"/>
  </p:normalViewPr>
  <p:slideViewPr>
    <p:cSldViewPr snapToGrid="0" snapToObjects="1">
      <p:cViewPr>
        <p:scale>
          <a:sx n="66" d="100"/>
          <a:sy n="66" d="100"/>
        </p:scale>
        <p:origin x="-1080" y="-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D05B5-9500-6B47-A55D-B43A591D32C8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3A3AA9-7817-EA46-ADFC-99999CA9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7C49CD-2A92-334F-A3A2-B337F0DC1B2F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2CEE90-B518-5242-9405-E1272E7F1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4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PAGE 57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CEE90-B518-5242-9405-E1272E7F10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Arial" charset="0"/>
              </a:rPr>
              <a:t>Long-term memory and working (short-term) memory</a:t>
            </a:r>
            <a:endParaRPr lang="en-US" dirty="0" smtClean="0">
              <a:cs typeface="+mn-cs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5DF98A-13F4-CF40-AAC8-AA9BC43E84F3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Encoding and retrieval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624D0A-F4ED-4248-99A2-041C397D089B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Need to capture their attention, active learning needed, time to allow</a:t>
            </a:r>
            <a:r>
              <a:rPr lang="en-US" baseline="0" dirty="0" smtClean="0">
                <a:latin typeface="Calibri" charset="0"/>
              </a:rPr>
              <a:t> encoding</a:t>
            </a:r>
            <a:endParaRPr lang="en-US" dirty="0">
              <a:latin typeface="Calibri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A9FA2F-33FC-1B4C-A380-E36C531BA59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Schema theory</a:t>
            </a:r>
            <a:endParaRPr lang="en-US" dirty="0">
              <a:latin typeface="Calibri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EA6E3A-7B16-B444-8164-6C217A6E753F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What is andragogy?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93F9BC-819C-DB4D-9E33-8C14C591C8D9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Authentic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learning is key</a:t>
            </a: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479F60-7ECD-A84B-AFC5-FAED18841802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Adult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learners want to know why they are learning what they are learning</a:t>
            </a: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2640C-B739-6844-B5A1-4089759846C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Students learn new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things by making connections between what they already know and what they are learning.  Schema theory.</a:t>
            </a: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440C63-B384-054E-A129-E2123AA39EE6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Midterm or not and its weight, coverage among end-of-syllabus topics, teaching methods, etc.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2C160-E9C8-9242-ACD1-73B3AFA16853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To offer an explanation of how humans learn new skills, knowledge or values for the purpose of explaining observed results and to help teachers construct solutions to practical problems.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Challenging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tasks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and need to communicate you believe students can live up to those expectations or students less inclined to try.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2C160-E9C8-9242-ACD1-73B3AFA16853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knowing names, knowing backgrounds, attributing ideas to students who asserted them, modeling respect of colleagues, students and staff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CEE90-B518-5242-9405-E1272E7F10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3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Makes students want to learn more about the subject to figure</a:t>
            </a:r>
            <a:r>
              <a:rPr lang="en-US" baseline="0" dirty="0" smtClean="0"/>
              <a:t> out why we are so excited plus role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CEE90-B518-5242-9405-E1272E7F10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0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 students do not play along in their heads. Doesn’t address most students misperceptions</a:t>
            </a:r>
            <a:r>
              <a:rPr lang="en-US" baseline="0" dirty="0" smtClean="0"/>
              <a:t> </a:t>
            </a:r>
            <a:r>
              <a:rPr lang="en-US" dirty="0" smtClean="0"/>
              <a:t> Examples of more active learning would include: small group problem solving, writing in response</a:t>
            </a:r>
            <a:r>
              <a:rPr lang="en-US" baseline="0" dirty="0" smtClean="0"/>
              <a:t> to a hypo/problem, completing a case comparison chart, peer feedback, discovery sequence instruction,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CEE90-B518-5242-9405-E1272E7F108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Arial" charset="0"/>
              </a:rPr>
              <a:t>Expertise, preparation (substance and method), variety, formative feedback</a:t>
            </a:r>
            <a:endParaRPr lang="en-US" dirty="0" smtClean="0">
              <a:cs typeface="+mn-cs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017048-D299-5242-BCEC-282B9C7EC0BA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To offer an explanation of how humans learn new skills, knowledge or values for the purpose of explaining observed results and to help teachers construct solutions to practical problems.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What was the question?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93F9BC-819C-DB4D-9E33-8C14C591C8D9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Schema theory and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adult learning theory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479F60-7ECD-A84B-AFC5-FAED18841802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Adult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learning theory-- adults want to be treated as individuals i.e., respect</a:t>
            </a:r>
            <a:endParaRPr lang="en-US" dirty="0" smtClean="0">
              <a:cs typeface="+mn-cs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2640C-B739-6844-B5A1-4089759846C3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To offer an explanation of how humans learn new skills, knowledge or values for the purpose of explaining observed results and to help teachers construct solutions to practical problems.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Active learning.  Preparation.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440C63-B384-054E-A129-E2123AA39EE6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2C160-E9C8-9242-ACD1-73B3AFA16853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What is that students learn when they  create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 (construct) their own understandings rather than merely told things? PIAGET</a:t>
            </a: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What is students learn more when they are doing the intellectual work than when the professor is.  </a:t>
            </a:r>
            <a:endParaRPr lang="en-US" dirty="0" smtClean="0">
              <a:cs typeface="+mn-cs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D8C1B1-0692-CE4F-8292-8D75646BE7F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Small group work. </a:t>
            </a:r>
            <a:r>
              <a:rPr lang="en-US" sz="2800" baseline="0" dirty="0" smtClean="0">
                <a:latin typeface="Times New Roman" pitchFamily="18" charset="0"/>
                <a:cs typeface="Arial" charset="0"/>
              </a:rPr>
              <a:t>VYGOTSKY </a:t>
            </a: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5F3B7C-CC1D-DB4D-B90A-5C2C9CA6A540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Students retain most from complex,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authentic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problems.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D09FFB-61EA-E241-88DA-FA021E30BE29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714E3C-70A3-0145-A0EA-3A7788CBCF39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Selective Attention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44A735-9E03-3C4A-976F-7265744BEB5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F798-61FC-9442-8D86-24FE7228DB9B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23528-D8B4-DD4B-B9A9-CF09EF6DC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017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22FE-03BD-DE41-8255-B90FF1D4290B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CC-C031-1A4D-9225-8ACB77BF4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879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B119-61FF-074C-9C7B-193FA10F9692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30A-87E8-6A49-88F3-F8FB26684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51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6A9D-B49B-1643-AA6A-821111B7560D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5BF6-C14F-A049-91D8-A99A5EE2F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47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4376-F150-A041-A0CD-FDF819B607EE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9FDD-7165-0240-999B-96ACBDAD0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09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7A63-6D89-6547-9A98-4C132578976A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54B6A-D247-7044-B392-59C8077B4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3663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9B2A-4008-E14B-8D75-48E095D22D78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B8B4-A2A8-CF41-949E-5C274E45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427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685A-3043-3F42-8BD7-744248030353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6539-1500-D949-B365-AE63A8E6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2931-E73A-5443-B412-D5DFE4E9875F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DF1E-93DB-1040-B5B9-53EFCE54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49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A6D2-2C95-124F-834C-23E0B12A3475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0753-AA29-284E-A44D-7E8974396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665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ACC6-D7E2-C945-B225-23F834CB605C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3555-C5A1-0540-BE64-D859B803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2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17C39BA-9BA0-F749-BC0E-B258709027EA}" type="datetime1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5B5FB5B-4575-624E-A9C2-DAE4BF804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randomBar dir="vert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622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052796"/>
            <a:ext cx="8686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9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The </a:t>
            </a:r>
            <a:r>
              <a:rPr lang="en-US" sz="29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linear</a:t>
            </a:r>
            <a:r>
              <a:rPr lang="en-US" sz="29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Learning </a:t>
            </a:r>
            <a:r>
              <a:rPr lang="en-US" sz="29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and teaching theory version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7222" y="6192587"/>
            <a:ext cx="6956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2400" dirty="0" smtClean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cs typeface="Arial" charset="0"/>
              </a:rPr>
              <a:t>Dean and Professor </a:t>
            </a:r>
            <a:r>
              <a:rPr lang="en-US" sz="240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cs typeface="Arial" charset="0"/>
              </a:rPr>
              <a:t>M</a:t>
            </a:r>
            <a:r>
              <a:rPr lang="en-US" sz="2400" dirty="0" smtClean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cs typeface="Arial" charset="0"/>
              </a:rPr>
              <a:t>ichael </a:t>
            </a:r>
            <a:r>
              <a:rPr lang="en-US" sz="240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cs typeface="Arial" charset="0"/>
              </a:rPr>
              <a:t>H</a:t>
            </a:r>
            <a:r>
              <a:rPr lang="en-US" sz="2400" dirty="0" smtClean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cs typeface="Arial" charset="0"/>
              </a:rPr>
              <a:t>unter Schwartz</a:t>
            </a:r>
            <a:endParaRPr lang="en-US" sz="2400" dirty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8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720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2404" y="1370013"/>
            <a:ext cx="87229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1125" lvl="1" algn="ctr"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TERM USED FOR THE IDEA THAT STUDENTS CAN ONLY ATTEND TO A SMALL PORTION OF THE MANY STIMULI COMPETING FOR THEIR ATTENTION.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23368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TWO TYPES OF MEMORY. 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7200">
              <a:cs typeface="+mn-cs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6327" y="1521138"/>
            <a:ext cx="856907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3037" lvl="1" algn="ctr">
              <a:defRPr/>
            </a:pP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TWO PROCESSES HUMANS USE TO MOVE INFORMATION AND SKILLS INTO AND OUT OF  LONG-TERM MEMORY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7200">
              <a:cs typeface="+mn-cs"/>
            </a:endParaRPr>
          </a:p>
        </p:txBody>
      </p:sp>
      <p:sp>
        <p:nvSpPr>
          <p:cNvPr id="819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285750"/>
            <a:ext cx="8807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0325" lvl="1" algn="ctr"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AT LEAST ONE IMPLICATION FOR LAW TEACHING OF THE THEORY (DEPICTED BELOW). 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6" name="Line 22"/>
          <p:cNvSpPr>
            <a:spLocks noChangeShapeType="1"/>
          </p:cNvSpPr>
          <p:nvPr/>
        </p:nvSpPr>
        <p:spPr bwMode="auto">
          <a:xfrm flipH="1">
            <a:off x="3505200" y="5035550"/>
            <a:ext cx="19812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23"/>
          <p:cNvSpPr>
            <a:spLocks noChangeShapeType="1"/>
          </p:cNvSpPr>
          <p:nvPr/>
        </p:nvSpPr>
        <p:spPr bwMode="auto">
          <a:xfrm>
            <a:off x="7848600" y="4273550"/>
            <a:ext cx="0" cy="9906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24"/>
          <p:cNvSpPr>
            <a:spLocks noChangeShapeType="1"/>
          </p:cNvSpPr>
          <p:nvPr/>
        </p:nvSpPr>
        <p:spPr bwMode="auto">
          <a:xfrm>
            <a:off x="7848600" y="2673350"/>
            <a:ext cx="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3200400" y="2717800"/>
            <a:ext cx="2971800" cy="1092607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600" b="1" dirty="0" smtClean="0">
              <a:solidFill>
                <a:schemeClr val="bg1"/>
              </a:solidFill>
              <a:latin typeface="Tahoma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ahoma" charset="0"/>
              </a:rPr>
              <a:t>The </a:t>
            </a:r>
            <a:br>
              <a:rPr lang="en-US" b="1" dirty="0" smtClean="0">
                <a:solidFill>
                  <a:schemeClr val="bg1"/>
                </a:solidFill>
                <a:latin typeface="Tahoma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ahoma" charset="0"/>
              </a:rPr>
              <a:t>Environment</a:t>
            </a:r>
          </a:p>
          <a:p>
            <a:pPr algn="ctr">
              <a:spcBef>
                <a:spcPct val="50000"/>
              </a:spcBef>
            </a:pPr>
            <a:endParaRPr lang="en-US" sz="600" b="1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6858000" y="1530350"/>
            <a:ext cx="1905000" cy="12001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  <a:latin typeface="Tahoma" charset="0"/>
              </a:rPr>
              <a:t>The Senses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</a:rPr>
              <a:t>See, hear, feel, etc.</a:t>
            </a:r>
          </a:p>
        </p:txBody>
      </p:sp>
      <p:sp>
        <p:nvSpPr>
          <p:cNvPr id="18441" name="Line 27"/>
          <p:cNvSpPr>
            <a:spLocks noChangeShapeType="1"/>
          </p:cNvSpPr>
          <p:nvPr/>
        </p:nvSpPr>
        <p:spPr bwMode="auto">
          <a:xfrm flipV="1">
            <a:off x="5105400" y="1911350"/>
            <a:ext cx="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28"/>
          <p:cNvSpPr>
            <a:spLocks noChangeShapeType="1"/>
          </p:cNvSpPr>
          <p:nvPr/>
        </p:nvSpPr>
        <p:spPr bwMode="auto">
          <a:xfrm>
            <a:off x="5105400" y="1911350"/>
            <a:ext cx="1752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29"/>
          <p:cNvSpPr txBox="1">
            <a:spLocks noChangeArrowheads="1"/>
          </p:cNvSpPr>
          <p:nvPr/>
        </p:nvSpPr>
        <p:spPr bwMode="auto">
          <a:xfrm>
            <a:off x="6858000" y="3511550"/>
            <a:ext cx="1905000" cy="83185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ahoma" charset="0"/>
              </a:rPr>
              <a:t>Selective Attention</a:t>
            </a:r>
            <a:endParaRPr lang="en-US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8444" name="Text Box 30"/>
          <p:cNvSpPr txBox="1">
            <a:spLocks noChangeArrowheads="1"/>
          </p:cNvSpPr>
          <p:nvPr/>
        </p:nvSpPr>
        <p:spPr bwMode="auto">
          <a:xfrm>
            <a:off x="1600200" y="4806950"/>
            <a:ext cx="1905000" cy="8318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Tahoma" charset="0"/>
              </a:rPr>
              <a:t>Long-Term Memory</a:t>
            </a: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5486400" y="4806950"/>
            <a:ext cx="1905000" cy="8318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Tahoma" charset="0"/>
              </a:rPr>
              <a:t>Working Memory</a:t>
            </a: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8446" name="Line 32"/>
          <p:cNvSpPr>
            <a:spLocks noChangeShapeType="1"/>
          </p:cNvSpPr>
          <p:nvPr/>
        </p:nvSpPr>
        <p:spPr bwMode="auto">
          <a:xfrm flipH="1">
            <a:off x="7391400" y="5264150"/>
            <a:ext cx="4572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33"/>
          <p:cNvSpPr>
            <a:spLocks noChangeShapeType="1"/>
          </p:cNvSpPr>
          <p:nvPr/>
        </p:nvSpPr>
        <p:spPr bwMode="auto">
          <a:xfrm>
            <a:off x="3505200" y="5416550"/>
            <a:ext cx="19812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34"/>
          <p:cNvSpPr txBox="1">
            <a:spLocks noChangeArrowheads="1"/>
          </p:cNvSpPr>
          <p:nvPr/>
        </p:nvSpPr>
        <p:spPr bwMode="auto">
          <a:xfrm>
            <a:off x="3657600" y="541655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  <a:latin typeface="Tahoma" charset="0"/>
              </a:rPr>
              <a:t>Retrieval</a:t>
            </a:r>
          </a:p>
        </p:txBody>
      </p:sp>
      <p:sp>
        <p:nvSpPr>
          <p:cNvPr id="18449" name="Text Box 35"/>
          <p:cNvSpPr txBox="1">
            <a:spLocks noChangeArrowheads="1"/>
          </p:cNvSpPr>
          <p:nvPr/>
        </p:nvSpPr>
        <p:spPr bwMode="auto">
          <a:xfrm>
            <a:off x="3733800" y="450215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  <a:latin typeface="Tahoma" charset="0"/>
              </a:rPr>
              <a:t>Encoding</a:t>
            </a:r>
          </a:p>
        </p:txBody>
      </p:sp>
      <p:sp>
        <p:nvSpPr>
          <p:cNvPr id="18450" name="Text Box 36"/>
          <p:cNvSpPr txBox="1">
            <a:spLocks noChangeArrowheads="1"/>
          </p:cNvSpPr>
          <p:nvPr/>
        </p:nvSpPr>
        <p:spPr bwMode="auto">
          <a:xfrm>
            <a:off x="457200" y="1530350"/>
            <a:ext cx="1905000" cy="113877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800" b="1" dirty="0" smtClean="0">
              <a:solidFill>
                <a:schemeClr val="bg1"/>
              </a:solidFill>
              <a:latin typeface="Tahoma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ahoma" charset="0"/>
              </a:rPr>
              <a:t>Response </a:t>
            </a:r>
            <a:r>
              <a:rPr lang="en-US" b="1" dirty="0">
                <a:solidFill>
                  <a:schemeClr val="bg1"/>
                </a:solidFill>
                <a:latin typeface="Tahoma" charset="0"/>
              </a:rPr>
              <a:t>Generator</a:t>
            </a:r>
          </a:p>
          <a:p>
            <a:pPr algn="ctr">
              <a:spcBef>
                <a:spcPct val="50000"/>
              </a:spcBef>
            </a:pPr>
            <a:endParaRPr lang="en-US" sz="8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8451" name="Line 37"/>
          <p:cNvSpPr>
            <a:spLocks noChangeShapeType="1"/>
          </p:cNvSpPr>
          <p:nvPr/>
        </p:nvSpPr>
        <p:spPr bwMode="auto">
          <a:xfrm flipV="1">
            <a:off x="1219200" y="2673350"/>
            <a:ext cx="0" cy="2590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38"/>
          <p:cNvSpPr>
            <a:spLocks noChangeShapeType="1"/>
          </p:cNvSpPr>
          <p:nvPr/>
        </p:nvSpPr>
        <p:spPr bwMode="auto">
          <a:xfrm>
            <a:off x="2362200" y="1879600"/>
            <a:ext cx="1752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39"/>
          <p:cNvSpPr>
            <a:spLocks noChangeShapeType="1"/>
          </p:cNvSpPr>
          <p:nvPr/>
        </p:nvSpPr>
        <p:spPr bwMode="auto">
          <a:xfrm>
            <a:off x="4114800" y="1879600"/>
            <a:ext cx="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41"/>
          <p:cNvSpPr>
            <a:spLocks noChangeShapeType="1"/>
          </p:cNvSpPr>
          <p:nvPr/>
        </p:nvSpPr>
        <p:spPr bwMode="auto">
          <a:xfrm flipH="1">
            <a:off x="1219200" y="5264150"/>
            <a:ext cx="381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Box 1"/>
          <p:cNvSpPr txBox="1">
            <a:spLocks noChangeArrowheads="1"/>
          </p:cNvSpPr>
          <p:nvPr/>
        </p:nvSpPr>
        <p:spPr bwMode="auto">
          <a:xfrm>
            <a:off x="5486400" y="6208713"/>
            <a:ext cx="190500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Tahoma" charset="0"/>
                <a:cs typeface="Tahoma" charset="0"/>
              </a:rPr>
              <a:t>Forgotten</a:t>
            </a: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6394450" y="5638800"/>
            <a:ext cx="0" cy="569913"/>
          </a:xfrm>
          <a:prstGeom prst="line">
            <a:avLst/>
          </a:prstGeom>
          <a:noFill/>
          <a:ln w="57150">
            <a:solidFill>
              <a:srgbClr val="FFFF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65124" y="1615967"/>
            <a:ext cx="85502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9537" lvl="1" algn="ctr"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COGNITIVE THEORY THAT EXPLAINS THE ORGANIZATION OF CARD CATALOGS AND THE FOLDERS SYSTEMS USED BY COMPUTERS.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1528763"/>
            <a:ext cx="87106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ADULT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LEARNING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THEORY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88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2347" y="1886924"/>
            <a:ext cx="840525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TERM THAT IS THE ADULT-STUDENT EQUIVALENT OF THE TERM “PEDAGOGY.”</a:t>
            </a:r>
            <a:endParaRPr lang="en-US" sz="4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38150" y="1736725"/>
            <a:ext cx="818991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AT LEAST ONE ASPECT OF CONSTRUCTIVIST THEORY WITH WHICH ADULT LEARNING THEORY AGREES. </a:t>
            </a:r>
            <a:endParaRPr lang="en-US" sz="4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38150" y="1607994"/>
            <a:ext cx="81899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AN EXPLANATION OF WHY ADULT LEARNING THEORY SUGGESTS LAW TEACHERS SHOULD ARTICULATE AND PROVIDE LEARNING GOALS.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7846" y="1567569"/>
            <a:ext cx="860755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ACCORDING TO ADULT LEARNING THEORY (AND COGNITIVE THEORY), THE ROLE OF STUDENTS’ PRIOR KNOWLEDGE IN THE LEARNING PROCESS.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6060" y="-14384"/>
            <a:ext cx="16662185" cy="6962422"/>
          </a:xfrm>
          <a:prstGeom prst="rect">
            <a:avLst/>
          </a:prstGeom>
        </p:spPr>
      </p:pic>
      <p:sp>
        <p:nvSpPr>
          <p:cNvPr id="3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84536" y="587624"/>
            <a:ext cx="1866319" cy="147847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cap="all" dirty="0" err="1" smtClean="0">
                <a:solidFill>
                  <a:schemeClr val="bg1"/>
                </a:solidFill>
                <a:latin typeface="Calibri"/>
                <a:cs typeface="Calibri"/>
              </a:rPr>
              <a:t>Construc</a:t>
            </a: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</a:p>
          <a:p>
            <a:pPr algn="ctr">
              <a:defRPr/>
            </a:pPr>
            <a:r>
              <a:rPr lang="en-US" sz="2400" cap="all" dirty="0" err="1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2400" cap="all" dirty="0" err="1" smtClean="0">
                <a:solidFill>
                  <a:schemeClr val="bg1"/>
                </a:solidFill>
                <a:latin typeface="Calibri"/>
                <a:cs typeface="Calibri"/>
              </a:rPr>
              <a:t>ivist</a:t>
            </a:r>
            <a:endParaRPr lang="en-US" sz="2400" cap="all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Learning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cap="all" dirty="0" err="1" smtClean="0">
                <a:solidFill>
                  <a:schemeClr val="bg1"/>
                </a:solidFill>
                <a:latin typeface="Calibri"/>
                <a:cs typeface="Calibri"/>
              </a:rPr>
              <a:t>TheorY</a:t>
            </a: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16465" y="587624"/>
            <a:ext cx="1693155" cy="147847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cognitive</a:t>
            </a:r>
          </a:p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Learning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cap="all" dirty="0">
                <a:solidFill>
                  <a:schemeClr val="bg1"/>
                </a:solidFill>
                <a:latin typeface="Calibri"/>
                <a:cs typeface="Calibri"/>
              </a:rPr>
              <a:t>Theories </a:t>
            </a:r>
          </a:p>
        </p:txBody>
      </p:sp>
      <p:sp>
        <p:nvSpPr>
          <p:cNvPr id="5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3920" y="587624"/>
            <a:ext cx="1693155" cy="147847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ADULT</a:t>
            </a:r>
          </a:p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Learning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Theory  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29090" y="587624"/>
            <a:ext cx="1693155" cy="147847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TEACHING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Theory 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6781" y="587624"/>
            <a:ext cx="1693155" cy="147847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Calibri"/>
                <a:cs typeface="Calibri"/>
              </a:rPr>
              <a:t>POTPOURRI</a:t>
            </a:r>
            <a:endParaRPr lang="en-US" sz="2400" cap="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798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5063" y="1269540"/>
            <a:ext cx="83927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AN EXAMPLE OF HOW A LAW PROFESSOR MIGHT IMPLEMENT THE ADULT LEARNING THEORY IDEA THAT GIVING STUDENTS A ROLE IN CONSTRUCTING THE SYLLABUS IMPROVES LEARNING. 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1528763"/>
            <a:ext cx="87106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TEACHING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THEORY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88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38150" y="2095369"/>
            <a:ext cx="83809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TWO ASPECTS OF THE “HIGH EXPECTATIONS” TEACHING PRINCIPLE. 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70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7200">
              <a:cs typeface="+mn-cs"/>
            </a:endParaRP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587500"/>
            <a:ext cx="8610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4950" lvl="1" algn="ctr"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AT LEAST TWO OF THE MANY WAYS LAW TEACHERS CAN MANIFEST THE “RESPECT” TEACHING PRINCIPLE IN THEIR DAY-TO-DAY TEACHING.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5568" y="2125480"/>
            <a:ext cx="854983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4950" lvl="1" algn="ctr"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WHY, ACCORDING TO TEACHING THEORY, ENTHUSIASM IS AN IMPORTANT TEACHING PRINCIPLE.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7200">
              <a:cs typeface="+mn-cs"/>
            </a:endParaRPr>
          </a:p>
        </p:txBody>
      </p:sp>
      <p:sp>
        <p:nvSpPr>
          <p:cNvPr id="1024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0200" y="1384300"/>
            <a:ext cx="8483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9537" lvl="1" algn="ctr"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AN ARGUMENT FOR WHY SOCRATIC-STYLE QUESTIONING (ALONE) DOES NOT EFFECTIVELY IMPLEMENT THE ACTIVE LEARNING PRINCIPLE CENTRAL TO TEACHING THEORY.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15433" y="2074250"/>
            <a:ext cx="841550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NAME THE FOUR REMANING CORE PRINCIPLES OF TEACHING THEORY. 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1528763"/>
            <a:ext cx="87106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POTPOURRI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Application of Principles Presented Today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88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7256" y="1400123"/>
            <a:ext cx="846384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QUESTION STUDENTS ASK WHEN WE CALL ON THEM TO ANSWER A QUESTION THAT SHOWS A FAILURE OF STUDENTS’ SELECTIVE ATTENTION. 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170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1556" y="1845381"/>
            <a:ext cx="83035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ONE OF THE LEARNING THEORY EXPLANATIONS OF WHY I GAVE YOU AN OUTLINE TODAY. </a:t>
            </a:r>
            <a:endParaRPr lang="en-US" sz="48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238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1528763"/>
            <a:ext cx="87106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CONSTRUCTIVIST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LEARNING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THEORY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22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0500" y="1542533"/>
            <a:ext cx="8724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THEORY THAT EXPLAINS WHY PROFESSOR VLADECK LINGERS TO ASK STUDENTS ABOUT THEMSELVES AND PROFESSOR LEVIT ASKS STUDENTS TO EMAIL HER SOMETHING PERSONAL ABOUT THEMSELVES.</a:t>
            </a:r>
            <a:endParaRPr lang="en-US" sz="3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79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37443" y="1814931"/>
            <a:ext cx="833966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EXPLANATION, BASED ON ANY OF THE THEORIES WE HAVE DISCUSSED, FOR WHY PROFESSORS BRYANT AND LEVINE DID NOT JUST GIVE A LECTURE TODAY.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016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38150" y="1908173"/>
            <a:ext cx="84772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AT LEAST ONE THING YOU ARE THINKING ABOUT DOING DIFFERENTLY BASED ON THIS SESSION.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57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2366963"/>
            <a:ext cx="87106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PURPOSE OF A LEARNING THEORY.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53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1201321"/>
            <a:ext cx="87106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BASED ON THE ROOT OF THE WORD CONSTRUCTIVISM, THE GIST OF THE THEORY, I.E., STUDENTS LEARN WHEN _________________________. 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44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5800" y="1520520"/>
            <a:ext cx="7848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CONNECTION BETWEEN THIS LEARNING THEORY AND THE SAYING “A GREAT TEACHER IS NOT A SAGE ON THE STAGE BUT, RATHER, A GUIDE ON THE SIDE.” 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27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1644" y="1480254"/>
            <a:ext cx="87037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GIVE AN EXAMPLE OF AN ACTIVITY THAT REFLECTS THE CONSTRUCTIVIST INSIGHT THAT STUDENTS LEARN BEST WHEN THEY NEGOTIATE MEANING WITH THEIR PEERS.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83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0886" y="1597282"/>
            <a:ext cx="86845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WHY THIS THEORY SUPPORTS THE IDEA THAT CLINICAL EXPERIENCES AND COMPLEX SIMULATIONS ARE THE BEST WAY FOR STUDENTS TO LEARN SKILLS, AND VALUES. 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16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4788" y="1528763"/>
            <a:ext cx="87106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COGNITIVE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LEARNING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THEORIES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51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88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and Teaching Theo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and Teaching Theory.pot</Template>
  <TotalTime>8048</TotalTime>
  <Words>952</Words>
  <Application>Microsoft Office PowerPoint</Application>
  <PresentationFormat>On-screen Show (4:3)</PresentationFormat>
  <Paragraphs>123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Learning and Teaching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Arkansas at Little Rock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Tonya Smith</dc:creator>
  <cp:lastModifiedBy>Tracie Thomas</cp:lastModifiedBy>
  <cp:revision>99</cp:revision>
  <cp:lastPrinted>2013-08-15T13:35:44Z</cp:lastPrinted>
  <dcterms:created xsi:type="dcterms:W3CDTF">2009-09-30T14:40:35Z</dcterms:created>
  <dcterms:modified xsi:type="dcterms:W3CDTF">2015-06-09T15:52:46Z</dcterms:modified>
</cp:coreProperties>
</file>