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1"/>
  </p:sldMasterIdLst>
  <p:notesMasterIdLst>
    <p:notesMasterId r:id="rId18"/>
  </p:notesMasterIdLst>
  <p:sldIdLst>
    <p:sldId id="317" r:id="rId2"/>
    <p:sldId id="327" r:id="rId3"/>
    <p:sldId id="328" r:id="rId4"/>
    <p:sldId id="322" r:id="rId5"/>
    <p:sldId id="323" r:id="rId6"/>
    <p:sldId id="331" r:id="rId7"/>
    <p:sldId id="257" r:id="rId8"/>
    <p:sldId id="339" r:id="rId9"/>
    <p:sldId id="340" r:id="rId10"/>
    <p:sldId id="341" r:id="rId11"/>
    <p:sldId id="342" r:id="rId12"/>
    <p:sldId id="344" r:id="rId13"/>
    <p:sldId id="345" r:id="rId14"/>
    <p:sldId id="334" r:id="rId15"/>
    <p:sldId id="335" r:id="rId16"/>
    <p:sldId id="329" r:id="rId1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68" autoAdjust="0"/>
  </p:normalViewPr>
  <p:slideViewPr>
    <p:cSldViewPr snapToGrid="0" snapToObjects="1">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2528"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2AEB8-80E9-F446-BA4E-DC7A5DC7D056}" type="doc">
      <dgm:prSet loTypeId="urn:microsoft.com/office/officeart/2005/8/layout/gear1" loCatId="relationship" qsTypeId="urn:microsoft.com/office/officeart/2005/8/quickstyle/simple4" qsCatId="simple" csTypeId="urn:microsoft.com/office/officeart/2005/8/colors/accent1_2" csCatId="accent1" phldr="1"/>
      <dgm:spPr/>
      <dgm:t>
        <a:bodyPr/>
        <a:lstStyle/>
        <a:p>
          <a:endParaRPr lang="en-US"/>
        </a:p>
      </dgm:t>
    </dgm:pt>
    <dgm:pt modelId="{8FE78E43-E37F-5244-A1FC-8A7A62DE6E34}">
      <dgm:prSet phldrT="[Text]"/>
      <dgm:spPr/>
      <dgm:t>
        <a:bodyPr/>
        <a:lstStyle/>
        <a:p>
          <a:r>
            <a:rPr lang="en-US" dirty="0" smtClean="0"/>
            <a:t>Core Course</a:t>
          </a:r>
          <a:endParaRPr lang="en-US" dirty="0"/>
        </a:p>
      </dgm:t>
    </dgm:pt>
    <dgm:pt modelId="{6CB78860-7FF5-3342-B43B-826D84EB8EC0}" type="parTrans" cxnId="{F4003107-3C35-9247-AB5B-CCDC406E0626}">
      <dgm:prSet/>
      <dgm:spPr/>
      <dgm:t>
        <a:bodyPr/>
        <a:lstStyle/>
        <a:p>
          <a:endParaRPr lang="en-US"/>
        </a:p>
      </dgm:t>
    </dgm:pt>
    <dgm:pt modelId="{A54AF177-6F6D-4646-96EF-B55998B5B5F1}" type="sibTrans" cxnId="{F4003107-3C35-9247-AB5B-CCDC406E0626}">
      <dgm:prSet/>
      <dgm:spPr/>
      <dgm:t>
        <a:bodyPr/>
        <a:lstStyle/>
        <a:p>
          <a:endParaRPr lang="en-US"/>
        </a:p>
      </dgm:t>
    </dgm:pt>
    <dgm:pt modelId="{B1B90435-9994-1347-A461-A8C08FD65F0B}">
      <dgm:prSet phldrT="[Text]"/>
      <dgm:spPr/>
      <dgm:t>
        <a:bodyPr/>
        <a:lstStyle/>
        <a:p>
          <a:r>
            <a:rPr lang="en-US" dirty="0" smtClean="0"/>
            <a:t>Clinic</a:t>
          </a:r>
          <a:endParaRPr lang="en-US" dirty="0"/>
        </a:p>
      </dgm:t>
    </dgm:pt>
    <dgm:pt modelId="{344E3733-C3E0-6647-8BA0-82EC8136534F}" type="parTrans" cxnId="{39292A5A-4B5D-5940-BEF1-80202918BDDD}">
      <dgm:prSet/>
      <dgm:spPr/>
      <dgm:t>
        <a:bodyPr/>
        <a:lstStyle/>
        <a:p>
          <a:endParaRPr lang="en-US"/>
        </a:p>
      </dgm:t>
    </dgm:pt>
    <dgm:pt modelId="{B9FC4FF4-CBE3-7544-A2DC-9D064EC9C0D2}" type="sibTrans" cxnId="{39292A5A-4B5D-5940-BEF1-80202918BDDD}">
      <dgm:prSet/>
      <dgm:spPr/>
      <dgm:t>
        <a:bodyPr/>
        <a:lstStyle/>
        <a:p>
          <a:endParaRPr lang="en-US"/>
        </a:p>
      </dgm:t>
    </dgm:pt>
    <dgm:pt modelId="{73A0EBA7-8B66-DF47-B767-F6108EC0C1BC}">
      <dgm:prSet phldrT="[Text]"/>
      <dgm:spPr/>
      <dgm:t>
        <a:bodyPr/>
        <a:lstStyle/>
        <a:p>
          <a:r>
            <a:rPr lang="en-US" dirty="0" smtClean="0"/>
            <a:t>Field Placement</a:t>
          </a:r>
          <a:endParaRPr lang="en-US" dirty="0"/>
        </a:p>
      </dgm:t>
    </dgm:pt>
    <dgm:pt modelId="{26778A8C-3C25-C54C-9FFE-83778993235C}" type="parTrans" cxnId="{93B55512-EA7E-9741-AE61-84C9B606738F}">
      <dgm:prSet/>
      <dgm:spPr/>
      <dgm:t>
        <a:bodyPr/>
        <a:lstStyle/>
        <a:p>
          <a:endParaRPr lang="en-US"/>
        </a:p>
      </dgm:t>
    </dgm:pt>
    <dgm:pt modelId="{194A652F-0B6C-2D48-A2E8-F05C8397674A}" type="sibTrans" cxnId="{93B55512-EA7E-9741-AE61-84C9B606738F}">
      <dgm:prSet/>
      <dgm:spPr/>
      <dgm:t>
        <a:bodyPr/>
        <a:lstStyle/>
        <a:p>
          <a:endParaRPr lang="en-US"/>
        </a:p>
      </dgm:t>
    </dgm:pt>
    <dgm:pt modelId="{277C9CE1-988B-5B4F-B885-470A07CA287B}">
      <dgm:prSet/>
      <dgm:spPr/>
      <dgm:t>
        <a:bodyPr/>
        <a:lstStyle/>
        <a:p>
          <a:endParaRPr lang="en-US" dirty="0"/>
        </a:p>
      </dgm:t>
    </dgm:pt>
    <dgm:pt modelId="{A64FAFE8-67DA-DE4B-8B0A-DCFF9F45A7EB}" type="parTrans" cxnId="{FBB3AA5B-D64A-E44D-BE7C-9128B9652A7C}">
      <dgm:prSet/>
      <dgm:spPr/>
      <dgm:t>
        <a:bodyPr/>
        <a:lstStyle/>
        <a:p>
          <a:endParaRPr lang="en-US"/>
        </a:p>
      </dgm:t>
    </dgm:pt>
    <dgm:pt modelId="{6FD13C70-77F2-5549-958E-1D92C6408961}" type="sibTrans" cxnId="{FBB3AA5B-D64A-E44D-BE7C-9128B9652A7C}">
      <dgm:prSet/>
      <dgm:spPr/>
      <dgm:t>
        <a:bodyPr/>
        <a:lstStyle/>
        <a:p>
          <a:endParaRPr lang="en-US"/>
        </a:p>
      </dgm:t>
    </dgm:pt>
    <dgm:pt modelId="{4DA6035D-F758-5743-A4F2-C6D94D32BC25}">
      <dgm:prSet phldrT="[Text]"/>
      <dgm:spPr/>
      <dgm:t>
        <a:bodyPr/>
        <a:lstStyle/>
        <a:p>
          <a:endParaRPr lang="en-US" dirty="0"/>
        </a:p>
      </dgm:t>
    </dgm:pt>
    <dgm:pt modelId="{E691A9FA-5866-FE40-9EF5-CE89E8F1474E}" type="parTrans" cxnId="{B2D33F86-9ED0-A541-87B1-8C2398076753}">
      <dgm:prSet/>
      <dgm:spPr/>
      <dgm:t>
        <a:bodyPr/>
        <a:lstStyle/>
        <a:p>
          <a:endParaRPr lang="en-US"/>
        </a:p>
      </dgm:t>
    </dgm:pt>
    <dgm:pt modelId="{C75FB49E-3F37-4848-BE60-AADA9F77DE9B}" type="sibTrans" cxnId="{B2D33F86-9ED0-A541-87B1-8C2398076753}">
      <dgm:prSet/>
      <dgm:spPr/>
      <dgm:t>
        <a:bodyPr/>
        <a:lstStyle/>
        <a:p>
          <a:endParaRPr lang="en-US"/>
        </a:p>
      </dgm:t>
    </dgm:pt>
    <dgm:pt modelId="{B684B53A-B05D-6146-9135-245F9383EE18}" type="pres">
      <dgm:prSet presAssocID="{3152AEB8-80E9-F446-BA4E-DC7A5DC7D056}" presName="composite" presStyleCnt="0">
        <dgm:presLayoutVars>
          <dgm:chMax val="3"/>
          <dgm:animLvl val="lvl"/>
          <dgm:resizeHandles val="exact"/>
        </dgm:presLayoutVars>
      </dgm:prSet>
      <dgm:spPr/>
      <dgm:t>
        <a:bodyPr/>
        <a:lstStyle/>
        <a:p>
          <a:endParaRPr lang="en-US"/>
        </a:p>
      </dgm:t>
    </dgm:pt>
    <dgm:pt modelId="{810CAFA0-2E9E-0045-9278-7FCE6E93719C}" type="pres">
      <dgm:prSet presAssocID="{8FE78E43-E37F-5244-A1FC-8A7A62DE6E34}" presName="gear1" presStyleLbl="node1" presStyleIdx="0" presStyleCnt="3">
        <dgm:presLayoutVars>
          <dgm:chMax val="1"/>
          <dgm:bulletEnabled val="1"/>
        </dgm:presLayoutVars>
      </dgm:prSet>
      <dgm:spPr/>
      <dgm:t>
        <a:bodyPr/>
        <a:lstStyle/>
        <a:p>
          <a:endParaRPr lang="en-US"/>
        </a:p>
      </dgm:t>
    </dgm:pt>
    <dgm:pt modelId="{CFF19542-2B95-F245-AF20-994128D53695}" type="pres">
      <dgm:prSet presAssocID="{8FE78E43-E37F-5244-A1FC-8A7A62DE6E34}" presName="gear1srcNode" presStyleLbl="node1" presStyleIdx="0" presStyleCnt="3"/>
      <dgm:spPr/>
      <dgm:t>
        <a:bodyPr/>
        <a:lstStyle/>
        <a:p>
          <a:endParaRPr lang="en-US"/>
        </a:p>
      </dgm:t>
    </dgm:pt>
    <dgm:pt modelId="{B8D96C2B-D6A3-1A4A-8C0A-369EACF93016}" type="pres">
      <dgm:prSet presAssocID="{8FE78E43-E37F-5244-A1FC-8A7A62DE6E34}" presName="gear1dstNode" presStyleLbl="node1" presStyleIdx="0" presStyleCnt="3"/>
      <dgm:spPr/>
      <dgm:t>
        <a:bodyPr/>
        <a:lstStyle/>
        <a:p>
          <a:endParaRPr lang="en-US"/>
        </a:p>
      </dgm:t>
    </dgm:pt>
    <dgm:pt modelId="{69EB1254-459E-4140-AB69-636E031F9EB7}" type="pres">
      <dgm:prSet presAssocID="{B1B90435-9994-1347-A461-A8C08FD65F0B}" presName="gear2" presStyleLbl="node1" presStyleIdx="1" presStyleCnt="3">
        <dgm:presLayoutVars>
          <dgm:chMax val="1"/>
          <dgm:bulletEnabled val="1"/>
        </dgm:presLayoutVars>
      </dgm:prSet>
      <dgm:spPr/>
      <dgm:t>
        <a:bodyPr/>
        <a:lstStyle/>
        <a:p>
          <a:endParaRPr lang="en-US"/>
        </a:p>
      </dgm:t>
    </dgm:pt>
    <dgm:pt modelId="{47F15691-9EAE-0640-88DB-AABD58622581}" type="pres">
      <dgm:prSet presAssocID="{B1B90435-9994-1347-A461-A8C08FD65F0B}" presName="gear2srcNode" presStyleLbl="node1" presStyleIdx="1" presStyleCnt="3"/>
      <dgm:spPr/>
      <dgm:t>
        <a:bodyPr/>
        <a:lstStyle/>
        <a:p>
          <a:endParaRPr lang="en-US"/>
        </a:p>
      </dgm:t>
    </dgm:pt>
    <dgm:pt modelId="{A0A58533-75E4-354A-A421-7E266A7893B5}" type="pres">
      <dgm:prSet presAssocID="{B1B90435-9994-1347-A461-A8C08FD65F0B}" presName="gear2dstNode" presStyleLbl="node1" presStyleIdx="1" presStyleCnt="3"/>
      <dgm:spPr/>
      <dgm:t>
        <a:bodyPr/>
        <a:lstStyle/>
        <a:p>
          <a:endParaRPr lang="en-US"/>
        </a:p>
      </dgm:t>
    </dgm:pt>
    <dgm:pt modelId="{A79F382C-3E49-E748-B006-4822D08ED073}" type="pres">
      <dgm:prSet presAssocID="{73A0EBA7-8B66-DF47-B767-F6108EC0C1BC}" presName="gear3" presStyleLbl="node1" presStyleIdx="2" presStyleCnt="3"/>
      <dgm:spPr/>
      <dgm:t>
        <a:bodyPr/>
        <a:lstStyle/>
        <a:p>
          <a:endParaRPr lang="en-US"/>
        </a:p>
      </dgm:t>
    </dgm:pt>
    <dgm:pt modelId="{3113E508-5811-8542-A4D8-4A8914C8B981}" type="pres">
      <dgm:prSet presAssocID="{73A0EBA7-8B66-DF47-B767-F6108EC0C1BC}" presName="gear3tx" presStyleLbl="node1" presStyleIdx="2" presStyleCnt="3">
        <dgm:presLayoutVars>
          <dgm:chMax val="1"/>
          <dgm:bulletEnabled val="1"/>
        </dgm:presLayoutVars>
      </dgm:prSet>
      <dgm:spPr/>
      <dgm:t>
        <a:bodyPr/>
        <a:lstStyle/>
        <a:p>
          <a:endParaRPr lang="en-US"/>
        </a:p>
      </dgm:t>
    </dgm:pt>
    <dgm:pt modelId="{F916F6C7-C3D3-7046-9187-1F33739A2495}" type="pres">
      <dgm:prSet presAssocID="{73A0EBA7-8B66-DF47-B767-F6108EC0C1BC}" presName="gear3srcNode" presStyleLbl="node1" presStyleIdx="2" presStyleCnt="3"/>
      <dgm:spPr/>
      <dgm:t>
        <a:bodyPr/>
        <a:lstStyle/>
        <a:p>
          <a:endParaRPr lang="en-US"/>
        </a:p>
      </dgm:t>
    </dgm:pt>
    <dgm:pt modelId="{BD853CF1-6920-6343-99C5-575F2B515315}" type="pres">
      <dgm:prSet presAssocID="{73A0EBA7-8B66-DF47-B767-F6108EC0C1BC}" presName="gear3dstNode" presStyleLbl="node1" presStyleIdx="2" presStyleCnt="3"/>
      <dgm:spPr/>
      <dgm:t>
        <a:bodyPr/>
        <a:lstStyle/>
        <a:p>
          <a:endParaRPr lang="en-US"/>
        </a:p>
      </dgm:t>
    </dgm:pt>
    <dgm:pt modelId="{70071D75-1344-2841-8F39-C78A967460CE}" type="pres">
      <dgm:prSet presAssocID="{A54AF177-6F6D-4646-96EF-B55998B5B5F1}" presName="connector1" presStyleLbl="sibTrans2D1" presStyleIdx="0" presStyleCnt="3"/>
      <dgm:spPr/>
      <dgm:t>
        <a:bodyPr/>
        <a:lstStyle/>
        <a:p>
          <a:endParaRPr lang="en-US"/>
        </a:p>
      </dgm:t>
    </dgm:pt>
    <dgm:pt modelId="{A52BCD3C-B569-B64B-9245-FE5BA6AEE7B1}" type="pres">
      <dgm:prSet presAssocID="{B9FC4FF4-CBE3-7544-A2DC-9D064EC9C0D2}" presName="connector2" presStyleLbl="sibTrans2D1" presStyleIdx="1" presStyleCnt="3"/>
      <dgm:spPr/>
      <dgm:t>
        <a:bodyPr/>
        <a:lstStyle/>
        <a:p>
          <a:endParaRPr lang="en-US"/>
        </a:p>
      </dgm:t>
    </dgm:pt>
    <dgm:pt modelId="{041682D6-C527-464D-BDFC-DDE9106CE788}" type="pres">
      <dgm:prSet presAssocID="{194A652F-0B6C-2D48-A2E8-F05C8397674A}" presName="connector3" presStyleLbl="sibTrans2D1" presStyleIdx="2" presStyleCnt="3"/>
      <dgm:spPr/>
      <dgm:t>
        <a:bodyPr/>
        <a:lstStyle/>
        <a:p>
          <a:endParaRPr lang="en-US"/>
        </a:p>
      </dgm:t>
    </dgm:pt>
  </dgm:ptLst>
  <dgm:cxnLst>
    <dgm:cxn modelId="{25A9E5FF-7D7D-8C4E-8B42-4E02B6E6793D}" type="presOf" srcId="{A54AF177-6F6D-4646-96EF-B55998B5B5F1}" destId="{70071D75-1344-2841-8F39-C78A967460CE}" srcOrd="0" destOrd="0" presId="urn:microsoft.com/office/officeart/2005/8/layout/gear1"/>
    <dgm:cxn modelId="{FBB3AA5B-D64A-E44D-BE7C-9128B9652A7C}" srcId="{3152AEB8-80E9-F446-BA4E-DC7A5DC7D056}" destId="{277C9CE1-988B-5B4F-B885-470A07CA287B}" srcOrd="3" destOrd="0" parTransId="{A64FAFE8-67DA-DE4B-8B0A-DCFF9F45A7EB}" sibTransId="{6FD13C70-77F2-5549-958E-1D92C6408961}"/>
    <dgm:cxn modelId="{23B5FEF4-EF69-3F49-B099-4DE3293FAAFF}" type="presOf" srcId="{8FE78E43-E37F-5244-A1FC-8A7A62DE6E34}" destId="{810CAFA0-2E9E-0045-9278-7FCE6E93719C}" srcOrd="0" destOrd="0" presId="urn:microsoft.com/office/officeart/2005/8/layout/gear1"/>
    <dgm:cxn modelId="{D04BEC29-9B6B-9E41-9642-75213511712F}" type="presOf" srcId="{B1B90435-9994-1347-A461-A8C08FD65F0B}" destId="{A0A58533-75E4-354A-A421-7E266A7893B5}" srcOrd="2" destOrd="0" presId="urn:microsoft.com/office/officeart/2005/8/layout/gear1"/>
    <dgm:cxn modelId="{4FE04E22-340E-B544-B614-490C21CFC35F}" type="presOf" srcId="{73A0EBA7-8B66-DF47-B767-F6108EC0C1BC}" destId="{3113E508-5811-8542-A4D8-4A8914C8B981}" srcOrd="1" destOrd="0" presId="urn:microsoft.com/office/officeart/2005/8/layout/gear1"/>
    <dgm:cxn modelId="{509FCC51-D6DC-1846-83EF-2DBE429231A1}" type="presOf" srcId="{8FE78E43-E37F-5244-A1FC-8A7A62DE6E34}" destId="{B8D96C2B-D6A3-1A4A-8C0A-369EACF93016}" srcOrd="2" destOrd="0" presId="urn:microsoft.com/office/officeart/2005/8/layout/gear1"/>
    <dgm:cxn modelId="{30C5BD9F-171C-CE4C-9D9E-FA83D87244CC}" type="presOf" srcId="{B1B90435-9994-1347-A461-A8C08FD65F0B}" destId="{69EB1254-459E-4140-AB69-636E031F9EB7}" srcOrd="0" destOrd="0" presId="urn:microsoft.com/office/officeart/2005/8/layout/gear1"/>
    <dgm:cxn modelId="{3D546619-8EF7-2141-9F98-A4BFF565B374}" type="presOf" srcId="{8FE78E43-E37F-5244-A1FC-8A7A62DE6E34}" destId="{CFF19542-2B95-F245-AF20-994128D53695}" srcOrd="1" destOrd="0" presId="urn:microsoft.com/office/officeart/2005/8/layout/gear1"/>
    <dgm:cxn modelId="{39292A5A-4B5D-5940-BEF1-80202918BDDD}" srcId="{3152AEB8-80E9-F446-BA4E-DC7A5DC7D056}" destId="{B1B90435-9994-1347-A461-A8C08FD65F0B}" srcOrd="1" destOrd="0" parTransId="{344E3733-C3E0-6647-8BA0-82EC8136534F}" sibTransId="{B9FC4FF4-CBE3-7544-A2DC-9D064EC9C0D2}"/>
    <dgm:cxn modelId="{21034412-8B7F-4744-8550-3F6AC653DC85}" type="presOf" srcId="{B1B90435-9994-1347-A461-A8C08FD65F0B}" destId="{47F15691-9EAE-0640-88DB-AABD58622581}" srcOrd="1" destOrd="0" presId="urn:microsoft.com/office/officeart/2005/8/layout/gear1"/>
    <dgm:cxn modelId="{15DBDDB8-87AD-C54F-BADE-8A787F35C236}" type="presOf" srcId="{3152AEB8-80E9-F446-BA4E-DC7A5DC7D056}" destId="{B684B53A-B05D-6146-9135-245F9383EE18}" srcOrd="0" destOrd="0" presId="urn:microsoft.com/office/officeart/2005/8/layout/gear1"/>
    <dgm:cxn modelId="{16E3F172-65EC-9E4F-BAC6-5791E85780EA}" type="presOf" srcId="{73A0EBA7-8B66-DF47-B767-F6108EC0C1BC}" destId="{BD853CF1-6920-6343-99C5-575F2B515315}" srcOrd="3" destOrd="0" presId="urn:microsoft.com/office/officeart/2005/8/layout/gear1"/>
    <dgm:cxn modelId="{F4003107-3C35-9247-AB5B-CCDC406E0626}" srcId="{3152AEB8-80E9-F446-BA4E-DC7A5DC7D056}" destId="{8FE78E43-E37F-5244-A1FC-8A7A62DE6E34}" srcOrd="0" destOrd="0" parTransId="{6CB78860-7FF5-3342-B43B-826D84EB8EC0}" sibTransId="{A54AF177-6F6D-4646-96EF-B55998B5B5F1}"/>
    <dgm:cxn modelId="{518C0A2F-B3E7-D64E-AE46-C50717DB8662}" type="presOf" srcId="{B9FC4FF4-CBE3-7544-A2DC-9D064EC9C0D2}" destId="{A52BCD3C-B569-B64B-9245-FE5BA6AEE7B1}" srcOrd="0" destOrd="0" presId="urn:microsoft.com/office/officeart/2005/8/layout/gear1"/>
    <dgm:cxn modelId="{919BD2A8-9E20-164D-AFFC-8E92929F2F57}" type="presOf" srcId="{73A0EBA7-8B66-DF47-B767-F6108EC0C1BC}" destId="{F916F6C7-C3D3-7046-9187-1F33739A2495}" srcOrd="2" destOrd="0" presId="urn:microsoft.com/office/officeart/2005/8/layout/gear1"/>
    <dgm:cxn modelId="{B2D33F86-9ED0-A541-87B1-8C2398076753}" srcId="{3152AEB8-80E9-F446-BA4E-DC7A5DC7D056}" destId="{4DA6035D-F758-5743-A4F2-C6D94D32BC25}" srcOrd="4" destOrd="0" parTransId="{E691A9FA-5866-FE40-9EF5-CE89E8F1474E}" sibTransId="{C75FB49E-3F37-4848-BE60-AADA9F77DE9B}"/>
    <dgm:cxn modelId="{EAA915C3-1257-0144-8738-A10EA3021880}" type="presOf" srcId="{73A0EBA7-8B66-DF47-B767-F6108EC0C1BC}" destId="{A79F382C-3E49-E748-B006-4822D08ED073}" srcOrd="0" destOrd="0" presId="urn:microsoft.com/office/officeart/2005/8/layout/gear1"/>
    <dgm:cxn modelId="{7639A3AC-E4B5-2D47-857C-96FB7C82BEDA}" type="presOf" srcId="{194A652F-0B6C-2D48-A2E8-F05C8397674A}" destId="{041682D6-C527-464D-BDFC-DDE9106CE788}" srcOrd="0" destOrd="0" presId="urn:microsoft.com/office/officeart/2005/8/layout/gear1"/>
    <dgm:cxn modelId="{93B55512-EA7E-9741-AE61-84C9B606738F}" srcId="{3152AEB8-80E9-F446-BA4E-DC7A5DC7D056}" destId="{73A0EBA7-8B66-DF47-B767-F6108EC0C1BC}" srcOrd="2" destOrd="0" parTransId="{26778A8C-3C25-C54C-9FFE-83778993235C}" sibTransId="{194A652F-0B6C-2D48-A2E8-F05C8397674A}"/>
    <dgm:cxn modelId="{11A50FD4-D0F3-1849-A8F1-D0DD7FD41265}" type="presParOf" srcId="{B684B53A-B05D-6146-9135-245F9383EE18}" destId="{810CAFA0-2E9E-0045-9278-7FCE6E93719C}" srcOrd="0" destOrd="0" presId="urn:microsoft.com/office/officeart/2005/8/layout/gear1"/>
    <dgm:cxn modelId="{446805BA-443F-7F46-95D6-9DD601B84327}" type="presParOf" srcId="{B684B53A-B05D-6146-9135-245F9383EE18}" destId="{CFF19542-2B95-F245-AF20-994128D53695}" srcOrd="1" destOrd="0" presId="urn:microsoft.com/office/officeart/2005/8/layout/gear1"/>
    <dgm:cxn modelId="{C0057ABF-9016-5640-B416-850900D8E7D3}" type="presParOf" srcId="{B684B53A-B05D-6146-9135-245F9383EE18}" destId="{B8D96C2B-D6A3-1A4A-8C0A-369EACF93016}" srcOrd="2" destOrd="0" presId="urn:microsoft.com/office/officeart/2005/8/layout/gear1"/>
    <dgm:cxn modelId="{174A66D0-E197-7145-8DC3-0D120982A3C5}" type="presParOf" srcId="{B684B53A-B05D-6146-9135-245F9383EE18}" destId="{69EB1254-459E-4140-AB69-636E031F9EB7}" srcOrd="3" destOrd="0" presId="urn:microsoft.com/office/officeart/2005/8/layout/gear1"/>
    <dgm:cxn modelId="{96914B88-7FE7-B64F-903E-4824F80F4BAB}" type="presParOf" srcId="{B684B53A-B05D-6146-9135-245F9383EE18}" destId="{47F15691-9EAE-0640-88DB-AABD58622581}" srcOrd="4" destOrd="0" presId="urn:microsoft.com/office/officeart/2005/8/layout/gear1"/>
    <dgm:cxn modelId="{00BFE3D2-94DB-EC4F-A0A5-FADE635587E5}" type="presParOf" srcId="{B684B53A-B05D-6146-9135-245F9383EE18}" destId="{A0A58533-75E4-354A-A421-7E266A7893B5}" srcOrd="5" destOrd="0" presId="urn:microsoft.com/office/officeart/2005/8/layout/gear1"/>
    <dgm:cxn modelId="{2BC18FBC-B46C-AF47-B601-1CBC6DFE5936}" type="presParOf" srcId="{B684B53A-B05D-6146-9135-245F9383EE18}" destId="{A79F382C-3E49-E748-B006-4822D08ED073}" srcOrd="6" destOrd="0" presId="urn:microsoft.com/office/officeart/2005/8/layout/gear1"/>
    <dgm:cxn modelId="{3BA539FC-D444-024C-B6E8-BF3FA54448B7}" type="presParOf" srcId="{B684B53A-B05D-6146-9135-245F9383EE18}" destId="{3113E508-5811-8542-A4D8-4A8914C8B981}" srcOrd="7" destOrd="0" presId="urn:microsoft.com/office/officeart/2005/8/layout/gear1"/>
    <dgm:cxn modelId="{9CED18AF-49A1-6348-B864-269C8F139ADF}" type="presParOf" srcId="{B684B53A-B05D-6146-9135-245F9383EE18}" destId="{F916F6C7-C3D3-7046-9187-1F33739A2495}" srcOrd="8" destOrd="0" presId="urn:microsoft.com/office/officeart/2005/8/layout/gear1"/>
    <dgm:cxn modelId="{C60C277C-82A6-D04C-9F19-96F50B574A4E}" type="presParOf" srcId="{B684B53A-B05D-6146-9135-245F9383EE18}" destId="{BD853CF1-6920-6343-99C5-575F2B515315}" srcOrd="9" destOrd="0" presId="urn:microsoft.com/office/officeart/2005/8/layout/gear1"/>
    <dgm:cxn modelId="{D5176749-52BB-4C4A-8A2C-B04EAAA720E8}" type="presParOf" srcId="{B684B53A-B05D-6146-9135-245F9383EE18}" destId="{70071D75-1344-2841-8F39-C78A967460CE}" srcOrd="10" destOrd="0" presId="urn:microsoft.com/office/officeart/2005/8/layout/gear1"/>
    <dgm:cxn modelId="{7AA66443-199A-B340-A108-E67B2CA86026}" type="presParOf" srcId="{B684B53A-B05D-6146-9135-245F9383EE18}" destId="{A52BCD3C-B569-B64B-9245-FE5BA6AEE7B1}" srcOrd="11" destOrd="0" presId="urn:microsoft.com/office/officeart/2005/8/layout/gear1"/>
    <dgm:cxn modelId="{9AD50A51-60B9-5C4B-9C26-E1E8017E8C68}" type="presParOf" srcId="{B684B53A-B05D-6146-9135-245F9383EE18}" destId="{041682D6-C527-464D-BDFC-DDE9106CE78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4DEAAE-C8B3-4959-B8CB-CEA01B2256AF}" type="doc">
      <dgm:prSet loTypeId="urn:microsoft.com/office/officeart/2005/8/layout/pyramid1" loCatId="pyramid" qsTypeId="urn:microsoft.com/office/officeart/2005/8/quickstyle/simple1" qsCatId="simple" csTypeId="urn:microsoft.com/office/officeart/2005/8/colors/accent1_2" csCatId="accent1" phldr="1"/>
      <dgm:spPr/>
    </dgm:pt>
    <dgm:pt modelId="{54487079-E85C-4273-A492-6E112726B97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rPr>
            <a:t/>
          </a:r>
          <a:br>
            <a:rPr kumimoji="0" lang="en-US" b="0" i="0" u="none" strike="noStrike" cap="none" normalizeH="0" baseline="0" dirty="0" smtClean="0">
              <a:ln>
                <a:noFill/>
              </a:ln>
              <a:solidFill>
                <a:schemeClr val="tx1"/>
              </a:solidFill>
              <a:effectLst/>
              <a:latin typeface="Tahoma" pitchFamily="34" charset="0"/>
            </a:rPr>
          </a:br>
          <a:endParaRPr kumimoji="0" lang="en-US" b="0" i="0" u="none" strike="noStrike" cap="none" normalizeH="0" baseline="0" dirty="0" smtClean="0">
            <a:ln>
              <a:noFill/>
            </a:ln>
            <a:solidFill>
              <a:schemeClr val="tx1"/>
            </a:solidFill>
            <a:effectLst/>
            <a:latin typeface="Tahoma" pitchFamily="34" charset="0"/>
          </a:endParaRPr>
        </a:p>
      </dgm:t>
    </dgm:pt>
    <dgm:pt modelId="{2261DC3C-5DBB-4697-94C7-E3666BEC1CFE}" type="parTrans" cxnId="{5C42D9C8-17D8-4DB4-96C6-E56E8B0D5769}">
      <dgm:prSet/>
      <dgm:spPr/>
      <dgm:t>
        <a:bodyPr/>
        <a:lstStyle/>
        <a:p>
          <a:endParaRPr lang="en-US"/>
        </a:p>
      </dgm:t>
    </dgm:pt>
    <dgm:pt modelId="{2EF54323-9B82-4634-A04D-EBE0EE1C493B}" type="sibTrans" cxnId="{5C42D9C8-17D8-4DB4-96C6-E56E8B0D5769}">
      <dgm:prSet/>
      <dgm:spPr/>
      <dgm:t>
        <a:bodyPr/>
        <a:lstStyle/>
        <a:p>
          <a:endParaRPr lang="en-US"/>
        </a:p>
      </dgm:t>
    </dgm:pt>
    <dgm:pt modelId="{70BCA3B9-822D-42A4-A4F7-258B570B74C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err="1" smtClean="0">
              <a:ln>
                <a:noFill/>
              </a:ln>
              <a:solidFill>
                <a:schemeClr val="tx1"/>
              </a:solidFill>
              <a:effectLst/>
              <a:latin typeface="Tahoma" pitchFamily="34" charset="0"/>
            </a:rPr>
            <a:t>Lawyering</a:t>
          </a:r>
          <a:r>
            <a:rPr kumimoji="0" lang="en-US" sz="1900" b="0" i="0" u="none" strike="noStrike" cap="none" normalizeH="0" baseline="0" dirty="0" smtClean="0">
              <a:ln>
                <a:noFill/>
              </a:ln>
              <a:solidFill>
                <a:schemeClr val="tx1"/>
              </a:solidFill>
              <a:effectLst/>
              <a:latin typeface="Tahoma" pitchFamily="34" charset="0"/>
            </a:rPr>
            <a:t> skills</a:t>
          </a:r>
        </a:p>
      </dgm:t>
    </dgm:pt>
    <dgm:pt modelId="{89E86144-ECEC-4224-BCAD-A46275544D16}" type="parTrans" cxnId="{1D56DD53-5F6E-4E78-95B9-2F03679A5989}">
      <dgm:prSet/>
      <dgm:spPr/>
      <dgm:t>
        <a:bodyPr/>
        <a:lstStyle/>
        <a:p>
          <a:endParaRPr lang="en-US"/>
        </a:p>
      </dgm:t>
    </dgm:pt>
    <dgm:pt modelId="{B793E4DD-B757-4561-A610-E7A6B1F4C65A}" type="sibTrans" cxnId="{1D56DD53-5F6E-4E78-95B9-2F03679A5989}">
      <dgm:prSet/>
      <dgm:spPr/>
      <dgm:t>
        <a:bodyPr/>
        <a:lstStyle/>
        <a:p>
          <a:endParaRPr lang="en-US"/>
        </a:p>
      </dgm:t>
    </dgm:pt>
    <dgm:pt modelId="{A621D636-604B-4114-AD6E-36CB83550B2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Tahoma" pitchFamily="34" charset="0"/>
            </a:rPr>
            <a:t>Critical thinking; </a:t>
          </a:r>
          <a:br>
            <a:rPr kumimoji="0" lang="en-US" sz="1900" b="0" i="0" u="none" strike="noStrike" cap="none" normalizeH="0" baseline="0" dirty="0" smtClean="0">
              <a:ln>
                <a:noFill/>
              </a:ln>
              <a:solidFill>
                <a:schemeClr val="tx1"/>
              </a:solidFill>
              <a:effectLst/>
              <a:latin typeface="Tahoma" pitchFamily="34" charset="0"/>
            </a:rPr>
          </a:br>
          <a:r>
            <a:rPr kumimoji="0" lang="en-US" sz="1900" b="0" i="0" u="none" strike="noStrike" cap="none" normalizeH="0" baseline="0" dirty="0" smtClean="0">
              <a:ln>
                <a:noFill/>
              </a:ln>
              <a:solidFill>
                <a:schemeClr val="tx1"/>
              </a:solidFill>
              <a:effectLst/>
              <a:latin typeface="Tahoma" pitchFamily="34" charset="0"/>
            </a:rPr>
            <a:t>Articulating a “voice”</a:t>
          </a:r>
        </a:p>
      </dgm:t>
    </dgm:pt>
    <dgm:pt modelId="{5202A96D-AD90-4FE8-9280-638D7366EC80}" type="parTrans" cxnId="{76C86345-A31F-46DA-944B-9B109EC87F96}">
      <dgm:prSet/>
      <dgm:spPr/>
      <dgm:t>
        <a:bodyPr/>
        <a:lstStyle/>
        <a:p>
          <a:endParaRPr lang="en-US"/>
        </a:p>
      </dgm:t>
    </dgm:pt>
    <dgm:pt modelId="{E97EAE05-9595-4AAA-8F4C-A9477CA2574E}" type="sibTrans" cxnId="{76C86345-A31F-46DA-944B-9B109EC87F96}">
      <dgm:prSet/>
      <dgm:spPr/>
      <dgm:t>
        <a:bodyPr/>
        <a:lstStyle/>
        <a:p>
          <a:endParaRPr lang="en-US"/>
        </a:p>
      </dgm:t>
    </dgm:pt>
    <dgm:pt modelId="{6B0F3D37-51D3-4783-B1A0-7E0CE838694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Tahoma" pitchFamily="34" charset="0"/>
            </a:rPr>
            <a:t>Social, political, economic, historic context</a:t>
          </a:r>
        </a:p>
      </dgm:t>
    </dgm:pt>
    <dgm:pt modelId="{CE7E4907-6DB1-4BD2-879F-45420299A880}" type="parTrans" cxnId="{16314281-C674-445D-AA7E-88B81D51454A}">
      <dgm:prSet/>
      <dgm:spPr/>
      <dgm:t>
        <a:bodyPr/>
        <a:lstStyle/>
        <a:p>
          <a:endParaRPr lang="en-US"/>
        </a:p>
      </dgm:t>
    </dgm:pt>
    <dgm:pt modelId="{0D06615A-4998-4F02-8DC2-22FFAEFE1EEB}" type="sibTrans" cxnId="{16314281-C674-445D-AA7E-88B81D51454A}">
      <dgm:prSet/>
      <dgm:spPr/>
      <dgm:t>
        <a:bodyPr/>
        <a:lstStyle/>
        <a:p>
          <a:endParaRPr lang="en-US"/>
        </a:p>
      </dgm:t>
    </dgm:pt>
    <dgm:pt modelId="{97ACB4B8-52E3-4347-AC5F-37866F6C482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Tahoma" pitchFamily="34" charset="0"/>
            </a:rPr>
            <a:t>Rationales and critiques</a:t>
          </a:r>
        </a:p>
      </dgm:t>
    </dgm:pt>
    <dgm:pt modelId="{F9AE89F5-01C4-4B7E-81E3-05C9A302D59B}" type="parTrans" cxnId="{ADB29D54-75BF-4C2D-8195-6CF3F601F67F}">
      <dgm:prSet/>
      <dgm:spPr/>
      <dgm:t>
        <a:bodyPr/>
        <a:lstStyle/>
        <a:p>
          <a:endParaRPr lang="en-US"/>
        </a:p>
      </dgm:t>
    </dgm:pt>
    <dgm:pt modelId="{19221AEA-0B97-4741-826E-524887B4C56B}" type="sibTrans" cxnId="{ADB29D54-75BF-4C2D-8195-6CF3F601F67F}">
      <dgm:prSet/>
      <dgm:spPr/>
      <dgm:t>
        <a:bodyPr/>
        <a:lstStyle/>
        <a:p>
          <a:endParaRPr lang="en-US"/>
        </a:p>
      </dgm:t>
    </dgm:pt>
    <dgm:pt modelId="{BC9F077F-155D-4C71-B039-D8B51192FBA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Tahoma" pitchFamily="34" charset="0"/>
            </a:rPr>
            <a:t>Substantive legal rules</a:t>
          </a:r>
        </a:p>
      </dgm:t>
    </dgm:pt>
    <dgm:pt modelId="{17F31D45-663E-420B-B280-0C6DF642B597}" type="parTrans" cxnId="{966EE86F-1B31-4611-BA03-A21EB5D13AEB}">
      <dgm:prSet/>
      <dgm:spPr/>
      <dgm:t>
        <a:bodyPr/>
        <a:lstStyle/>
        <a:p>
          <a:endParaRPr lang="en-US"/>
        </a:p>
      </dgm:t>
    </dgm:pt>
    <dgm:pt modelId="{32622608-07DA-409B-94B9-3722C9F1D4D7}" type="sibTrans" cxnId="{966EE86F-1B31-4611-BA03-A21EB5D13AEB}">
      <dgm:prSet/>
      <dgm:spPr/>
      <dgm:t>
        <a:bodyPr/>
        <a:lstStyle/>
        <a:p>
          <a:endParaRPr lang="en-US"/>
        </a:p>
      </dgm:t>
    </dgm:pt>
    <dgm:pt modelId="{372FE4C8-3D41-4B41-A0BA-8572D82EFE71}" type="pres">
      <dgm:prSet presAssocID="{3E4DEAAE-C8B3-4959-B8CB-CEA01B2256AF}" presName="Name0" presStyleCnt="0">
        <dgm:presLayoutVars>
          <dgm:dir/>
          <dgm:animLvl val="lvl"/>
          <dgm:resizeHandles val="exact"/>
        </dgm:presLayoutVars>
      </dgm:prSet>
      <dgm:spPr/>
    </dgm:pt>
    <dgm:pt modelId="{4393DDB7-438D-425F-9721-280470415D0C}" type="pres">
      <dgm:prSet presAssocID="{54487079-E85C-4273-A492-6E112726B972}" presName="Name8" presStyleCnt="0"/>
      <dgm:spPr/>
    </dgm:pt>
    <dgm:pt modelId="{911B6B69-ECAC-4D37-AA68-F54A3C61D6D9}" type="pres">
      <dgm:prSet presAssocID="{54487079-E85C-4273-A492-6E112726B972}" presName="level" presStyleLbl="node1" presStyleIdx="0" presStyleCnt="6" custScaleX="117244" custLinFactNeighborX="-7104" custLinFactNeighborY="40066">
        <dgm:presLayoutVars>
          <dgm:chMax val="1"/>
          <dgm:bulletEnabled val="1"/>
        </dgm:presLayoutVars>
      </dgm:prSet>
      <dgm:spPr/>
      <dgm:t>
        <a:bodyPr/>
        <a:lstStyle/>
        <a:p>
          <a:endParaRPr lang="en-US"/>
        </a:p>
      </dgm:t>
    </dgm:pt>
    <dgm:pt modelId="{DBA6684F-28DD-4F70-A8DB-318E67700EB9}" type="pres">
      <dgm:prSet presAssocID="{54487079-E85C-4273-A492-6E112726B972}" presName="levelTx" presStyleLbl="revTx" presStyleIdx="0" presStyleCnt="0">
        <dgm:presLayoutVars>
          <dgm:chMax val="1"/>
          <dgm:bulletEnabled val="1"/>
        </dgm:presLayoutVars>
      </dgm:prSet>
      <dgm:spPr/>
      <dgm:t>
        <a:bodyPr/>
        <a:lstStyle/>
        <a:p>
          <a:endParaRPr lang="en-US"/>
        </a:p>
      </dgm:t>
    </dgm:pt>
    <dgm:pt modelId="{7033321B-C6EF-4B58-95B7-02D4143B6415}" type="pres">
      <dgm:prSet presAssocID="{70BCA3B9-822D-42A4-A4F7-258B570B74C7}" presName="Name8" presStyleCnt="0"/>
      <dgm:spPr/>
    </dgm:pt>
    <dgm:pt modelId="{FA817F36-027F-48F6-AFEF-DAC6EB43A27F}" type="pres">
      <dgm:prSet presAssocID="{70BCA3B9-822D-42A4-A4F7-258B570B74C7}" presName="level" presStyleLbl="node1" presStyleIdx="1" presStyleCnt="6" custScaleX="107554" custLinFactNeighborX="-3552" custLinFactNeighborY="40066">
        <dgm:presLayoutVars>
          <dgm:chMax val="1"/>
          <dgm:bulletEnabled val="1"/>
        </dgm:presLayoutVars>
      </dgm:prSet>
      <dgm:spPr/>
      <dgm:t>
        <a:bodyPr/>
        <a:lstStyle/>
        <a:p>
          <a:endParaRPr lang="en-US"/>
        </a:p>
      </dgm:t>
    </dgm:pt>
    <dgm:pt modelId="{89D4C4A0-0CE8-411F-9826-3B4C5702A0FF}" type="pres">
      <dgm:prSet presAssocID="{70BCA3B9-822D-42A4-A4F7-258B570B74C7}" presName="levelTx" presStyleLbl="revTx" presStyleIdx="0" presStyleCnt="0">
        <dgm:presLayoutVars>
          <dgm:chMax val="1"/>
          <dgm:bulletEnabled val="1"/>
        </dgm:presLayoutVars>
      </dgm:prSet>
      <dgm:spPr/>
      <dgm:t>
        <a:bodyPr/>
        <a:lstStyle/>
        <a:p>
          <a:endParaRPr lang="en-US"/>
        </a:p>
      </dgm:t>
    </dgm:pt>
    <dgm:pt modelId="{DA9130B3-693A-456C-AE10-A5AFD3D5EC71}" type="pres">
      <dgm:prSet presAssocID="{A621D636-604B-4114-AD6E-36CB83550B25}" presName="Name8" presStyleCnt="0"/>
      <dgm:spPr/>
    </dgm:pt>
    <dgm:pt modelId="{12387A11-D667-4A21-BF50-2E6660421C3D}" type="pres">
      <dgm:prSet presAssocID="{A621D636-604B-4114-AD6E-36CB83550B25}" presName="level" presStyleLbl="node1" presStyleIdx="2" presStyleCnt="6" custScaleX="103726" custLinFactNeighborX="-2370" custLinFactNeighborY="34840">
        <dgm:presLayoutVars>
          <dgm:chMax val="1"/>
          <dgm:bulletEnabled val="1"/>
        </dgm:presLayoutVars>
      </dgm:prSet>
      <dgm:spPr/>
      <dgm:t>
        <a:bodyPr/>
        <a:lstStyle/>
        <a:p>
          <a:endParaRPr lang="en-US"/>
        </a:p>
      </dgm:t>
    </dgm:pt>
    <dgm:pt modelId="{5D5188E3-1AD5-4BBC-B599-E1D4BD635730}" type="pres">
      <dgm:prSet presAssocID="{A621D636-604B-4114-AD6E-36CB83550B25}" presName="levelTx" presStyleLbl="revTx" presStyleIdx="0" presStyleCnt="0">
        <dgm:presLayoutVars>
          <dgm:chMax val="1"/>
          <dgm:bulletEnabled val="1"/>
        </dgm:presLayoutVars>
      </dgm:prSet>
      <dgm:spPr/>
      <dgm:t>
        <a:bodyPr/>
        <a:lstStyle/>
        <a:p>
          <a:endParaRPr lang="en-US"/>
        </a:p>
      </dgm:t>
    </dgm:pt>
    <dgm:pt modelId="{38F0C2DF-72B3-450D-8231-32590B3DD59A}" type="pres">
      <dgm:prSet presAssocID="{6B0F3D37-51D3-4783-B1A0-7E0CE8386947}" presName="Name8" presStyleCnt="0"/>
      <dgm:spPr/>
    </dgm:pt>
    <dgm:pt modelId="{835A5F73-D5B0-4348-902E-7FE1EC237F19}" type="pres">
      <dgm:prSet presAssocID="{6B0F3D37-51D3-4783-B1A0-7E0CE8386947}" presName="level" presStyleLbl="node1" presStyleIdx="3" presStyleCnt="6" custScaleX="100484" custLinFactNeighborX="-1776" custLinFactNeighborY="29572">
        <dgm:presLayoutVars>
          <dgm:chMax val="1"/>
          <dgm:bulletEnabled val="1"/>
        </dgm:presLayoutVars>
      </dgm:prSet>
      <dgm:spPr/>
      <dgm:t>
        <a:bodyPr/>
        <a:lstStyle/>
        <a:p>
          <a:endParaRPr lang="en-US"/>
        </a:p>
      </dgm:t>
    </dgm:pt>
    <dgm:pt modelId="{71F8AB3D-8A64-4801-99DE-8194D7FB77C9}" type="pres">
      <dgm:prSet presAssocID="{6B0F3D37-51D3-4783-B1A0-7E0CE8386947}" presName="levelTx" presStyleLbl="revTx" presStyleIdx="0" presStyleCnt="0">
        <dgm:presLayoutVars>
          <dgm:chMax val="1"/>
          <dgm:bulletEnabled val="1"/>
        </dgm:presLayoutVars>
      </dgm:prSet>
      <dgm:spPr/>
      <dgm:t>
        <a:bodyPr/>
        <a:lstStyle/>
        <a:p>
          <a:endParaRPr lang="en-US"/>
        </a:p>
      </dgm:t>
    </dgm:pt>
    <dgm:pt modelId="{CECF6FE7-65CA-40C4-8C37-71EA6D463D8E}" type="pres">
      <dgm:prSet presAssocID="{97ACB4B8-52E3-4347-AC5F-37866F6C482F}" presName="Name8" presStyleCnt="0"/>
      <dgm:spPr/>
    </dgm:pt>
    <dgm:pt modelId="{CF8DFBC3-2766-4382-ABB9-CB68880576A6}" type="pres">
      <dgm:prSet presAssocID="{97ACB4B8-52E3-4347-AC5F-37866F6C482F}" presName="level" presStyleLbl="node1" presStyleIdx="4" presStyleCnt="6" custScaleX="99780" custScaleY="97850" custLinFactNeighborX="-1784" custLinFactNeighborY="26443">
        <dgm:presLayoutVars>
          <dgm:chMax val="1"/>
          <dgm:bulletEnabled val="1"/>
        </dgm:presLayoutVars>
      </dgm:prSet>
      <dgm:spPr/>
      <dgm:t>
        <a:bodyPr/>
        <a:lstStyle/>
        <a:p>
          <a:endParaRPr lang="en-US"/>
        </a:p>
      </dgm:t>
    </dgm:pt>
    <dgm:pt modelId="{2F38662B-42B9-42BD-BE36-9D2F35F3F605}" type="pres">
      <dgm:prSet presAssocID="{97ACB4B8-52E3-4347-AC5F-37866F6C482F}" presName="levelTx" presStyleLbl="revTx" presStyleIdx="0" presStyleCnt="0">
        <dgm:presLayoutVars>
          <dgm:chMax val="1"/>
          <dgm:bulletEnabled val="1"/>
        </dgm:presLayoutVars>
      </dgm:prSet>
      <dgm:spPr/>
      <dgm:t>
        <a:bodyPr/>
        <a:lstStyle/>
        <a:p>
          <a:endParaRPr lang="en-US"/>
        </a:p>
      </dgm:t>
    </dgm:pt>
    <dgm:pt modelId="{D26239C3-03DF-4A93-9C90-DE1854712EB1}" type="pres">
      <dgm:prSet presAssocID="{BC9F077F-155D-4C71-B039-D8B51192FBA8}" presName="Name8" presStyleCnt="0"/>
      <dgm:spPr/>
    </dgm:pt>
    <dgm:pt modelId="{8A616F9B-4638-4B31-BCDE-14DC948D33D0}" type="pres">
      <dgm:prSet presAssocID="{BC9F077F-155D-4C71-B039-D8B51192FBA8}" presName="level" presStyleLbl="node1" presStyleIdx="5" presStyleCnt="6" custScaleX="94671" custScaleY="79456" custLinFactNeighborX="-1535">
        <dgm:presLayoutVars>
          <dgm:chMax val="1"/>
          <dgm:bulletEnabled val="1"/>
        </dgm:presLayoutVars>
      </dgm:prSet>
      <dgm:spPr/>
      <dgm:t>
        <a:bodyPr/>
        <a:lstStyle/>
        <a:p>
          <a:endParaRPr lang="en-US"/>
        </a:p>
      </dgm:t>
    </dgm:pt>
    <dgm:pt modelId="{C1671BF3-5815-4991-813C-64C933A9227F}" type="pres">
      <dgm:prSet presAssocID="{BC9F077F-155D-4C71-B039-D8B51192FBA8}" presName="levelTx" presStyleLbl="revTx" presStyleIdx="0" presStyleCnt="0">
        <dgm:presLayoutVars>
          <dgm:chMax val="1"/>
          <dgm:bulletEnabled val="1"/>
        </dgm:presLayoutVars>
      </dgm:prSet>
      <dgm:spPr/>
      <dgm:t>
        <a:bodyPr/>
        <a:lstStyle/>
        <a:p>
          <a:endParaRPr lang="en-US"/>
        </a:p>
      </dgm:t>
    </dgm:pt>
  </dgm:ptLst>
  <dgm:cxnLst>
    <dgm:cxn modelId="{ADB29D54-75BF-4C2D-8195-6CF3F601F67F}" srcId="{3E4DEAAE-C8B3-4959-B8CB-CEA01B2256AF}" destId="{97ACB4B8-52E3-4347-AC5F-37866F6C482F}" srcOrd="4" destOrd="0" parTransId="{F9AE89F5-01C4-4B7E-81E3-05C9A302D59B}" sibTransId="{19221AEA-0B97-4741-826E-524887B4C56B}"/>
    <dgm:cxn modelId="{A63D8A48-B643-9D46-87E2-F9C152D77700}" type="presOf" srcId="{97ACB4B8-52E3-4347-AC5F-37866F6C482F}" destId="{2F38662B-42B9-42BD-BE36-9D2F35F3F605}" srcOrd="1" destOrd="0" presId="urn:microsoft.com/office/officeart/2005/8/layout/pyramid1"/>
    <dgm:cxn modelId="{966EE86F-1B31-4611-BA03-A21EB5D13AEB}" srcId="{3E4DEAAE-C8B3-4959-B8CB-CEA01B2256AF}" destId="{BC9F077F-155D-4C71-B039-D8B51192FBA8}" srcOrd="5" destOrd="0" parTransId="{17F31D45-663E-420B-B280-0C6DF642B597}" sibTransId="{32622608-07DA-409B-94B9-3722C9F1D4D7}"/>
    <dgm:cxn modelId="{6F5F83DC-F45F-1B4A-9E08-B62650793F1D}" type="presOf" srcId="{6B0F3D37-51D3-4783-B1A0-7E0CE8386947}" destId="{835A5F73-D5B0-4348-902E-7FE1EC237F19}" srcOrd="0" destOrd="0" presId="urn:microsoft.com/office/officeart/2005/8/layout/pyramid1"/>
    <dgm:cxn modelId="{B20013B6-BB2D-B84A-A12F-69B53CDAD16F}" type="presOf" srcId="{6B0F3D37-51D3-4783-B1A0-7E0CE8386947}" destId="{71F8AB3D-8A64-4801-99DE-8194D7FB77C9}" srcOrd="1" destOrd="0" presId="urn:microsoft.com/office/officeart/2005/8/layout/pyramid1"/>
    <dgm:cxn modelId="{1D56DD53-5F6E-4E78-95B9-2F03679A5989}" srcId="{3E4DEAAE-C8B3-4959-B8CB-CEA01B2256AF}" destId="{70BCA3B9-822D-42A4-A4F7-258B570B74C7}" srcOrd="1" destOrd="0" parTransId="{89E86144-ECEC-4224-BCAD-A46275544D16}" sibTransId="{B793E4DD-B757-4561-A610-E7A6B1F4C65A}"/>
    <dgm:cxn modelId="{E22B4E7F-5F78-5A4F-8B60-321E27A40551}" type="presOf" srcId="{3E4DEAAE-C8B3-4959-B8CB-CEA01B2256AF}" destId="{372FE4C8-3D41-4B41-A0BA-8572D82EFE71}" srcOrd="0" destOrd="0" presId="urn:microsoft.com/office/officeart/2005/8/layout/pyramid1"/>
    <dgm:cxn modelId="{5D778827-CF58-3A47-8095-53A89D372C4C}" type="presOf" srcId="{54487079-E85C-4273-A492-6E112726B972}" destId="{DBA6684F-28DD-4F70-A8DB-318E67700EB9}" srcOrd="1" destOrd="0" presId="urn:microsoft.com/office/officeart/2005/8/layout/pyramid1"/>
    <dgm:cxn modelId="{16314281-C674-445D-AA7E-88B81D51454A}" srcId="{3E4DEAAE-C8B3-4959-B8CB-CEA01B2256AF}" destId="{6B0F3D37-51D3-4783-B1A0-7E0CE8386947}" srcOrd="3" destOrd="0" parTransId="{CE7E4907-6DB1-4BD2-879F-45420299A880}" sibTransId="{0D06615A-4998-4F02-8DC2-22FFAEFE1EEB}"/>
    <dgm:cxn modelId="{F9F93730-38C8-4E49-A82D-684352D568C7}" type="presOf" srcId="{A621D636-604B-4114-AD6E-36CB83550B25}" destId="{12387A11-D667-4A21-BF50-2E6660421C3D}" srcOrd="0" destOrd="0" presId="urn:microsoft.com/office/officeart/2005/8/layout/pyramid1"/>
    <dgm:cxn modelId="{441D19C8-742A-F540-BBC7-82D55FD5448D}" type="presOf" srcId="{70BCA3B9-822D-42A4-A4F7-258B570B74C7}" destId="{FA817F36-027F-48F6-AFEF-DAC6EB43A27F}" srcOrd="0" destOrd="0" presId="urn:microsoft.com/office/officeart/2005/8/layout/pyramid1"/>
    <dgm:cxn modelId="{5C42D9C8-17D8-4DB4-96C6-E56E8B0D5769}" srcId="{3E4DEAAE-C8B3-4959-B8CB-CEA01B2256AF}" destId="{54487079-E85C-4273-A492-6E112726B972}" srcOrd="0" destOrd="0" parTransId="{2261DC3C-5DBB-4697-94C7-E3666BEC1CFE}" sibTransId="{2EF54323-9B82-4634-A04D-EBE0EE1C493B}"/>
    <dgm:cxn modelId="{76C86345-A31F-46DA-944B-9B109EC87F96}" srcId="{3E4DEAAE-C8B3-4959-B8CB-CEA01B2256AF}" destId="{A621D636-604B-4114-AD6E-36CB83550B25}" srcOrd="2" destOrd="0" parTransId="{5202A96D-AD90-4FE8-9280-638D7366EC80}" sibTransId="{E97EAE05-9595-4AAA-8F4C-A9477CA2574E}"/>
    <dgm:cxn modelId="{782B4AEB-2733-7144-9D7F-0FCE6A8767C6}" type="presOf" srcId="{54487079-E85C-4273-A492-6E112726B972}" destId="{911B6B69-ECAC-4D37-AA68-F54A3C61D6D9}" srcOrd="0" destOrd="0" presId="urn:microsoft.com/office/officeart/2005/8/layout/pyramid1"/>
    <dgm:cxn modelId="{E022A98A-BE4C-4944-B508-CA4069429E83}" type="presOf" srcId="{BC9F077F-155D-4C71-B039-D8B51192FBA8}" destId="{8A616F9B-4638-4B31-BCDE-14DC948D33D0}" srcOrd="0" destOrd="0" presId="urn:microsoft.com/office/officeart/2005/8/layout/pyramid1"/>
    <dgm:cxn modelId="{45A830E5-0B5D-2E45-9A07-CF03E8F27185}" type="presOf" srcId="{97ACB4B8-52E3-4347-AC5F-37866F6C482F}" destId="{CF8DFBC3-2766-4382-ABB9-CB68880576A6}" srcOrd="0" destOrd="0" presId="urn:microsoft.com/office/officeart/2005/8/layout/pyramid1"/>
    <dgm:cxn modelId="{83CC0090-3524-C045-A711-95581F8D4B5D}" type="presOf" srcId="{BC9F077F-155D-4C71-B039-D8B51192FBA8}" destId="{C1671BF3-5815-4991-813C-64C933A9227F}" srcOrd="1" destOrd="0" presId="urn:microsoft.com/office/officeart/2005/8/layout/pyramid1"/>
    <dgm:cxn modelId="{FD0AAFE2-A2FD-3C47-83ED-A905282EB918}" type="presOf" srcId="{A621D636-604B-4114-AD6E-36CB83550B25}" destId="{5D5188E3-1AD5-4BBC-B599-E1D4BD635730}" srcOrd="1" destOrd="0" presId="urn:microsoft.com/office/officeart/2005/8/layout/pyramid1"/>
    <dgm:cxn modelId="{CE474E39-AEDB-B948-BC23-C4109B9C32DE}" type="presOf" srcId="{70BCA3B9-822D-42A4-A4F7-258B570B74C7}" destId="{89D4C4A0-0CE8-411F-9826-3B4C5702A0FF}" srcOrd="1" destOrd="0" presId="urn:microsoft.com/office/officeart/2005/8/layout/pyramid1"/>
    <dgm:cxn modelId="{C10CB646-0770-8D42-B1DD-4B455AE76BA6}" type="presParOf" srcId="{372FE4C8-3D41-4B41-A0BA-8572D82EFE71}" destId="{4393DDB7-438D-425F-9721-280470415D0C}" srcOrd="0" destOrd="0" presId="urn:microsoft.com/office/officeart/2005/8/layout/pyramid1"/>
    <dgm:cxn modelId="{BD45D78A-22A1-2047-8291-D96C223197FF}" type="presParOf" srcId="{4393DDB7-438D-425F-9721-280470415D0C}" destId="{911B6B69-ECAC-4D37-AA68-F54A3C61D6D9}" srcOrd="0" destOrd="0" presId="urn:microsoft.com/office/officeart/2005/8/layout/pyramid1"/>
    <dgm:cxn modelId="{A3362033-3F65-014A-89E4-1CF3FC132C6A}" type="presParOf" srcId="{4393DDB7-438D-425F-9721-280470415D0C}" destId="{DBA6684F-28DD-4F70-A8DB-318E67700EB9}" srcOrd="1" destOrd="0" presId="urn:microsoft.com/office/officeart/2005/8/layout/pyramid1"/>
    <dgm:cxn modelId="{B2F2CEE6-039A-1B40-83F6-99ECE61C8271}" type="presParOf" srcId="{372FE4C8-3D41-4B41-A0BA-8572D82EFE71}" destId="{7033321B-C6EF-4B58-95B7-02D4143B6415}" srcOrd="1" destOrd="0" presId="urn:microsoft.com/office/officeart/2005/8/layout/pyramid1"/>
    <dgm:cxn modelId="{F5E6B454-55A4-8C47-8FD5-3D97995E579F}" type="presParOf" srcId="{7033321B-C6EF-4B58-95B7-02D4143B6415}" destId="{FA817F36-027F-48F6-AFEF-DAC6EB43A27F}" srcOrd="0" destOrd="0" presId="urn:microsoft.com/office/officeart/2005/8/layout/pyramid1"/>
    <dgm:cxn modelId="{9BB1D8F4-C27B-DD41-9489-D756D887B6A9}" type="presParOf" srcId="{7033321B-C6EF-4B58-95B7-02D4143B6415}" destId="{89D4C4A0-0CE8-411F-9826-3B4C5702A0FF}" srcOrd="1" destOrd="0" presId="urn:microsoft.com/office/officeart/2005/8/layout/pyramid1"/>
    <dgm:cxn modelId="{8CB56BB1-1FCF-BC40-9278-737C639DCAF8}" type="presParOf" srcId="{372FE4C8-3D41-4B41-A0BA-8572D82EFE71}" destId="{DA9130B3-693A-456C-AE10-A5AFD3D5EC71}" srcOrd="2" destOrd="0" presId="urn:microsoft.com/office/officeart/2005/8/layout/pyramid1"/>
    <dgm:cxn modelId="{FF7FF803-F2E8-D642-8F21-4714A1F6177C}" type="presParOf" srcId="{DA9130B3-693A-456C-AE10-A5AFD3D5EC71}" destId="{12387A11-D667-4A21-BF50-2E6660421C3D}" srcOrd="0" destOrd="0" presId="urn:microsoft.com/office/officeart/2005/8/layout/pyramid1"/>
    <dgm:cxn modelId="{033F942C-A60A-3341-948E-F228E0207743}" type="presParOf" srcId="{DA9130B3-693A-456C-AE10-A5AFD3D5EC71}" destId="{5D5188E3-1AD5-4BBC-B599-E1D4BD635730}" srcOrd="1" destOrd="0" presId="urn:microsoft.com/office/officeart/2005/8/layout/pyramid1"/>
    <dgm:cxn modelId="{63E30C9E-FBDD-3C4C-87BF-1419E3A7BD12}" type="presParOf" srcId="{372FE4C8-3D41-4B41-A0BA-8572D82EFE71}" destId="{38F0C2DF-72B3-450D-8231-32590B3DD59A}" srcOrd="3" destOrd="0" presId="urn:microsoft.com/office/officeart/2005/8/layout/pyramid1"/>
    <dgm:cxn modelId="{87F6679A-FADD-2644-BD10-10DC1488537B}" type="presParOf" srcId="{38F0C2DF-72B3-450D-8231-32590B3DD59A}" destId="{835A5F73-D5B0-4348-902E-7FE1EC237F19}" srcOrd="0" destOrd="0" presId="urn:microsoft.com/office/officeart/2005/8/layout/pyramid1"/>
    <dgm:cxn modelId="{6DB7FDA2-1FAF-C645-AE19-B90BA9861A3F}" type="presParOf" srcId="{38F0C2DF-72B3-450D-8231-32590B3DD59A}" destId="{71F8AB3D-8A64-4801-99DE-8194D7FB77C9}" srcOrd="1" destOrd="0" presId="urn:microsoft.com/office/officeart/2005/8/layout/pyramid1"/>
    <dgm:cxn modelId="{524E36C7-D41D-534E-8364-C3F123ED90BF}" type="presParOf" srcId="{372FE4C8-3D41-4B41-A0BA-8572D82EFE71}" destId="{CECF6FE7-65CA-40C4-8C37-71EA6D463D8E}" srcOrd="4" destOrd="0" presId="urn:microsoft.com/office/officeart/2005/8/layout/pyramid1"/>
    <dgm:cxn modelId="{9A72CE6B-A218-CD43-A53E-616249862FD2}" type="presParOf" srcId="{CECF6FE7-65CA-40C4-8C37-71EA6D463D8E}" destId="{CF8DFBC3-2766-4382-ABB9-CB68880576A6}" srcOrd="0" destOrd="0" presId="urn:microsoft.com/office/officeart/2005/8/layout/pyramid1"/>
    <dgm:cxn modelId="{CE196823-EBDF-5745-B8B4-FB25F54CCD9D}" type="presParOf" srcId="{CECF6FE7-65CA-40C4-8C37-71EA6D463D8E}" destId="{2F38662B-42B9-42BD-BE36-9D2F35F3F605}" srcOrd="1" destOrd="0" presId="urn:microsoft.com/office/officeart/2005/8/layout/pyramid1"/>
    <dgm:cxn modelId="{8C9457CF-7809-4744-AB47-74866159B1CF}" type="presParOf" srcId="{372FE4C8-3D41-4B41-A0BA-8572D82EFE71}" destId="{D26239C3-03DF-4A93-9C90-DE1854712EB1}" srcOrd="5" destOrd="0" presId="urn:microsoft.com/office/officeart/2005/8/layout/pyramid1"/>
    <dgm:cxn modelId="{FE65ED7A-3670-EF4F-9899-A4260F50A7E2}" type="presParOf" srcId="{D26239C3-03DF-4A93-9C90-DE1854712EB1}" destId="{8A616F9B-4638-4B31-BCDE-14DC948D33D0}" srcOrd="0" destOrd="0" presId="urn:microsoft.com/office/officeart/2005/8/layout/pyramid1"/>
    <dgm:cxn modelId="{FA9BA516-33C4-6B48-BF6E-0DEE1952DCFB}" type="presParOf" srcId="{D26239C3-03DF-4A93-9C90-DE1854712EB1}" destId="{C1671BF3-5815-4991-813C-64C933A9227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CAFA0-2E9E-0045-9278-7FCE6E93719C}">
      <dsp:nvSpPr>
        <dsp:cNvPr id="0" name=""/>
        <dsp:cNvSpPr/>
      </dsp:nvSpPr>
      <dsp:spPr>
        <a:xfrm>
          <a:off x="4023519" y="2057400"/>
          <a:ext cx="2514600" cy="2514600"/>
        </a:xfrm>
        <a:prstGeom prst="gear9">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Core Course</a:t>
          </a:r>
          <a:endParaRPr lang="en-US" sz="1600" kern="1200" dirty="0"/>
        </a:p>
      </dsp:txBody>
      <dsp:txXfrm>
        <a:off x="4529065" y="2646433"/>
        <a:ext cx="1503508" cy="1292556"/>
      </dsp:txXfrm>
    </dsp:sp>
    <dsp:sp modelId="{69EB1254-459E-4140-AB69-636E031F9EB7}">
      <dsp:nvSpPr>
        <dsp:cNvPr id="0" name=""/>
        <dsp:cNvSpPr/>
      </dsp:nvSpPr>
      <dsp:spPr>
        <a:xfrm>
          <a:off x="2560479" y="1463040"/>
          <a:ext cx="1828800" cy="1828800"/>
        </a:xfrm>
        <a:prstGeom prst="gear6">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Clinic</a:t>
          </a:r>
          <a:endParaRPr lang="en-US" sz="1600" kern="1200" dirty="0"/>
        </a:p>
      </dsp:txBody>
      <dsp:txXfrm>
        <a:off x="3020885" y="1926229"/>
        <a:ext cx="907988" cy="902422"/>
      </dsp:txXfrm>
    </dsp:sp>
    <dsp:sp modelId="{A79F382C-3E49-E748-B006-4822D08ED073}">
      <dsp:nvSpPr>
        <dsp:cNvPr id="0" name=""/>
        <dsp:cNvSpPr/>
      </dsp:nvSpPr>
      <dsp:spPr>
        <a:xfrm rot="20700000">
          <a:off x="3584793" y="201354"/>
          <a:ext cx="1791850" cy="1791850"/>
        </a:xfrm>
        <a:prstGeom prst="gear6">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Field Placement</a:t>
          </a:r>
          <a:endParaRPr lang="en-US" sz="1600" kern="1200" dirty="0"/>
        </a:p>
      </dsp:txBody>
      <dsp:txXfrm rot="-20700000">
        <a:off x="3977799" y="594360"/>
        <a:ext cx="1005840" cy="1005840"/>
      </dsp:txXfrm>
    </dsp:sp>
    <dsp:sp modelId="{70071D75-1344-2841-8F39-C78A967460CE}">
      <dsp:nvSpPr>
        <dsp:cNvPr id="0" name=""/>
        <dsp:cNvSpPr/>
      </dsp:nvSpPr>
      <dsp:spPr>
        <a:xfrm>
          <a:off x="3834327" y="1675579"/>
          <a:ext cx="3218688" cy="3218688"/>
        </a:xfrm>
        <a:prstGeom prst="circularArrow">
          <a:avLst>
            <a:gd name="adj1" fmla="val 4688"/>
            <a:gd name="adj2" fmla="val 299029"/>
            <a:gd name="adj3" fmla="val 2524516"/>
            <a:gd name="adj4" fmla="val 15843405"/>
            <a:gd name="adj5" fmla="val 5469"/>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A52BCD3C-B569-B64B-9245-FE5BA6AEE7B1}">
      <dsp:nvSpPr>
        <dsp:cNvPr id="0" name=""/>
        <dsp:cNvSpPr/>
      </dsp:nvSpPr>
      <dsp:spPr>
        <a:xfrm>
          <a:off x="2236602" y="1056774"/>
          <a:ext cx="2338578" cy="233857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041682D6-C527-464D-BDFC-DDE9106CE788}">
      <dsp:nvSpPr>
        <dsp:cNvPr id="0" name=""/>
        <dsp:cNvSpPr/>
      </dsp:nvSpPr>
      <dsp:spPr>
        <a:xfrm>
          <a:off x="3170320" y="-192748"/>
          <a:ext cx="2521458" cy="252145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EDC14AA-1818-244A-AF51-BFBDEB9B7616}" type="datetimeFigureOut">
              <a:rPr lang="en-US" smtClean="0"/>
              <a:pPr/>
              <a:t>7/31/2015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0395118-C9B1-5F40-8092-1DB5C994C06F}" type="slidenum">
              <a:rPr lang="en-US" smtClean="0"/>
              <a:pPr/>
              <a:t>‹#›</a:t>
            </a:fld>
            <a:endParaRPr lang="en-US"/>
          </a:p>
        </p:txBody>
      </p:sp>
    </p:spTree>
    <p:extLst>
      <p:ext uri="{BB962C8B-B14F-4D97-AF65-F5344CB8AC3E}">
        <p14:creationId xmlns:p14="http://schemas.microsoft.com/office/powerpoint/2010/main" val="2166559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4EA0EF-D089-6D4D-928C-E3FB7CCFBE4C}" type="slidenum">
              <a:rPr lang="en-US" smtClean="0"/>
              <a:pPr/>
              <a:t>1</a:t>
            </a:fld>
            <a:endParaRPr lang="en-US"/>
          </a:p>
        </p:txBody>
      </p:sp>
    </p:spTree>
    <p:extLst>
      <p:ext uri="{BB962C8B-B14F-4D97-AF65-F5344CB8AC3E}">
        <p14:creationId xmlns:p14="http://schemas.microsoft.com/office/powerpoint/2010/main" val="1809019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F34EA0EF-D089-6D4D-928C-E3FB7CCFBE4C}" type="slidenum">
              <a:rPr lang="en-US" smtClean="0"/>
              <a:pPr/>
              <a:t>10</a:t>
            </a:fld>
            <a:endParaRPr lang="en-US"/>
          </a:p>
        </p:txBody>
      </p:sp>
    </p:spTree>
    <p:extLst>
      <p:ext uri="{BB962C8B-B14F-4D97-AF65-F5344CB8AC3E}">
        <p14:creationId xmlns:p14="http://schemas.microsoft.com/office/powerpoint/2010/main" val="178636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F34EA0EF-D089-6D4D-928C-E3FB7CCFBE4C}" type="slidenum">
              <a:rPr lang="en-US" smtClean="0"/>
              <a:pPr/>
              <a:t>11</a:t>
            </a:fld>
            <a:endParaRPr lang="en-US"/>
          </a:p>
        </p:txBody>
      </p:sp>
    </p:spTree>
    <p:extLst>
      <p:ext uri="{BB962C8B-B14F-4D97-AF65-F5344CB8AC3E}">
        <p14:creationId xmlns:p14="http://schemas.microsoft.com/office/powerpoint/2010/main" val="114296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395118-C9B1-5F40-8092-1DB5C994C06F}" type="slidenum">
              <a:rPr lang="en-US" smtClean="0"/>
              <a:pPr/>
              <a:t>16</a:t>
            </a:fld>
            <a:endParaRPr lang="en-US"/>
          </a:p>
        </p:txBody>
      </p:sp>
    </p:spTree>
    <p:extLst>
      <p:ext uri="{BB962C8B-B14F-4D97-AF65-F5344CB8AC3E}">
        <p14:creationId xmlns:p14="http://schemas.microsoft.com/office/powerpoint/2010/main" val="10182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95118-C9B1-5F40-8092-1DB5C994C06F}" type="slidenum">
              <a:rPr lang="en-US" smtClean="0"/>
              <a:pPr/>
              <a:t>2</a:t>
            </a:fld>
            <a:endParaRPr lang="en-US"/>
          </a:p>
        </p:txBody>
      </p:sp>
    </p:spTree>
    <p:extLst>
      <p:ext uri="{BB962C8B-B14F-4D97-AF65-F5344CB8AC3E}">
        <p14:creationId xmlns:p14="http://schemas.microsoft.com/office/powerpoint/2010/main" val="260700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0395118-C9B1-5F40-8092-1DB5C994C06F}" type="slidenum">
              <a:rPr lang="en-US" smtClean="0"/>
              <a:pPr/>
              <a:t>3</a:t>
            </a:fld>
            <a:endParaRPr lang="en-US"/>
          </a:p>
        </p:txBody>
      </p:sp>
    </p:spTree>
    <p:extLst>
      <p:ext uri="{BB962C8B-B14F-4D97-AF65-F5344CB8AC3E}">
        <p14:creationId xmlns:p14="http://schemas.microsoft.com/office/powerpoint/2010/main" val="316705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7E92B-D1EF-4A4D-AD0F-EC1E269818C3}" type="slidenum">
              <a:rPr lang="en-US" smtClean="0"/>
              <a:pPr/>
              <a:t>4</a:t>
            </a:fld>
            <a:endParaRPr lang="en-US"/>
          </a:p>
        </p:txBody>
      </p:sp>
    </p:spTree>
    <p:extLst>
      <p:ext uri="{BB962C8B-B14F-4D97-AF65-F5344CB8AC3E}">
        <p14:creationId xmlns:p14="http://schemas.microsoft.com/office/powerpoint/2010/main" val="70907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7E92B-D1EF-4A4D-AD0F-EC1E269818C3}" type="slidenum">
              <a:rPr lang="en-US" smtClean="0"/>
              <a:pPr/>
              <a:t>5</a:t>
            </a:fld>
            <a:endParaRPr lang="en-US"/>
          </a:p>
        </p:txBody>
      </p:sp>
    </p:spTree>
    <p:extLst>
      <p:ext uri="{BB962C8B-B14F-4D97-AF65-F5344CB8AC3E}">
        <p14:creationId xmlns:p14="http://schemas.microsoft.com/office/powerpoint/2010/main" val="346689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95118-C9B1-5F40-8092-1DB5C994C06F}" type="slidenum">
              <a:rPr lang="en-US" smtClean="0"/>
              <a:pPr/>
              <a:t>6</a:t>
            </a:fld>
            <a:endParaRPr lang="en-US"/>
          </a:p>
        </p:txBody>
      </p:sp>
    </p:spTree>
    <p:extLst>
      <p:ext uri="{BB962C8B-B14F-4D97-AF65-F5344CB8AC3E}">
        <p14:creationId xmlns:p14="http://schemas.microsoft.com/office/powerpoint/2010/main" val="424395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27C20F5-69C6-C54A-A29F-4FF8A1AF3F61}" type="slidenum">
              <a:rPr lang="en-US"/>
              <a:pPr/>
              <a:t>7</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5442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4EA0EF-D089-6D4D-928C-E3FB7CCFBE4C}" type="slidenum">
              <a:rPr lang="en-US" smtClean="0"/>
              <a:pPr/>
              <a:t>8</a:t>
            </a:fld>
            <a:endParaRPr lang="en-US"/>
          </a:p>
        </p:txBody>
      </p:sp>
    </p:spTree>
    <p:extLst>
      <p:ext uri="{BB962C8B-B14F-4D97-AF65-F5344CB8AC3E}">
        <p14:creationId xmlns:p14="http://schemas.microsoft.com/office/powerpoint/2010/main" val="367917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F34EA0EF-D089-6D4D-928C-E3FB7CCFBE4C}" type="slidenum">
              <a:rPr lang="en-US" smtClean="0"/>
              <a:pPr/>
              <a:t>9</a:t>
            </a:fld>
            <a:endParaRPr lang="en-US"/>
          </a:p>
        </p:txBody>
      </p:sp>
    </p:spTree>
    <p:extLst>
      <p:ext uri="{BB962C8B-B14F-4D97-AF65-F5344CB8AC3E}">
        <p14:creationId xmlns:p14="http://schemas.microsoft.com/office/powerpoint/2010/main" val="280645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A0292FE-DDA7-424B-8FF0-D8F43BF70F0B}" type="datetimeFigureOut">
              <a:rPr lang="en-US" smtClean="0"/>
              <a:pPr/>
              <a:t>7/31/2015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1974DF9-AD47-4691-BA21-BBFCE3637A9A}" type="slidenum">
              <a:rPr kumimoji="0" lang="en-US" smtClean="0"/>
              <a:pPr/>
              <a:t>‹#›</a:t>
            </a:fld>
            <a:endParaRPr kumimoji="0"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0292FE-DDA7-424B-8FF0-D8F43BF70F0B}" type="datetimeFigureOut">
              <a:rPr lang="en-US" smtClean="0"/>
              <a:pPr/>
              <a:t>7/31/2015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703B4-30A9-5647-B81D-C21E23077F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47703B4-30A9-5647-B81D-C21E23077FC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0292FE-DDA7-424B-8FF0-D8F43BF70F0B}" type="datetimeFigureOut">
              <a:rPr lang="en-US" smtClean="0"/>
              <a:pPr/>
              <a:t>7/31/2015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A0292FE-DDA7-424B-8FF0-D8F43BF70F0B}" type="datetimeFigureOut">
              <a:rPr lang="en-US" smtClean="0"/>
              <a:pPr/>
              <a:t>7/31/2015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47703B4-30A9-5647-B81D-C21E23077FC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A0292FE-DDA7-424B-8FF0-D8F43BF70F0B}" type="datetimeFigureOut">
              <a:rPr lang="en-US" smtClean="0"/>
              <a:pPr/>
              <a:t>7/31/2015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A0292FE-DDA7-424B-8FF0-D8F43BF70F0B}" type="datetimeFigureOut">
              <a:rPr lang="en-US" smtClean="0"/>
              <a:pPr/>
              <a:t>7/31/2015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703B4-30A9-5647-B81D-C21E23077FC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A0292FE-DDA7-424B-8FF0-D8F43BF70F0B}" type="datetimeFigureOut">
              <a:rPr lang="en-US" smtClean="0"/>
              <a:pPr/>
              <a:t>7/31/2015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47703B4-30A9-5647-B81D-C21E23077FC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0292FE-DDA7-424B-8FF0-D8F43BF70F0B}" type="datetimeFigureOut">
              <a:rPr lang="en-US" smtClean="0"/>
              <a:pPr/>
              <a:t>7/31/2015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47703B4-30A9-5647-B81D-C21E23077F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A0292FE-DDA7-424B-8FF0-D8F43BF70F0B}" type="datetimeFigureOut">
              <a:rPr lang="en-US" smtClean="0"/>
              <a:pPr/>
              <a:t>7/31/2015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47703B4-30A9-5647-B81D-C21E23077F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1974DF9-AD47-4691-BA21-BBFCE3637A9A}" type="slidenum">
              <a:rPr kumimoji="0" lang="en-US" smtClean="0"/>
              <a:pPr/>
              <a:t>‹#›</a:t>
            </a:fld>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A0292FE-DDA7-424B-8FF0-D8F43BF70F0B}" type="datetimeFigureOut">
              <a:rPr lang="en-US" smtClean="0"/>
              <a:pPr/>
              <a:t>7/31/2015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47703B4-30A9-5647-B81D-C21E23077FC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A0292FE-DDA7-424B-8FF0-D8F43BF70F0B}" type="datetimeFigureOut">
              <a:rPr lang="en-US" smtClean="0"/>
              <a:pPr/>
              <a:t>7/31/2015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A0292FE-DDA7-424B-8FF0-D8F43BF70F0B}" type="datetimeFigureOut">
              <a:rPr lang="en-US" smtClean="0"/>
              <a:pPr/>
              <a:t>7/31/2015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47703B4-30A9-5647-B81D-C21E23077FC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Catalyzing Innovations in the Curriculum</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b="0" dirty="0" smtClean="0"/>
              <a:t>“What are the arguments?”</a:t>
            </a:r>
            <a:endParaRPr lang="en-US" b="0" dirty="0">
              <a:sym typeface="Wingdings"/>
            </a:endParaRPr>
          </a:p>
        </p:txBody>
      </p:sp>
      <p:sp>
        <p:nvSpPr>
          <p:cNvPr id="9" name="Text Placeholder 8"/>
          <p:cNvSpPr>
            <a:spLocks noGrp="1"/>
          </p:cNvSpPr>
          <p:nvPr>
            <p:ph type="body" sz="half" idx="3"/>
          </p:nvPr>
        </p:nvSpPr>
        <p:spPr>
          <a:xfrm>
            <a:off x="4791330" y="1475620"/>
            <a:ext cx="4207527" cy="731520"/>
          </a:xfrm>
        </p:spPr>
        <p:txBody>
          <a:bodyPr/>
          <a:lstStyle/>
          <a:p>
            <a:r>
              <a:rPr lang="en-US" sz="1700" b="0" dirty="0" smtClean="0"/>
              <a:t>“What is the source and strength of authority?” </a:t>
            </a:r>
            <a:br>
              <a:rPr lang="en-US" sz="1700" b="0" dirty="0" smtClean="0"/>
            </a:br>
            <a:r>
              <a:rPr lang="en-US" sz="1700" b="0" dirty="0" smtClean="0"/>
              <a:t>“Does the authority advance client goals?”</a:t>
            </a:r>
            <a:endParaRPr lang="en-US" sz="1700" b="0" dirty="0"/>
          </a:p>
        </p:txBody>
      </p:sp>
      <p:sp>
        <p:nvSpPr>
          <p:cNvPr id="3" name="Content Placeholder 2"/>
          <p:cNvSpPr>
            <a:spLocks noGrp="1"/>
          </p:cNvSpPr>
          <p:nvPr>
            <p:ph sz="quarter" idx="2"/>
          </p:nvPr>
        </p:nvSpPr>
        <p:spPr/>
        <p:txBody>
          <a:bodyPr/>
          <a:lstStyle/>
          <a:p>
            <a:pPr>
              <a:buNone/>
            </a:pPr>
            <a:endParaRPr lang="en-US" dirty="0" smtClean="0">
              <a:sym typeface="Wingdings"/>
            </a:endParaRPr>
          </a:p>
          <a:p>
            <a:endParaRPr lang="en-US" dirty="0"/>
          </a:p>
        </p:txBody>
      </p:sp>
      <p:sp>
        <p:nvSpPr>
          <p:cNvPr id="7" name="Content Placeholder 6"/>
          <p:cNvSpPr>
            <a:spLocks noGrp="1"/>
          </p:cNvSpPr>
          <p:nvPr>
            <p:ph sz="quarter" idx="4"/>
          </p:nvPr>
        </p:nvSpPr>
        <p:spPr>
          <a:xfrm>
            <a:off x="4800600" y="3132667"/>
            <a:ext cx="4038600" cy="3160908"/>
          </a:xfrm>
        </p:spPr>
        <p:txBody>
          <a:bodyPr/>
          <a:lstStyle/>
          <a:p>
            <a:pPr>
              <a:buNone/>
            </a:pPr>
            <a:endParaRPr lang="en-US" dirty="0" smtClean="0"/>
          </a:p>
        </p:txBody>
      </p:sp>
      <p:sp>
        <p:nvSpPr>
          <p:cNvPr id="2" name="Title 1"/>
          <p:cNvSpPr>
            <a:spLocks noGrp="1"/>
          </p:cNvSpPr>
          <p:nvPr>
            <p:ph type="title"/>
          </p:nvPr>
        </p:nvSpPr>
        <p:spPr/>
        <p:txBody>
          <a:bodyPr>
            <a:normAutofit/>
          </a:bodyPr>
          <a:lstStyle/>
          <a:p>
            <a:r>
              <a:rPr lang="en-US" dirty="0" smtClean="0"/>
              <a:t>Process-Oriented Socratic Method </a:t>
            </a:r>
            <a:endParaRPr lang="en-US" dirty="0"/>
          </a:p>
        </p:txBody>
      </p:sp>
      <p:pic>
        <p:nvPicPr>
          <p:cNvPr id="4" name="Picture 3"/>
          <p:cNvPicPr>
            <a:picLocks noChangeAspect="1"/>
          </p:cNvPicPr>
          <p:nvPr/>
        </p:nvPicPr>
        <p:blipFill>
          <a:blip r:embed="rId3"/>
          <a:stretch>
            <a:fillRect/>
          </a:stretch>
        </p:blipFill>
        <p:spPr>
          <a:xfrm>
            <a:off x="-666750" y="2561196"/>
            <a:ext cx="10477500" cy="40065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b="0" dirty="0" smtClean="0"/>
              <a:t>“What is the holding?”</a:t>
            </a:r>
            <a:endParaRPr lang="en-US" b="0" dirty="0"/>
          </a:p>
        </p:txBody>
      </p:sp>
      <p:sp>
        <p:nvSpPr>
          <p:cNvPr id="13" name="Text Placeholder 12"/>
          <p:cNvSpPr>
            <a:spLocks noGrp="1"/>
          </p:cNvSpPr>
          <p:nvPr>
            <p:ph type="body" sz="half" idx="3"/>
          </p:nvPr>
        </p:nvSpPr>
        <p:spPr>
          <a:xfrm>
            <a:off x="4791330" y="1524000"/>
            <a:ext cx="4198584" cy="731520"/>
          </a:xfrm>
        </p:spPr>
        <p:txBody>
          <a:bodyPr/>
          <a:lstStyle/>
          <a:p>
            <a:r>
              <a:rPr lang="en-US" b="0" dirty="0" smtClean="0"/>
              <a:t>“Does the result achieve client goals?” “Explain how and why.”</a:t>
            </a:r>
            <a:endParaRPr lang="en-US" b="0" dirty="0"/>
          </a:p>
        </p:txBody>
      </p:sp>
      <p:sp>
        <p:nvSpPr>
          <p:cNvPr id="3" name="Content Placeholder 2"/>
          <p:cNvSpPr>
            <a:spLocks noGrp="1"/>
          </p:cNvSpPr>
          <p:nvPr>
            <p:ph sz="quarter" idx="2"/>
          </p:nvPr>
        </p:nvSpPr>
        <p:spPr/>
        <p:txBody>
          <a:bodyPr/>
          <a:lstStyle/>
          <a:p>
            <a:pPr>
              <a:buNone/>
            </a:pPr>
            <a:endParaRPr lang="en-US" dirty="0"/>
          </a:p>
        </p:txBody>
      </p:sp>
      <p:sp>
        <p:nvSpPr>
          <p:cNvPr id="7" name="Content Placeholder 6"/>
          <p:cNvSpPr>
            <a:spLocks noGrp="1"/>
          </p:cNvSpPr>
          <p:nvPr>
            <p:ph sz="quarter" idx="4"/>
          </p:nvPr>
        </p:nvSpPr>
        <p:spPr/>
        <p:txBody>
          <a:bodyPr/>
          <a:lstStyle/>
          <a:p>
            <a:pPr>
              <a:buNone/>
            </a:pPr>
            <a:endParaRPr lang="en-US" dirty="0"/>
          </a:p>
        </p:txBody>
      </p:sp>
      <p:sp>
        <p:nvSpPr>
          <p:cNvPr id="2" name="Title 1"/>
          <p:cNvSpPr>
            <a:spLocks noGrp="1"/>
          </p:cNvSpPr>
          <p:nvPr>
            <p:ph type="title"/>
          </p:nvPr>
        </p:nvSpPr>
        <p:spPr/>
        <p:txBody>
          <a:bodyPr>
            <a:normAutofit/>
          </a:bodyPr>
          <a:lstStyle/>
          <a:p>
            <a:r>
              <a:rPr lang="en-US" dirty="0" smtClean="0"/>
              <a:t>Product-Oriented Socratic Method</a:t>
            </a:r>
            <a:endParaRPr lang="en-US" dirty="0"/>
          </a:p>
        </p:txBody>
      </p:sp>
      <p:pic>
        <p:nvPicPr>
          <p:cNvPr id="9" name="Picture 8"/>
          <p:cNvPicPr>
            <a:picLocks noChangeAspect="1"/>
          </p:cNvPicPr>
          <p:nvPr/>
        </p:nvPicPr>
        <p:blipFill>
          <a:blip r:embed="rId3"/>
          <a:stretch>
            <a:fillRect/>
          </a:stretch>
        </p:blipFill>
        <p:spPr>
          <a:xfrm>
            <a:off x="301752" y="2471383"/>
            <a:ext cx="4255462" cy="3822192"/>
          </a:xfrm>
          <a:prstGeom prst="rect">
            <a:avLst/>
          </a:prstGeom>
        </p:spPr>
      </p:pic>
      <p:pic>
        <p:nvPicPr>
          <p:cNvPr id="14" name="Picture 13"/>
          <p:cNvPicPr>
            <a:picLocks noChangeAspect="1"/>
          </p:cNvPicPr>
          <p:nvPr/>
        </p:nvPicPr>
        <p:blipFill>
          <a:blip r:embed="rId4"/>
          <a:stretch>
            <a:fillRect/>
          </a:stretch>
        </p:blipFill>
        <p:spPr>
          <a:xfrm>
            <a:off x="4557214" y="2471384"/>
            <a:ext cx="4432700" cy="38221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Real Client </a:t>
            </a:r>
            <a:r>
              <a:rPr lang="en-US" strike="dblStrike" dirty="0" smtClean="0"/>
              <a:t>Simulation</a:t>
            </a:r>
            <a:r>
              <a:rPr lang="en-US" dirty="0" smtClean="0"/>
              <a:t> Thread </a:t>
            </a:r>
            <a:endParaRPr lang="en-US" dirty="0"/>
          </a:p>
        </p:txBody>
      </p:sp>
      <p:sp>
        <p:nvSpPr>
          <p:cNvPr id="7" name="Title 6"/>
          <p:cNvSpPr>
            <a:spLocks noGrp="1"/>
          </p:cNvSpPr>
          <p:nvPr>
            <p:ph type="ctrTitle"/>
          </p:nvPr>
        </p:nvSpPr>
        <p:spPr/>
        <p:txBody>
          <a:bodyPr/>
          <a:lstStyle/>
          <a:p>
            <a:r>
              <a:rPr lang="en-US" dirty="0" smtClean="0"/>
              <a:t>Application and Feedback</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Client-Based Thread</a:t>
            </a:r>
            <a:endParaRPr lang="en-US" dirty="0"/>
          </a:p>
        </p:txBody>
      </p:sp>
      <p:sp>
        <p:nvSpPr>
          <p:cNvPr id="3" name="Content Placeholder 2"/>
          <p:cNvSpPr>
            <a:spLocks noGrp="1"/>
          </p:cNvSpPr>
          <p:nvPr>
            <p:ph sz="quarter" idx="1"/>
          </p:nvPr>
        </p:nvSpPr>
        <p:spPr/>
        <p:txBody>
          <a:bodyPr>
            <a:normAutofit/>
          </a:bodyPr>
          <a:lstStyle/>
          <a:p>
            <a:r>
              <a:rPr lang="en-US" dirty="0" smtClean="0"/>
              <a:t>Clients spontaneously interrupt course early in semester with goals and needs </a:t>
            </a:r>
          </a:p>
          <a:p>
            <a:r>
              <a:rPr lang="en-US" dirty="0" smtClean="0"/>
              <a:t>Class is divided into two adversarial law firms </a:t>
            </a:r>
          </a:p>
          <a:p>
            <a:r>
              <a:rPr lang="en-US" dirty="0" smtClean="0"/>
              <a:t>Length, difficulty, and content of client thread is representative of course exam </a:t>
            </a:r>
          </a:p>
          <a:p>
            <a:r>
              <a:rPr lang="en-US" dirty="0" smtClean="0"/>
              <a:t>Former students simulate the </a:t>
            </a:r>
            <a:r>
              <a:rPr lang="en-US" dirty="0" err="1" smtClean="0"/>
              <a:t>client(s</a:t>
            </a:r>
            <a:r>
              <a:rPr lang="en-US" dirty="0" smtClean="0"/>
              <a:t>)</a:t>
            </a:r>
          </a:p>
          <a:p>
            <a:pPr>
              <a:buNone/>
            </a:pPr>
            <a:endParaRPr lang="en-US" dirty="0" smtClean="0"/>
          </a:p>
          <a:p>
            <a:pPr>
              <a:buNone/>
            </a:pPr>
            <a:r>
              <a:rPr lang="en-US" dirty="0" smtClean="0"/>
              <a:t>Hat tip:  Nancy </a:t>
            </a:r>
            <a:r>
              <a:rPr lang="en-US" dirty="0" err="1" smtClean="0"/>
              <a:t>Polikoff</a:t>
            </a:r>
            <a:r>
              <a:rPr lang="en-US" dirty="0" smtClean="0"/>
              <a:t>, American University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
            </a:r>
            <a:br>
              <a:rPr lang="en-US" sz="2400" dirty="0" smtClean="0"/>
            </a:br>
            <a:r>
              <a:rPr lang="en-US" sz="2400" dirty="0" smtClean="0"/>
              <a:t> </a:t>
            </a:r>
            <a:br>
              <a:rPr lang="en-US" sz="2400" dirty="0" smtClean="0"/>
            </a:br>
            <a:r>
              <a:rPr lang="en-US" sz="2400" dirty="0" smtClean="0"/>
              <a:t>Family Law Client Representation Work Plan</a:t>
            </a:r>
            <a:br>
              <a:rPr lang="en-US" sz="2400" dirty="0" smtClean="0"/>
            </a:br>
            <a:r>
              <a:rPr lang="en-US" sz="2400" dirty="0" smtClean="0"/>
              <a:t>Spousal Maintenance</a:t>
            </a:r>
            <a:endParaRPr lang="en-US" sz="2400" dirty="0"/>
          </a:p>
        </p:txBody>
      </p:sp>
      <p:sp>
        <p:nvSpPr>
          <p:cNvPr id="3" name="Content Placeholder 2"/>
          <p:cNvSpPr>
            <a:spLocks noGrp="1"/>
          </p:cNvSpPr>
          <p:nvPr>
            <p:ph sz="quarter" idx="1"/>
          </p:nvPr>
        </p:nvSpPr>
        <p:spPr/>
        <p:txBody>
          <a:bodyPr>
            <a:normAutofit fontScale="62500" lnSpcReduction="20000"/>
          </a:bodyPr>
          <a:lstStyle/>
          <a:p>
            <a:pPr marL="0" indent="0">
              <a:buNone/>
            </a:pPr>
            <a:r>
              <a:rPr lang="en-US" i="1" dirty="0" smtClean="0"/>
              <a:t>All work that you complete today will be done in groups and will be submitted for “other participation” points.  The groups should be no more than three – four persons.  These “other assignments” cumulatively are worth 10% of your overall course grade.  I intend for everyone to contribute to the dialogue and shift the drafting roles around.  List at the top of your document the names of all group members contributing.  </a:t>
            </a:r>
            <a:endParaRPr lang="en-US" dirty="0" smtClean="0"/>
          </a:p>
          <a:p>
            <a:pPr>
              <a:buNone/>
            </a:pPr>
            <a:r>
              <a:rPr lang="en-US" b="1" dirty="0" smtClean="0"/>
              <a:t> </a:t>
            </a:r>
            <a:endParaRPr lang="en-US" dirty="0" smtClean="0"/>
          </a:p>
          <a:p>
            <a:r>
              <a:rPr lang="en-US" b="1" dirty="0" smtClean="0"/>
              <a:t>STEP 1 – NEEDS ASSESSMENT.  </a:t>
            </a:r>
            <a:r>
              <a:rPr lang="en-US" dirty="0" smtClean="0"/>
              <a:t>For the purposes of this exercise only, assume that the $1.5MM inheritance that Lucy received is in a trust that can only be used for the care and well-being of Lucy’s daughters.  Assume further that Lucy will seek maintenance from Brad.  Brad will not seek any maintenance from Lucy.  Analyze the relevant code provisions to determine each party’s respective arguments under the “needs assessment” provision of the maintenance statute 403.200(1) only.  Write a persuasive argument using the facts.   </a:t>
            </a:r>
          </a:p>
          <a:p>
            <a:endParaRPr lang="en-US" dirty="0" smtClean="0"/>
          </a:p>
          <a:p>
            <a:r>
              <a:rPr lang="en-US" b="1" dirty="0" smtClean="0"/>
              <a:t>STEP 2  – AWARD AMOUNT.  </a:t>
            </a:r>
            <a:r>
              <a:rPr lang="en-US" dirty="0" smtClean="0"/>
              <a:t>Assuming Lucy meets the “needs assessment” under 403.200(1), use the factors in 403.200(2) to make the most persuasive argument possible for your client regarding (a) how much maintenance should be awarded; and (</a:t>
            </a:r>
            <a:r>
              <a:rPr lang="en-US" dirty="0" err="1" smtClean="0"/>
              <a:t>b</a:t>
            </a:r>
            <a:r>
              <a:rPr lang="en-US" dirty="0" smtClean="0"/>
              <a:t>) what type of maintenance to be awarded (permanent, durational, rehabilitative).  Don’t worry so much about attaching a dollar figure to your request, but explain why you are asking for a particular range and type of award. </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Family Law Client Representation Work Plan  </a:t>
            </a:r>
            <a:br>
              <a:rPr lang="en-US" sz="2400" dirty="0" smtClean="0"/>
            </a:br>
            <a:r>
              <a:rPr lang="en-US" sz="2400" dirty="0" smtClean="0"/>
              <a:t>Child Support Calculation </a:t>
            </a:r>
            <a:endParaRPr lang="en-US" sz="2400" dirty="0"/>
          </a:p>
        </p:txBody>
      </p:sp>
      <p:sp>
        <p:nvSpPr>
          <p:cNvPr id="3" name="Content Placeholder 2"/>
          <p:cNvSpPr>
            <a:spLocks noGrp="1"/>
          </p:cNvSpPr>
          <p:nvPr>
            <p:ph sz="quarter" idx="1"/>
          </p:nvPr>
        </p:nvSpPr>
        <p:spPr/>
        <p:txBody>
          <a:bodyPr>
            <a:normAutofit fontScale="55000" lnSpcReduction="20000"/>
          </a:bodyPr>
          <a:lstStyle/>
          <a:p>
            <a:pPr marL="0" indent="0">
              <a:buNone/>
            </a:pPr>
            <a:r>
              <a:rPr lang="en-US" i="1" dirty="0" smtClean="0"/>
              <a:t>All work that you complete today will be done in groups and will be submitted for “other participation” points.  The groups should be no more than three – four persons.  These “other assignments” cumulatively are worth 10% of your overall course grade.  I intend for everyone to contribute to the dialogue and shift the drafting roles around.  List at the top of your document the names of all group members contributing.  </a:t>
            </a:r>
            <a:endParaRPr lang="en-US" dirty="0" smtClean="0"/>
          </a:p>
          <a:p>
            <a:pPr>
              <a:buNone/>
            </a:pPr>
            <a:r>
              <a:rPr lang="en-US" b="1" dirty="0" smtClean="0"/>
              <a:t> </a:t>
            </a:r>
            <a:endParaRPr lang="en-US" dirty="0" smtClean="0"/>
          </a:p>
          <a:p>
            <a:r>
              <a:rPr lang="en-US" b="1" dirty="0" smtClean="0"/>
              <a:t>STEP 1 – CALCULATE INCOME.  </a:t>
            </a:r>
            <a:r>
              <a:rPr lang="en-US" dirty="0" smtClean="0"/>
              <a:t>Calculate each spouse’s percentage share of the gross monthly income.  For the purposes of this exercise, assume that Brad is no longer receiving rental income because he is now living in the condominium.  Brad will stipulate that he will receive $125,000 a year in future annual bonuses.  Assume further that Lucy’s $1.5MM inheritance is structured as a trust to be paid out for the care and well being of Lucy’s daughters at $3,000 a month.  </a:t>
            </a:r>
          </a:p>
          <a:p>
            <a:pPr>
              <a:buNone/>
            </a:pPr>
            <a:r>
              <a:rPr lang="en-US" dirty="0" smtClean="0"/>
              <a:t> </a:t>
            </a:r>
          </a:p>
          <a:p>
            <a:r>
              <a:rPr lang="en-US" b="1" dirty="0" smtClean="0"/>
              <a:t>STEP 2  – PRESUMPTIVE AWARD.  </a:t>
            </a:r>
            <a:r>
              <a:rPr lang="en-US" dirty="0" smtClean="0"/>
              <a:t>Use the child support guidelines to calculate the presumptive award and use strong client counseling language to explain not just how much will be awarded, but the strong public policy reasons and federal mandates that dictate this outcome.  </a:t>
            </a:r>
          </a:p>
          <a:p>
            <a:pPr>
              <a:buNone/>
            </a:pPr>
            <a:r>
              <a:rPr lang="en-US" dirty="0" smtClean="0"/>
              <a:t> </a:t>
            </a:r>
          </a:p>
          <a:p>
            <a:r>
              <a:rPr lang="en-US" b="1" dirty="0" smtClean="0"/>
              <a:t>STEP 3 – DISCRETIONARY ADD-ONS.  </a:t>
            </a:r>
            <a:r>
              <a:rPr lang="en-US" dirty="0" smtClean="0"/>
              <a:t>Consider whether there are any arguments for deviations from the presumptive award.  If so, make the argument in the context of client counseling.  </a:t>
            </a:r>
            <a:r>
              <a:rPr lang="en-US" b="1" dirty="0" smtClean="0"/>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sz="quarter" idx="1"/>
          </p:nvPr>
        </p:nvSpPr>
        <p:spPr/>
        <p:txBody>
          <a:bodyPr>
            <a:normAutofit fontScale="70000" lnSpcReduction="20000"/>
          </a:bodyPr>
          <a:lstStyle/>
          <a:p>
            <a:pPr>
              <a:buNone/>
            </a:pPr>
            <a:r>
              <a:rPr lang="en-US" dirty="0" smtClean="0"/>
              <a:t>By the completion of this course, you should be able to: </a:t>
            </a:r>
          </a:p>
          <a:p>
            <a:pPr lvl="0"/>
            <a:r>
              <a:rPr lang="en-US" dirty="0" smtClean="0"/>
              <a:t>Critique and analyze current legal frameworks regulating the family using a legal lens grounded in social, economic, and policy considerations and considering the implications of legal frameworks across cultures, communities, and diverse family structures; </a:t>
            </a:r>
          </a:p>
          <a:p>
            <a:pPr lvl="0"/>
            <a:r>
              <a:rPr lang="en-US" dirty="0" smtClean="0"/>
              <a:t>Construct persuasive client narratives to achieve specific client goals within an objective legal framework;</a:t>
            </a:r>
          </a:p>
          <a:p>
            <a:pPr lvl="0"/>
            <a:r>
              <a:rPr lang="en-US" dirty="0" smtClean="0"/>
              <a:t>Advise clients regarding possible grounds for divorce, defenses to divorce, and divorce pleading requirements; </a:t>
            </a:r>
          </a:p>
          <a:p>
            <a:pPr lvl="0"/>
            <a:r>
              <a:rPr lang="en-US" dirty="0" smtClean="0"/>
              <a:t>Represent clients in the distribution of property by conducting an equitable distribution analysis; </a:t>
            </a:r>
          </a:p>
          <a:p>
            <a:pPr lvl="0"/>
            <a:r>
              <a:rPr lang="en-US" dirty="0" smtClean="0"/>
              <a:t>Calculate presumptive child support awards and raise arguments for deviations;</a:t>
            </a:r>
          </a:p>
          <a:p>
            <a:pPr lvl="0"/>
            <a:r>
              <a:rPr lang="en-US" dirty="0" smtClean="0"/>
              <a:t>Read and interpret statutory provisions regulating the family unit; </a:t>
            </a:r>
          </a:p>
          <a:p>
            <a:pPr lvl="0"/>
            <a:r>
              <a:rPr lang="en-US" dirty="0" smtClean="0"/>
              <a:t>Analyze the constitutional issues that arise from laws regulating the family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6-21 at 9.57.12 AM.png"/>
          <p:cNvPicPr>
            <a:picLocks noGrp="1" noChangeAspect="1"/>
          </p:cNvPicPr>
          <p:nvPr>
            <p:ph sz="quarter" idx="1"/>
          </p:nvPr>
        </p:nvPicPr>
        <p:blipFill>
          <a:blip r:embed="rId3"/>
          <a:srcRect l="-8127" r="-8127"/>
          <a:stretch>
            <a:fillRect/>
          </a:stretch>
        </p:blipFill>
        <p:spPr>
          <a:xfrm>
            <a:off x="-4459287" y="-1847956"/>
            <a:ext cx="17654588" cy="949171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6-21 at 9.57.16 AM.png"/>
          <p:cNvPicPr>
            <a:picLocks noGrp="1" noChangeAspect="1"/>
          </p:cNvPicPr>
          <p:nvPr>
            <p:ph sz="quarter" idx="1"/>
          </p:nvPr>
        </p:nvPicPr>
        <p:blipFill>
          <a:blip r:embed="rId3"/>
          <a:srcRect l="-8127" r="-8127"/>
          <a:stretch>
            <a:fillRect/>
          </a:stretch>
        </p:blipFill>
        <p:spPr>
          <a:xfrm>
            <a:off x="-4096753" y="-2057098"/>
            <a:ext cx="16304126" cy="962796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An ‘A’ </a:t>
            </a:r>
            <a:r>
              <a:rPr lang="en-US" u="sng" dirty="0" smtClean="0"/>
              <a:t>exam</a:t>
            </a:r>
            <a:r>
              <a:rPr lang="en-US" dirty="0" smtClean="0"/>
              <a:t>:</a:t>
            </a:r>
            <a:endParaRPr lang="en-US" dirty="0"/>
          </a:p>
        </p:txBody>
      </p:sp>
      <p:sp>
        <p:nvSpPr>
          <p:cNvPr id="3" name="Content Placeholder 2"/>
          <p:cNvSpPr>
            <a:spLocks noGrp="1"/>
          </p:cNvSpPr>
          <p:nvPr>
            <p:ph sz="quarter" idx="1"/>
          </p:nvPr>
        </p:nvSpPr>
        <p:spPr/>
        <p:txBody>
          <a:bodyPr>
            <a:normAutofit fontScale="62500" lnSpcReduction="20000"/>
          </a:bodyPr>
          <a:lstStyle/>
          <a:p>
            <a:r>
              <a:rPr lang="en-US" b="1" dirty="0"/>
              <a:t>An ‘A’ exam </a:t>
            </a:r>
            <a:r>
              <a:rPr lang="en-US" dirty="0"/>
              <a:t>would make a supervising attorney (client) (the intended audience) feel confident about relying on your work with little or no corrections or interventions.  A client would be pleased that you prepared her for all possible counter arguments and legal obstacles that the case would likely encounter.  The reader would understand “what” the law is, “how” it applies to her case, and (where appropriate) “why” the law is what it is or why it is as uncertain as it is.    </a:t>
            </a:r>
          </a:p>
          <a:p>
            <a:pPr marL="0" indent="0">
              <a:buNone/>
            </a:pPr>
            <a:r>
              <a:rPr lang="en-US" dirty="0"/>
              <a:t> </a:t>
            </a:r>
          </a:p>
          <a:p>
            <a:r>
              <a:rPr lang="en-US" u="sng" dirty="0"/>
              <a:t>An ‘A’ exam will</a:t>
            </a:r>
            <a:r>
              <a:rPr lang="en-US" dirty="0"/>
              <a:t>:</a:t>
            </a:r>
          </a:p>
          <a:p>
            <a:pPr marL="0" indent="0">
              <a:buNone/>
            </a:pPr>
            <a:r>
              <a:rPr lang="en-US" dirty="0"/>
              <a:t> </a:t>
            </a:r>
          </a:p>
          <a:p>
            <a:r>
              <a:rPr lang="en-US" dirty="0" smtClean="0"/>
              <a:t>(</a:t>
            </a:r>
            <a:r>
              <a:rPr lang="en-US" dirty="0"/>
              <a:t>a) be easy to read due to strong large-scale organization, clarity, and focus;</a:t>
            </a:r>
          </a:p>
          <a:p>
            <a:r>
              <a:rPr lang="en-US" dirty="0"/>
              <a:t>(b) have missed no major causes of action or misstated any major rules of law;</a:t>
            </a:r>
          </a:p>
          <a:p>
            <a:r>
              <a:rPr lang="en-US" dirty="0"/>
              <a:t>(c) have further analyzed the minor or more subtle legal issues in the fact pattern; </a:t>
            </a:r>
          </a:p>
          <a:p>
            <a:r>
              <a:rPr lang="en-US" dirty="0"/>
              <a:t>(d) connect fact and law seamlessly to reason to legal conclusions;</a:t>
            </a:r>
          </a:p>
          <a:p>
            <a:r>
              <a:rPr lang="en-US" dirty="0"/>
              <a:t>(e) be based on a close, accurate, and thorough reading of the facts;</a:t>
            </a:r>
          </a:p>
          <a:p>
            <a:r>
              <a:rPr lang="en-US" dirty="0"/>
              <a:t>(f) ground legal advice in a sophisticated understanding of how a</a:t>
            </a:r>
            <a:r>
              <a:rPr lang="en-US" dirty="0" smtClean="0"/>
              <a:t> case </a:t>
            </a:r>
            <a:r>
              <a:rPr lang="en-US" dirty="0"/>
              <a:t>proceeds through the legal process </a:t>
            </a:r>
          </a:p>
          <a:p>
            <a:endParaRPr lang="en-US" dirty="0"/>
          </a:p>
        </p:txBody>
      </p:sp>
    </p:spTree>
    <p:extLst>
      <p:ext uri="{BB962C8B-B14F-4D97-AF65-F5344CB8AC3E}">
        <p14:creationId xmlns:p14="http://schemas.microsoft.com/office/powerpoint/2010/main" val="1672099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A ‘B’ </a:t>
            </a:r>
            <a:r>
              <a:rPr lang="en-US" u="sng" dirty="0" smtClean="0"/>
              <a:t>exam</a:t>
            </a:r>
            <a:r>
              <a:rPr lang="en-US" dirty="0" smtClean="0"/>
              <a:t>:</a:t>
            </a:r>
            <a:endParaRPr lang="en-US" dirty="0"/>
          </a:p>
        </p:txBody>
      </p:sp>
      <p:sp>
        <p:nvSpPr>
          <p:cNvPr id="3" name="Content Placeholder 2"/>
          <p:cNvSpPr>
            <a:spLocks noGrp="1"/>
          </p:cNvSpPr>
          <p:nvPr>
            <p:ph sz="quarter" idx="1"/>
          </p:nvPr>
        </p:nvSpPr>
        <p:spPr/>
        <p:txBody>
          <a:bodyPr>
            <a:normAutofit fontScale="55000" lnSpcReduction="20000"/>
          </a:bodyPr>
          <a:lstStyle/>
          <a:p>
            <a:r>
              <a:rPr lang="en-US" b="1" dirty="0"/>
              <a:t>A ‘B’ exam</a:t>
            </a:r>
            <a:r>
              <a:rPr lang="en-US" dirty="0"/>
              <a:t> would make a favorable impression on the intended audience.  It would communicate that you know the law and legal analysis well.  A supervising attorney would enjoy watching your growth and would feel confident that, with guidance, you will be a very good attorney.  The work product might require some “gap filling” to thoroughly address all issues, to refine the precise terminology, or to tighten the analytical structure.  The intended audience would generally understand the law, the conclusions, and the legal advice with strong clarity.  </a:t>
            </a:r>
          </a:p>
          <a:p>
            <a:pPr marL="0" indent="0">
              <a:buNone/>
            </a:pPr>
            <a:r>
              <a:rPr lang="en-US" dirty="0"/>
              <a:t> </a:t>
            </a:r>
          </a:p>
          <a:p>
            <a:r>
              <a:rPr lang="en-US" u="sng" dirty="0"/>
              <a:t>A ‘B’ exam will</a:t>
            </a:r>
            <a:r>
              <a:rPr lang="en-US" dirty="0"/>
              <a:t>:</a:t>
            </a:r>
          </a:p>
          <a:p>
            <a:pPr marL="0" indent="0">
              <a:buNone/>
            </a:pPr>
            <a:endParaRPr lang="en-US" dirty="0"/>
          </a:p>
          <a:p>
            <a:r>
              <a:rPr lang="en-US" dirty="0"/>
              <a:t>(a) be similar to, but lack the thoroughness, power, or polish of an ‘A’ paper;</a:t>
            </a:r>
          </a:p>
          <a:p>
            <a:r>
              <a:rPr lang="en-US" dirty="0"/>
              <a:t>(b) have generally hit “the big issues” and stated the law accurately, but missed some of the minor nuances and complexities;  </a:t>
            </a:r>
          </a:p>
          <a:p>
            <a:r>
              <a:rPr lang="en-US" dirty="0"/>
              <a:t>(c) be generally well-organized, but may require the reader to reread certain sentences or paragraphs before fully grasping the author’s point or may use excessive space to make minor points;</a:t>
            </a:r>
          </a:p>
          <a:p>
            <a:r>
              <a:rPr lang="en-US" dirty="0"/>
              <a:t>(d) state defensible legal conclusions, but further clarity may be necessary to understand the reasoning in all its contours;</a:t>
            </a:r>
          </a:p>
          <a:p>
            <a:r>
              <a:rPr lang="en-US" dirty="0"/>
              <a:t>(e) explain the “what” and “how” of the law, but may leave the client with further follow-up questions regarding why the result is as you suggest it is or why the other side might prevail </a:t>
            </a:r>
          </a:p>
          <a:p>
            <a:endParaRPr lang="en-US" dirty="0"/>
          </a:p>
        </p:txBody>
      </p:sp>
    </p:spTree>
    <p:extLst>
      <p:ext uri="{BB962C8B-B14F-4D97-AF65-F5344CB8AC3E}">
        <p14:creationId xmlns:p14="http://schemas.microsoft.com/office/powerpoint/2010/main" val="2935576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Takeaways</a:t>
            </a:r>
            <a:endParaRPr lang="en-US" dirty="0"/>
          </a:p>
        </p:txBody>
      </p:sp>
      <p:sp>
        <p:nvSpPr>
          <p:cNvPr id="3" name="Content Placeholder 2"/>
          <p:cNvSpPr>
            <a:spLocks noGrp="1"/>
          </p:cNvSpPr>
          <p:nvPr>
            <p:ph sz="quarter" idx="1"/>
          </p:nvPr>
        </p:nvSpPr>
        <p:spPr/>
        <p:txBody>
          <a:bodyPr>
            <a:normAutofit/>
          </a:bodyPr>
          <a:lstStyle/>
          <a:p>
            <a:r>
              <a:rPr lang="en-US" dirty="0" smtClean="0"/>
              <a:t>What I expect:</a:t>
            </a:r>
          </a:p>
          <a:p>
            <a:pPr lvl="1"/>
            <a:r>
              <a:rPr lang="en-US" dirty="0" smtClean="0"/>
              <a:t>Analysis to achieve client outcomes </a:t>
            </a:r>
          </a:p>
          <a:p>
            <a:pPr lvl="1"/>
            <a:r>
              <a:rPr lang="en-US" dirty="0" err="1" smtClean="0"/>
              <a:t>Lawyering</a:t>
            </a:r>
            <a:r>
              <a:rPr lang="en-US" dirty="0" smtClean="0"/>
              <a:t> within a legal process </a:t>
            </a:r>
          </a:p>
          <a:p>
            <a:pPr lvl="1"/>
            <a:r>
              <a:rPr lang="en-US" dirty="0" smtClean="0"/>
              <a:t>Legal output that clients need and value </a:t>
            </a:r>
          </a:p>
          <a:p>
            <a:pPr>
              <a:buNone/>
            </a:pPr>
            <a:endParaRPr lang="en-US" dirty="0" smtClean="0"/>
          </a:p>
          <a:p>
            <a:r>
              <a:rPr lang="en-US" dirty="0" smtClean="0"/>
              <a:t>What I seek to avoid:  </a:t>
            </a:r>
          </a:p>
          <a:p>
            <a:pPr lvl="1"/>
            <a:r>
              <a:rPr lang="en-US" dirty="0" smtClean="0"/>
              <a:t>Serial dumping of issues </a:t>
            </a:r>
          </a:p>
          <a:p>
            <a:pPr lvl="1"/>
            <a:r>
              <a:rPr lang="en-US" dirty="0" smtClean="0"/>
              <a:t>Bland memorization (cramming) of legal rules</a:t>
            </a:r>
          </a:p>
          <a:p>
            <a:pPr lvl="1"/>
            <a:r>
              <a:rPr lang="en-US" dirty="0" smtClean="0"/>
              <a:t>Bifurcating goals of day-to-day classroom experience from exam assessment criteria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61" name="Rectangle 13"/>
          <p:cNvSpPr>
            <a:spLocks noGrp="1" noChangeArrowheads="1"/>
          </p:cNvSpPr>
          <p:nvPr>
            <p:ph type="title" idx="4294967295"/>
          </p:nvPr>
        </p:nvSpPr>
        <p:spPr>
          <a:xfrm>
            <a:off x="0" y="228600"/>
            <a:ext cx="8534400" cy="758825"/>
          </a:xfrm>
        </p:spPr>
        <p:txBody>
          <a:bodyPr/>
          <a:lstStyle/>
          <a:p>
            <a:pPr eaLnBrk="1" hangingPunct="1">
              <a:defRPr/>
            </a:pPr>
            <a:r>
              <a:rPr lang="en-US" dirty="0" smtClean="0"/>
              <a:t>        Course Objectives</a:t>
            </a:r>
          </a:p>
        </p:txBody>
      </p:sp>
      <p:graphicFrame>
        <p:nvGraphicFramePr>
          <p:cNvPr id="4" name="Diagram 3"/>
          <p:cNvGraphicFramePr/>
          <p:nvPr/>
        </p:nvGraphicFramePr>
        <p:xfrm>
          <a:off x="718782" y="628525"/>
          <a:ext cx="7848600" cy="5721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Text Box 5"/>
          <p:cNvSpPr txBox="1">
            <a:spLocks noChangeArrowheads="1"/>
          </p:cNvSpPr>
          <p:nvPr/>
        </p:nvSpPr>
        <p:spPr bwMode="auto">
          <a:xfrm>
            <a:off x="4218910" y="1537978"/>
            <a:ext cx="557213" cy="366712"/>
          </a:xfrm>
          <a:prstGeom prst="rect">
            <a:avLst/>
          </a:prstGeom>
          <a:noFill/>
          <a:ln w="9525">
            <a:noFill/>
            <a:miter lim="800000"/>
            <a:headEnd/>
            <a:tailEnd/>
          </a:ln>
        </p:spPr>
        <p:txBody>
          <a:bodyPr wrap="none">
            <a:prstTxWarp prst="textNoShape">
              <a:avLst/>
            </a:prstTxWarp>
            <a:spAutoFit/>
          </a:bodyPr>
          <a:lstStyle/>
          <a:p>
            <a:r>
              <a:rPr lang="en-US" dirty="0" smtClean="0"/>
              <a:t>Fun</a:t>
            </a:r>
            <a:endParaRPr lang="en-US" dirty="0"/>
          </a:p>
        </p:txBody>
      </p:sp>
      <p:sp>
        <p:nvSpPr>
          <p:cNvPr id="5" name="Down Arrow 4"/>
          <p:cNvSpPr/>
          <p:nvPr/>
        </p:nvSpPr>
        <p:spPr>
          <a:xfrm rot="2682702">
            <a:off x="7970760" y="5019529"/>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297320" y="5688208"/>
            <a:ext cx="1191962" cy="646331"/>
          </a:xfrm>
          <a:prstGeom prst="rect">
            <a:avLst/>
          </a:prstGeom>
          <a:noFill/>
        </p:spPr>
        <p:txBody>
          <a:bodyPr wrap="square" rtlCol="0">
            <a:spAutoFit/>
          </a:bodyPr>
          <a:lstStyle/>
          <a:p>
            <a:r>
              <a:rPr lang="en-US" dirty="0" smtClean="0"/>
              <a:t>Bar </a:t>
            </a:r>
            <a:br>
              <a:rPr lang="en-US" dirty="0" smtClean="0"/>
            </a:br>
            <a:r>
              <a:rPr lang="en-US" dirty="0" smtClean="0"/>
              <a:t>exam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Socratic Frame</a:t>
            </a:r>
            <a:endParaRPr lang="en-US" dirty="0"/>
          </a:p>
        </p:txBody>
      </p:sp>
      <p:sp>
        <p:nvSpPr>
          <p:cNvPr id="6" name="Content Placeholder 5"/>
          <p:cNvSpPr>
            <a:spLocks noGrp="1"/>
          </p:cNvSpPr>
          <p:nvPr>
            <p:ph type="body" idx="2"/>
          </p:nvPr>
        </p:nvSpPr>
        <p:spPr/>
        <p:txBody>
          <a:bodyPr/>
          <a:lstStyle/>
          <a:p>
            <a:r>
              <a:rPr lang="en-US" dirty="0" smtClean="0"/>
              <a:t>1.  Client-Centered</a:t>
            </a:r>
          </a:p>
          <a:p>
            <a:r>
              <a:rPr lang="en-US" dirty="0" smtClean="0"/>
              <a:t>2.  Process-Oriented </a:t>
            </a:r>
          </a:p>
          <a:p>
            <a:r>
              <a:rPr lang="en-US" dirty="0" smtClean="0"/>
              <a:t>3.  Product-Oriented</a:t>
            </a:r>
            <a:endParaRPr lang="en-US" dirty="0"/>
          </a:p>
        </p:txBody>
      </p:sp>
      <p:sp>
        <p:nvSpPr>
          <p:cNvPr id="8" name="Content Placeholder 7"/>
          <p:cNvSpPr>
            <a:spLocks noGrp="1"/>
          </p:cNvSpPr>
          <p:nvPr>
            <p:ph sz="quarter" idx="1"/>
          </p:nvPr>
        </p:nvSpPr>
        <p:spPr/>
        <p:txBody>
          <a:bodyPr/>
          <a:lstStyle/>
          <a:p>
            <a:endParaRPr lang="en-US" dirty="0"/>
          </a:p>
        </p:txBody>
      </p:sp>
      <p:pic>
        <p:nvPicPr>
          <p:cNvPr id="9" name="Picture 8"/>
          <p:cNvPicPr>
            <a:picLocks noChangeAspect="1"/>
          </p:cNvPicPr>
          <p:nvPr/>
        </p:nvPicPr>
        <p:blipFill>
          <a:blip r:embed="rId3"/>
          <a:stretch>
            <a:fillRect/>
          </a:stretch>
        </p:blipFill>
        <p:spPr>
          <a:xfrm>
            <a:off x="3124201" y="685800"/>
            <a:ext cx="5638800" cy="5410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752" y="1451430"/>
            <a:ext cx="4040188" cy="732974"/>
          </a:xfrm>
        </p:spPr>
        <p:txBody>
          <a:bodyPr>
            <a:normAutofit/>
          </a:bodyPr>
          <a:lstStyle/>
          <a:p>
            <a:r>
              <a:rPr lang="en-US" sz="2000" b="0" dirty="0"/>
              <a:t>“What are the facts of the case?”</a:t>
            </a:r>
            <a:endParaRPr lang="en-US" sz="2000" b="0" dirty="0" smtClean="0"/>
          </a:p>
        </p:txBody>
      </p:sp>
      <p:sp>
        <p:nvSpPr>
          <p:cNvPr id="14" name="Text Placeholder 13"/>
          <p:cNvSpPr>
            <a:spLocks noGrp="1"/>
          </p:cNvSpPr>
          <p:nvPr>
            <p:ph type="body" sz="half" idx="3"/>
          </p:nvPr>
        </p:nvSpPr>
        <p:spPr>
          <a:xfrm>
            <a:off x="4779235" y="1534078"/>
            <a:ext cx="4041775" cy="731520"/>
          </a:xfrm>
        </p:spPr>
        <p:txBody>
          <a:bodyPr/>
          <a:lstStyle/>
          <a:p>
            <a:r>
              <a:rPr lang="en-US" sz="2000" b="0" dirty="0" smtClean="0"/>
              <a:t>“Who is the client?”  </a:t>
            </a:r>
            <a:br>
              <a:rPr lang="en-US" sz="2000" b="0" dirty="0" smtClean="0"/>
            </a:br>
            <a:r>
              <a:rPr lang="en-US" sz="2000" b="0" dirty="0" smtClean="0"/>
              <a:t>“What is she seeking?”</a:t>
            </a:r>
            <a:endParaRPr lang="en-US" sz="2000" b="0" dirty="0"/>
          </a:p>
        </p:txBody>
      </p:sp>
      <p:sp>
        <p:nvSpPr>
          <p:cNvPr id="13" name="Content Placeholder 12"/>
          <p:cNvSpPr>
            <a:spLocks noGrp="1"/>
          </p:cNvSpPr>
          <p:nvPr>
            <p:ph sz="quarter" idx="2"/>
          </p:nvPr>
        </p:nvSpPr>
        <p:spPr/>
        <p:txBody>
          <a:bodyPr/>
          <a:lstStyle/>
          <a:p>
            <a:pPr>
              <a:buNone/>
            </a:pPr>
            <a:endParaRPr lang="en-US" dirty="0"/>
          </a:p>
        </p:txBody>
      </p:sp>
      <p:sp>
        <p:nvSpPr>
          <p:cNvPr id="15" name="Content Placeholder 14"/>
          <p:cNvSpPr>
            <a:spLocks noGrp="1"/>
          </p:cNvSpPr>
          <p:nvPr>
            <p:ph sz="quarter" idx="4"/>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Client-Centered Socratic Method</a:t>
            </a:r>
            <a:endParaRPr lang="en-US" dirty="0"/>
          </a:p>
        </p:txBody>
      </p:sp>
      <p:pic>
        <p:nvPicPr>
          <p:cNvPr id="17" name="Picture 16"/>
          <p:cNvPicPr>
            <a:picLocks noChangeAspect="1"/>
          </p:cNvPicPr>
          <p:nvPr/>
        </p:nvPicPr>
        <p:blipFill>
          <a:blip r:embed="rId3"/>
          <a:stretch>
            <a:fillRect/>
          </a:stretch>
        </p:blipFill>
        <p:spPr>
          <a:xfrm>
            <a:off x="4607886" y="2302049"/>
            <a:ext cx="4360619" cy="4360619"/>
          </a:xfrm>
          <a:prstGeom prst="rect">
            <a:avLst/>
          </a:prstGeom>
        </p:spPr>
      </p:pic>
      <p:pic>
        <p:nvPicPr>
          <p:cNvPr id="9" name="Picture 8"/>
          <p:cNvPicPr>
            <a:picLocks noChangeAspect="1"/>
          </p:cNvPicPr>
          <p:nvPr/>
        </p:nvPicPr>
        <p:blipFill>
          <a:blip r:embed="rId4"/>
          <a:stretch>
            <a:fillRect/>
          </a:stretch>
        </p:blipFill>
        <p:spPr>
          <a:xfrm>
            <a:off x="757110" y="2302049"/>
            <a:ext cx="3009900" cy="4394200"/>
          </a:xfrm>
          <a:prstGeom prst="rect">
            <a:avLst/>
          </a:prstGeom>
        </p:spPr>
      </p:pic>
      <p:pic>
        <p:nvPicPr>
          <p:cNvPr id="10" name="Picture 9"/>
          <p:cNvPicPr>
            <a:picLocks noChangeAspect="1"/>
          </p:cNvPicPr>
          <p:nvPr/>
        </p:nvPicPr>
        <p:blipFill>
          <a:blip r:embed="rId5"/>
          <a:stretch>
            <a:fillRect/>
          </a:stretch>
        </p:blipFill>
        <p:spPr>
          <a:xfrm>
            <a:off x="539400" y="2302049"/>
            <a:ext cx="3263900" cy="4394200"/>
          </a:xfrm>
          <a:prstGeom prst="rect">
            <a:avLst/>
          </a:prstGeom>
        </p:spPr>
      </p:pic>
      <p:pic>
        <p:nvPicPr>
          <p:cNvPr id="12" name="Picture 11"/>
          <p:cNvPicPr>
            <a:picLocks noChangeAspect="1"/>
          </p:cNvPicPr>
          <p:nvPr/>
        </p:nvPicPr>
        <p:blipFill>
          <a:blip r:embed="rId6"/>
          <a:stretch>
            <a:fillRect/>
          </a:stretch>
        </p:blipFill>
        <p:spPr>
          <a:xfrm>
            <a:off x="528510" y="2302049"/>
            <a:ext cx="3238500" cy="4394200"/>
          </a:xfrm>
          <a:prstGeom prst="rect">
            <a:avLst/>
          </a:prstGeom>
        </p:spPr>
      </p:pic>
      <p:pic>
        <p:nvPicPr>
          <p:cNvPr id="16" name="Picture 15"/>
          <p:cNvPicPr>
            <a:picLocks noChangeAspect="1"/>
          </p:cNvPicPr>
          <p:nvPr/>
        </p:nvPicPr>
        <p:blipFill>
          <a:blip r:embed="rId7"/>
          <a:stretch>
            <a:fillRect/>
          </a:stretch>
        </p:blipFill>
        <p:spPr>
          <a:xfrm>
            <a:off x="132421" y="2398808"/>
            <a:ext cx="4144713" cy="41447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31589</TotalTime>
  <Words>739</Words>
  <Application>Microsoft Office PowerPoint</Application>
  <PresentationFormat>On-screen Show (4:3)</PresentationFormat>
  <Paragraphs>101</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Georgia</vt:lpstr>
      <vt:lpstr>Tahoma</vt:lpstr>
      <vt:lpstr>Wingdings</vt:lpstr>
      <vt:lpstr>Wingdings 2</vt:lpstr>
      <vt:lpstr>Civic</vt:lpstr>
      <vt:lpstr>Catalyzing Innovations in the Curriculum</vt:lpstr>
      <vt:lpstr>PowerPoint Presentation</vt:lpstr>
      <vt:lpstr>PowerPoint Presentation</vt:lpstr>
      <vt:lpstr>An ‘A’ exam:</vt:lpstr>
      <vt:lpstr>A ‘B’ exam:</vt:lpstr>
      <vt:lpstr>Assessment Takeaways</vt:lpstr>
      <vt:lpstr>        Course Objectives</vt:lpstr>
      <vt:lpstr>Socratic Frame</vt:lpstr>
      <vt:lpstr>Client-Centered Socratic Method</vt:lpstr>
      <vt:lpstr>Process-Oriented Socratic Method </vt:lpstr>
      <vt:lpstr>Product-Oriented Socratic Method</vt:lpstr>
      <vt:lpstr>Application and Feedback</vt:lpstr>
      <vt:lpstr>Client-Based Thread</vt:lpstr>
      <vt:lpstr>   Family Law Client Representation Work Plan Spousal Maintenance</vt:lpstr>
      <vt:lpstr>Family Law Client Representation Work Plan   Child Support Calculation </vt:lpstr>
      <vt:lpstr>Learning Outcomes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Law, Spring 2012</dc:title>
  <dc:creator>Jamie Abrams</dc:creator>
  <cp:lastModifiedBy>Mary Cullen</cp:lastModifiedBy>
  <cp:revision>64</cp:revision>
  <dcterms:created xsi:type="dcterms:W3CDTF">2015-06-24T13:26:03Z</dcterms:created>
  <dcterms:modified xsi:type="dcterms:W3CDTF">2015-07-31T18:32:40Z</dcterms:modified>
</cp:coreProperties>
</file>