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6"/>
  </p:notesMasterIdLst>
  <p:sldIdLst>
    <p:sldId id="272" r:id="rId2"/>
    <p:sldId id="281" r:id="rId3"/>
    <p:sldId id="282" r:id="rId4"/>
    <p:sldId id="283" r:id="rId5"/>
    <p:sldId id="284" r:id="rId6"/>
    <p:sldId id="285" r:id="rId7"/>
    <p:sldId id="260" r:id="rId8"/>
    <p:sldId id="261" r:id="rId9"/>
    <p:sldId id="290" r:id="rId10"/>
    <p:sldId id="258" r:id="rId11"/>
    <p:sldId id="263" r:id="rId12"/>
    <p:sldId id="292" r:id="rId13"/>
    <p:sldId id="276" r:id="rId14"/>
    <p:sldId id="273" r:id="rId15"/>
    <p:sldId id="268" r:id="rId16"/>
    <p:sldId id="294" r:id="rId17"/>
    <p:sldId id="286" r:id="rId18"/>
    <p:sldId id="287" r:id="rId19"/>
    <p:sldId id="297" r:id="rId20"/>
    <p:sldId id="298" r:id="rId21"/>
    <p:sldId id="299" r:id="rId22"/>
    <p:sldId id="300" r:id="rId23"/>
    <p:sldId id="295" r:id="rId24"/>
    <p:sldId id="28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624" autoAdjust="0"/>
  </p:normalViewPr>
  <p:slideViewPr>
    <p:cSldViewPr>
      <p:cViewPr>
        <p:scale>
          <a:sx n="88" d="100"/>
          <a:sy n="88" d="100"/>
        </p:scale>
        <p:origin x="-640" y="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3101" y="5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493B60-FBAD-48FC-825C-82245462134A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99EEDD-047B-43AC-85CA-76C4BF129C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237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9EEDD-047B-43AC-85CA-76C4BF129C6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547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9EEDD-047B-43AC-85CA-76C4BF129C6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6844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9EEDD-047B-43AC-85CA-76C4BF129C6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684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9EEDD-047B-43AC-85CA-76C4BF129C6D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1173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9EEDD-047B-43AC-85CA-76C4BF129C6D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0553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9EEDD-047B-43AC-85CA-76C4BF129C6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9862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E93E2C8D-5E49-4F43-8E08-0730F646ED44}" type="slidenum">
              <a:rPr lang="en-US" sz="1200">
                <a:latin typeface="Calibri" pitchFamily="34" charset="0"/>
              </a:rPr>
              <a:pPr eaLnBrk="1" hangingPunct="1"/>
              <a:t>21</a:t>
            </a:fld>
            <a:endParaRPr lang="en-US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7975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9EEDD-047B-43AC-85CA-76C4BF129C6D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588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ome4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rgbClr val="003D7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3D7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F1B7B-395A-4666-9D8F-6DFE94F7A31A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CC255-376C-48EF-9EBC-E84C8F0BBF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F1B7B-395A-4666-9D8F-6DFE94F7A31A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CC255-376C-48EF-9EBC-E84C8F0BBF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F1B7B-395A-4666-9D8F-6DFE94F7A31A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CC255-376C-48EF-9EBC-E84C8F0BBF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F1B7B-395A-4666-9D8F-6DFE94F7A31A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CC255-376C-48EF-9EBC-E84C8F0BBF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F1B7B-395A-4666-9D8F-6DFE94F7A31A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CC255-376C-48EF-9EBC-E84C8F0BBF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F1B7B-395A-4666-9D8F-6DFE94F7A31A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CC255-376C-48EF-9EBC-E84C8F0BBF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F1B7B-395A-4666-9D8F-6DFE94F7A31A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CC255-376C-48EF-9EBC-E84C8F0BBF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F1B7B-395A-4666-9D8F-6DFE94F7A31A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CC255-376C-48EF-9EBC-E84C8F0BBF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F1B7B-395A-4666-9D8F-6DFE94F7A31A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CC255-376C-48EF-9EBC-E84C8F0BBF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F1B7B-395A-4666-9D8F-6DFE94F7A31A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CC255-376C-48EF-9EBC-E84C8F0BBF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F1B7B-395A-4666-9D8F-6DFE94F7A31A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CC255-376C-48EF-9EBC-E84C8F0BBF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example44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9800" y="274638"/>
            <a:ext cx="6477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F1B7B-395A-4666-9D8F-6DFE94F7A31A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CC255-376C-48EF-9EBC-E84C8F0BBF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rgbClr val="003D79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3D79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3D79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3D79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3D79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3D79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0"/>
            <a:ext cx="6629400" cy="1524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EVALUATION/ASSESSMENT AND FEEDBACK WITH ACTIVE LEARNING 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3489960"/>
          </a:xfrm>
        </p:spPr>
        <p:txBody>
          <a:bodyPr>
            <a:normAutofit/>
          </a:bodyPr>
          <a:lstStyle/>
          <a:p>
            <a:pPr marL="137160" indent="0" algn="ctr">
              <a:buNone/>
            </a:pPr>
            <a:r>
              <a:rPr lang="en-US" i="1" dirty="0" smtClean="0"/>
              <a:t>Rory </a:t>
            </a:r>
            <a:r>
              <a:rPr lang="en-US" i="1" dirty="0" err="1" smtClean="0"/>
              <a:t>Bahadur</a:t>
            </a:r>
            <a:endParaRPr lang="en-US" i="1" dirty="0" smtClean="0"/>
          </a:p>
          <a:p>
            <a:pPr marL="137160" indent="0" algn="ctr">
              <a:buNone/>
            </a:pPr>
            <a:r>
              <a:rPr lang="en-US" i="1" dirty="0" smtClean="0"/>
              <a:t>Washburn University School of Law</a:t>
            </a:r>
          </a:p>
          <a:p>
            <a:pPr marL="137160" indent="0" algn="ctr">
              <a:buNone/>
            </a:pPr>
            <a:endParaRPr lang="en-US" i="1" dirty="0" smtClean="0"/>
          </a:p>
          <a:p>
            <a:pPr marL="137160" indent="0" algn="ctr">
              <a:buNone/>
            </a:pPr>
            <a:endParaRPr lang="en-US" i="1" dirty="0"/>
          </a:p>
          <a:p>
            <a:pPr marL="137160" indent="0" algn="ctr">
              <a:buNone/>
            </a:pPr>
            <a:r>
              <a:rPr lang="en-US" b="1" dirty="0" smtClean="0"/>
              <a:t>Please do not open envelopes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3200400"/>
          </a:xfrm>
        </p:spPr>
        <p:txBody>
          <a:bodyPr>
            <a:normAutofit/>
          </a:bodyPr>
          <a:lstStyle/>
          <a:p>
            <a:r>
              <a:rPr lang="en-US" sz="10000" dirty="0" err="1" smtClean="0"/>
              <a:t>ASS</a:t>
            </a:r>
            <a:r>
              <a:rPr lang="en-US" sz="5000" dirty="0" err="1" smtClean="0"/>
              <a:t>essment</a:t>
            </a:r>
            <a:endParaRPr lang="en-US" sz="5000" dirty="0"/>
          </a:p>
        </p:txBody>
      </p:sp>
    </p:spTree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37760"/>
          </a:xfrm>
        </p:spPr>
        <p:txBody>
          <a:bodyPr/>
          <a:lstStyle/>
          <a:p>
            <a:pPr marL="1371600" indent="-1371600">
              <a:buFont typeface="+mj-lt"/>
              <a:buAutoNum type="arabicPeriod"/>
            </a:pPr>
            <a:endParaRPr lang="en-US" sz="2400" dirty="0" smtClean="0"/>
          </a:p>
          <a:p>
            <a:pPr marL="651510" indent="-514350">
              <a:buNone/>
            </a:pPr>
            <a:r>
              <a:rPr lang="en-US" sz="3200" dirty="0" smtClean="0"/>
              <a:t>	</a:t>
            </a:r>
            <a:r>
              <a:rPr lang="en-US" sz="3600" dirty="0" smtClean="0"/>
              <a:t>Actively providing assessment and feedback about exam readiness without killing the professor.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 the Sentence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dirty="0" smtClean="0"/>
              <a:t>In order to do well on an essay examination in this class I need to: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9181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 THE CHALLENGE?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0" indent="-1371600">
              <a:buFont typeface="+mj-lt"/>
              <a:buAutoNum type="arabicPeriod"/>
            </a:pPr>
            <a:r>
              <a:rPr lang="en-US" sz="4000" dirty="0" smtClean="0"/>
              <a:t>Active?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opposite of passive learning, in which one-way communication from teachers to students is the norm. </a:t>
            </a:r>
          </a:p>
          <a:p>
            <a:r>
              <a:rPr lang="en-US" sz="3200" dirty="0" smtClean="0"/>
              <a:t>Shifts the focus of classroom instruction from teaching to learning by engaging students in learning activities.</a:t>
            </a:r>
          </a:p>
          <a:p>
            <a:r>
              <a:rPr lang="en-US" sz="3200" dirty="0" smtClean="0"/>
              <a:t>Aim is to create independent learners.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 THE CHALLENGE?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0" indent="-1371600">
              <a:buFont typeface="+mj-lt"/>
              <a:buAutoNum type="arabicPeriod"/>
            </a:pPr>
            <a:r>
              <a:rPr lang="en-US" sz="4000" dirty="0" smtClean="0"/>
              <a:t>Active? </a:t>
            </a:r>
          </a:p>
          <a:p>
            <a:pPr marL="1371600" indent="-1371600">
              <a:buFont typeface="+mj-lt"/>
              <a:buAutoNum type="arabicPeriod"/>
            </a:pPr>
            <a:r>
              <a:rPr lang="en-US" sz="4000" b="1" dirty="0" smtClean="0"/>
              <a:t>Professor still alive?</a:t>
            </a:r>
          </a:p>
          <a:p>
            <a:pPr marL="0" indent="0">
              <a:buNone/>
            </a:pPr>
            <a:endParaRPr lang="en-US" sz="4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 THE CHALLENGE?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0" indent="-1371600">
              <a:buFont typeface="+mj-lt"/>
              <a:buAutoNum type="arabicPeriod"/>
            </a:pPr>
            <a:r>
              <a:rPr lang="en-US" sz="4000" dirty="0" smtClean="0"/>
              <a:t>Active? </a:t>
            </a:r>
          </a:p>
          <a:p>
            <a:pPr marL="1371600" indent="-1371600">
              <a:buFont typeface="+mj-lt"/>
              <a:buAutoNum type="arabicPeriod"/>
            </a:pPr>
            <a:r>
              <a:rPr lang="en-US" sz="4000" b="1" dirty="0" smtClean="0"/>
              <a:t>Professor still alive?</a:t>
            </a:r>
          </a:p>
          <a:p>
            <a:pPr marL="1371600" indent="-1371600">
              <a:buFont typeface="+mj-lt"/>
              <a:buAutoNum type="arabicPeriod"/>
            </a:pPr>
            <a:r>
              <a:rPr lang="en-US" sz="4000" dirty="0" smtClean="0"/>
              <a:t>THE BONUS?</a:t>
            </a:r>
            <a:endParaRPr lang="en-US" sz="4000" b="1" dirty="0"/>
          </a:p>
          <a:p>
            <a:pPr marL="320040" lvl="1" indent="0">
              <a:buNone/>
            </a:pPr>
            <a:r>
              <a:rPr lang="en-US" sz="3600" dirty="0" smtClean="0"/>
              <a:t>The assessment exercise actually shored up doctrinal knowledge rather than detracted from teaching the doctrine.</a:t>
            </a:r>
          </a:p>
        </p:txBody>
      </p:sp>
    </p:spTree>
    <p:extLst>
      <p:ext uri="{BB962C8B-B14F-4D97-AF65-F5344CB8AC3E}">
        <p14:creationId xmlns:p14="http://schemas.microsoft.com/office/powerpoint/2010/main" val="35133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CREATION/REVIEW?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Drafting complete rubrics before exams helps to: </a:t>
            </a:r>
          </a:p>
          <a:p>
            <a:pPr lvl="1"/>
            <a:r>
              <a:rPr lang="en-US" dirty="0" smtClean="0"/>
              <a:t>Increase efficacy of questions;</a:t>
            </a:r>
          </a:p>
          <a:p>
            <a:pPr lvl="1"/>
            <a:r>
              <a:rPr lang="en-US" dirty="0" smtClean="0"/>
              <a:t>Standardize grading and point allocation;</a:t>
            </a:r>
          </a:p>
          <a:p>
            <a:pPr lvl="1"/>
            <a:r>
              <a:rPr lang="en-US" dirty="0" smtClean="0"/>
              <a:t>Reign in wayward issues</a:t>
            </a:r>
          </a:p>
          <a:p>
            <a:pPr marL="585216" lvl="1" indent="0">
              <a:buNone/>
            </a:pPr>
            <a:endParaRPr lang="en-US" dirty="0" smtClean="0"/>
          </a:p>
          <a:p>
            <a:r>
              <a:rPr lang="en-US" dirty="0"/>
              <a:t>Trains them to receive feedback </a:t>
            </a:r>
            <a:endParaRPr lang="en-US" dirty="0" smtClean="0"/>
          </a:p>
          <a:p>
            <a:r>
              <a:rPr lang="en-US" dirty="0" smtClean="0"/>
              <a:t>Students know the drill when they ask you to review their exams early in the Spring Semester</a:t>
            </a:r>
          </a:p>
        </p:txBody>
      </p:sp>
    </p:spTree>
    <p:extLst>
      <p:ext uri="{BB962C8B-B14F-4D97-AF65-F5344CB8AC3E}">
        <p14:creationId xmlns:p14="http://schemas.microsoft.com/office/powerpoint/2010/main" val="49807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FORMATIVE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Civ</a:t>
            </a:r>
            <a:r>
              <a:rPr lang="en-US" dirty="0"/>
              <a:t> Pro Student:</a:t>
            </a:r>
          </a:p>
          <a:p>
            <a:r>
              <a:rPr lang="en-US" dirty="0"/>
              <a:t>“How do I know if I am getting </a:t>
            </a:r>
            <a:r>
              <a:rPr lang="en-US" i="1" dirty="0"/>
              <a:t>what I should</a:t>
            </a:r>
            <a:r>
              <a:rPr lang="en-US" dirty="0"/>
              <a:t> from the rules when I read them?”</a:t>
            </a:r>
          </a:p>
        </p:txBody>
      </p:sp>
    </p:spTree>
    <p:extLst>
      <p:ext uri="{BB962C8B-B14F-4D97-AF65-F5344CB8AC3E}">
        <p14:creationId xmlns:p14="http://schemas.microsoft.com/office/powerpoint/2010/main" val="206478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600" b="1" cap="small" dirty="0" smtClean="0">
                <a:ea typeface="+mj-ea"/>
              </a:rPr>
              <a:t>Three </a:t>
            </a:r>
            <a:r>
              <a:rPr lang="en-US" sz="4600" b="1" cap="small" dirty="0" smtClean="0"/>
              <a:t>Concrete Assessment Tools</a:t>
            </a:r>
            <a:endParaRPr lang="en-US" sz="4600" b="1" cap="small" dirty="0">
              <a:ea typeface="+mj-ea"/>
            </a:endParaRP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534400" cy="4144963"/>
          </a:xfrm>
        </p:spPr>
        <p:txBody>
          <a:bodyPr>
            <a:normAutofit/>
          </a:bodyPr>
          <a:lstStyle/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en-US" b="1" dirty="0" smtClean="0">
                <a:ea typeface="ＭＳ Ｐゴシック" pitchFamily="34" charset="-128"/>
              </a:rPr>
              <a:t>Limited time commitment for both the students and the teacher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en-US" b="1" dirty="0" smtClean="0">
                <a:ea typeface="ＭＳ Ｐゴシック" pitchFamily="34" charset="-128"/>
              </a:rPr>
              <a:t>Focused on student learning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en-US" b="1" dirty="0" smtClean="0">
                <a:ea typeface="ＭＳ Ｐゴシック" pitchFamily="34" charset="-128"/>
              </a:rPr>
              <a:t>Includes concrete plan for </a:t>
            </a:r>
            <a:r>
              <a:rPr lang="ja-JP" altLang="en-US" b="1" dirty="0" smtClean="0">
                <a:ea typeface="ＭＳ Ｐゴシック" pitchFamily="34" charset="-128"/>
              </a:rPr>
              <a:t>“</a:t>
            </a:r>
            <a:r>
              <a:rPr lang="en-US" altLang="ja-JP" b="1" dirty="0" smtClean="0">
                <a:ea typeface="ＭＳ Ｐゴシック" pitchFamily="34" charset="-128"/>
              </a:rPr>
              <a:t>closing the loop</a:t>
            </a:r>
            <a:r>
              <a:rPr lang="ja-JP" altLang="en-US" b="1" dirty="0" smtClean="0">
                <a:ea typeface="ＭＳ Ｐゴシック" pitchFamily="34" charset="-128"/>
              </a:rPr>
              <a:t>”</a:t>
            </a:r>
            <a:endParaRPr lang="en-US" altLang="ja-JP" b="1" dirty="0" smtClean="0">
              <a:ea typeface="ＭＳ Ｐゴシック" pitchFamily="34" charset="-128"/>
            </a:endParaRPr>
          </a:p>
          <a:p>
            <a:pPr marL="0" indent="0" eaLnBrk="1" hangingPunct="1">
              <a:buNone/>
            </a:pPr>
            <a:endParaRPr lang="en-US" sz="2400" i="1" dirty="0">
              <a:ea typeface="ＭＳ Ｐゴシック" pitchFamily="34" charset="-128"/>
            </a:endParaRPr>
          </a:p>
          <a:p>
            <a:pPr marL="0" indent="0" eaLnBrk="1" hangingPunct="1">
              <a:buNone/>
            </a:pPr>
            <a:r>
              <a:rPr lang="en-US" sz="2400" i="1" dirty="0" smtClean="0">
                <a:ea typeface="ＭＳ Ｐゴシック" pitchFamily="34" charset="-128"/>
              </a:rPr>
              <a:t>Michael Hunter Schwartz, Dean UALR Bowen School of Law</a:t>
            </a:r>
          </a:p>
        </p:txBody>
      </p:sp>
    </p:spTree>
    <p:extLst>
      <p:ext uri="{BB962C8B-B14F-4D97-AF65-F5344CB8AC3E}">
        <p14:creationId xmlns:p14="http://schemas.microsoft.com/office/powerpoint/2010/main" val="293243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What will you be doing on </a:t>
            </a:r>
            <a:r>
              <a:rPr lang="en-US" dirty="0" smtClean="0"/>
              <a:t>Friday</a:t>
            </a:r>
            <a:r>
              <a:rPr lang="en-US" dirty="0"/>
              <a:t>, December 18, </a:t>
            </a:r>
            <a:r>
              <a:rPr lang="en-US" dirty="0" smtClean="0"/>
              <a:t>2015?</a:t>
            </a:r>
            <a:endParaRPr lang="en-US" dirty="0"/>
          </a:p>
        </p:txBody>
      </p:sp>
      <p:sp>
        <p:nvSpPr>
          <p:cNvPr id="5" name="Action Button: Help 4">
            <a:hlinkClick r:id="" action="ppaction://noaction" highlightClick="1"/>
          </p:cNvPr>
          <p:cNvSpPr/>
          <p:nvPr/>
        </p:nvSpPr>
        <p:spPr>
          <a:xfrm>
            <a:off x="3886200" y="3733800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09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600" b="1" cap="small" dirty="0" smtClean="0">
                <a:latin typeface="Arial" charset="0"/>
                <a:cs typeface="Arial" charset="0"/>
              </a:rPr>
              <a:t>Idea #1: Examples and Non-Examples</a:t>
            </a:r>
            <a:endParaRPr lang="en-US" sz="4600" b="1" cap="small" dirty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8610600" cy="42211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ea typeface="+mn-ea"/>
              </a:rPr>
              <a:t>	</a:t>
            </a:r>
            <a:endParaRPr lang="en-US" b="1" dirty="0" smtClean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ea typeface="+mn-ea"/>
              </a:rPr>
              <a:t>	</a:t>
            </a:r>
            <a:r>
              <a:rPr lang="en-US" sz="4000" b="1" dirty="0" smtClean="0">
                <a:ea typeface="+mn-ea"/>
              </a:rPr>
              <a:t>Give me an example of an offer and a statement that looks like an offer but is not an offer.</a:t>
            </a:r>
            <a:endParaRPr lang="en-US" sz="4000" b="1" dirty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1252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2209800" y="274638"/>
            <a:ext cx="6781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600" b="1" cap="small" dirty="0" smtClean="0">
                <a:latin typeface="Arial" charset="0"/>
                <a:cs typeface="Arial" charset="0"/>
              </a:rPr>
              <a:t>Idea #2</a:t>
            </a:r>
            <a:r>
              <a:rPr lang="en-US" sz="4600" b="1" cap="small" dirty="0">
                <a:latin typeface="Arial" charset="0"/>
                <a:cs typeface="Arial" charset="0"/>
              </a:rPr>
              <a:t>: </a:t>
            </a:r>
            <a:r>
              <a:rPr lang="en-US" sz="4600" b="1" cap="small" dirty="0" smtClean="0">
                <a:latin typeface="Arial" charset="0"/>
                <a:cs typeface="Arial" charset="0"/>
              </a:rPr>
              <a:t>Paraphrase</a:t>
            </a:r>
            <a:endParaRPr lang="en-US" sz="4600" b="1" cap="small" dirty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514600"/>
            <a:ext cx="8915400" cy="3611563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n-US" b="1" dirty="0">
                <a:latin typeface="Arial" charset="0"/>
                <a:cs typeface="Arial" charset="0"/>
              </a:rPr>
              <a:t>	</a:t>
            </a:r>
            <a:r>
              <a:rPr lang="en-US" sz="4400" b="1" dirty="0" smtClean="0">
                <a:latin typeface="Arial" charset="0"/>
                <a:cs typeface="Arial" charset="0"/>
              </a:rPr>
              <a:t>Explain summary judgment to the attractive person who is not a law student.</a:t>
            </a:r>
            <a:endParaRPr lang="en-US" sz="4400" b="1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741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600" b="1" cap="small" dirty="0" smtClean="0">
                <a:latin typeface="Arial" charset="0"/>
                <a:cs typeface="Arial" charset="0"/>
              </a:rPr>
              <a:t>Idea #3: </a:t>
            </a:r>
            <a:r>
              <a:rPr lang="en-US" sz="4600" b="1" cap="small" dirty="0">
                <a:latin typeface="Arial" charset="0"/>
                <a:cs typeface="Arial" charset="0"/>
              </a:rPr>
              <a:t>Muddiest Point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362200"/>
            <a:ext cx="8610600" cy="3763963"/>
          </a:xfrm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en-US" b="1" dirty="0" smtClean="0">
                <a:ea typeface="ＭＳ Ｐゴシック" pitchFamily="34" charset="-128"/>
              </a:rPr>
              <a:t>	</a:t>
            </a:r>
            <a:r>
              <a:rPr lang="en-US" sz="4400" b="1" dirty="0" smtClean="0">
                <a:ea typeface="ＭＳ Ｐゴシック" pitchFamily="34" charset="-128"/>
              </a:rPr>
              <a:t>What aspect of 11</a:t>
            </a:r>
            <a:r>
              <a:rPr lang="en-US" sz="4400" b="1" baseline="30000" dirty="0" smtClean="0">
                <a:ea typeface="ＭＳ Ｐゴシック" pitchFamily="34" charset="-128"/>
              </a:rPr>
              <a:t>th</a:t>
            </a:r>
            <a:r>
              <a:rPr lang="en-US" sz="4400" b="1" dirty="0" smtClean="0">
                <a:ea typeface="ＭＳ Ｐゴシック" pitchFamily="34" charset="-128"/>
              </a:rPr>
              <a:t> amendment immunity is most confusing to you?</a:t>
            </a:r>
          </a:p>
        </p:txBody>
      </p:sp>
    </p:spTree>
    <p:extLst>
      <p:ext uri="{BB962C8B-B14F-4D97-AF65-F5344CB8AC3E}">
        <p14:creationId xmlns:p14="http://schemas.microsoft.com/office/powerpoint/2010/main" val="4062043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PERSPECTIVE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Match the event described below with the year in which it occurred.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latin typeface="Arial Black" pitchFamily="34" charset="0"/>
              </a:rPr>
              <a:t>EVENT 1</a:t>
            </a:r>
            <a:r>
              <a:rPr lang="en-US" dirty="0" smtClean="0"/>
              <a:t>: Wright brothers begin experimenting with different wing shapes</a:t>
            </a:r>
          </a:p>
          <a:p>
            <a:pPr marL="0" indent="0">
              <a:buNone/>
            </a:pPr>
            <a:r>
              <a:rPr lang="en-US" b="1" dirty="0" smtClean="0">
                <a:latin typeface="Arial Black" pitchFamily="34" charset="0"/>
              </a:rPr>
              <a:t>EVENT 2</a:t>
            </a:r>
            <a:r>
              <a:rPr lang="en-US" dirty="0" smtClean="0"/>
              <a:t>: World’s first telephone call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1899</a:t>
            </a:r>
          </a:p>
          <a:p>
            <a:pPr marL="0" indent="0">
              <a:buNone/>
            </a:pPr>
            <a:r>
              <a:rPr lang="en-US" dirty="0" smtClean="0"/>
              <a:t>1876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7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smtClean="0"/>
              <a:t>Complete the Sentence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09160"/>
          </a:xfrm>
        </p:spPr>
        <p:txBody>
          <a:bodyPr>
            <a:normAutofit/>
          </a:bodyPr>
          <a:lstStyle/>
          <a:p>
            <a:pPr marL="1371600" indent="-1371600">
              <a:buNone/>
            </a:pPr>
            <a:r>
              <a:rPr lang="en-US" sz="4400" dirty="0" smtClean="0"/>
              <a:t>	During this presentation I learned the following about feedback and assessment: </a:t>
            </a:r>
          </a:p>
        </p:txBody>
      </p:sp>
    </p:spTree>
    <p:extLst>
      <p:ext uri="{BB962C8B-B14F-4D97-AF65-F5344CB8AC3E}">
        <p14:creationId xmlns:p14="http://schemas.microsoft.com/office/powerpoint/2010/main" val="421277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will you be doing on Friday, December 18, 2015?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51510" indent="-514350">
              <a:buFont typeface="+mj-lt"/>
              <a:buAutoNum type="arabicPeriod"/>
            </a:pPr>
            <a:r>
              <a:rPr lang="en-US" dirty="0" smtClean="0"/>
              <a:t>Grading and Cursing;</a:t>
            </a:r>
          </a:p>
          <a:p>
            <a:pPr marL="651510" indent="-514350">
              <a:buFont typeface="+mj-lt"/>
              <a:buAutoNum type="arabicPeriod"/>
            </a:pPr>
            <a:r>
              <a:rPr lang="en-US" dirty="0" smtClean="0"/>
              <a:t>Reading terrible student answers that make you wonder if you are any good at this stuff;</a:t>
            </a:r>
          </a:p>
          <a:p>
            <a:pPr marL="651510" indent="-514350">
              <a:buFont typeface="+mj-lt"/>
              <a:buAutoNum type="arabicPeriod"/>
            </a:pPr>
            <a:r>
              <a:rPr lang="en-US" dirty="0" smtClean="0"/>
              <a:t>You will be in pain and your life will suck;</a:t>
            </a:r>
          </a:p>
          <a:p>
            <a:pPr marL="651510" indent="-514350">
              <a:buFont typeface="+mj-lt"/>
              <a:buAutoNum type="arabicPeriod"/>
            </a:pPr>
            <a:r>
              <a:rPr lang="en-US" dirty="0" smtClean="0"/>
              <a:t>You will be grateful that this exam grading or evaluation is not something you have to do more than once per semester.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88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74638"/>
            <a:ext cx="6629400" cy="1173162"/>
          </a:xfrm>
        </p:spPr>
        <p:txBody>
          <a:bodyPr>
            <a:normAutofit/>
          </a:bodyPr>
          <a:lstStyle/>
          <a:p>
            <a:pPr algn="ctr"/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17576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What will you be doing during the first two weeks of the Spring </a:t>
            </a:r>
            <a:r>
              <a:rPr lang="en-US" dirty="0" smtClean="0"/>
              <a:t>semester</a:t>
            </a:r>
            <a:r>
              <a:rPr lang="en-US" dirty="0"/>
              <a:t>?</a:t>
            </a:r>
          </a:p>
        </p:txBody>
      </p:sp>
      <p:sp>
        <p:nvSpPr>
          <p:cNvPr id="5" name="Action Button: Help 4">
            <a:hlinkClick r:id="" action="ppaction://noaction" highlightClick="1"/>
          </p:cNvPr>
          <p:cNvSpPr/>
          <p:nvPr/>
        </p:nvSpPr>
        <p:spPr>
          <a:xfrm>
            <a:off x="3669792" y="4114800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59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0"/>
            <a:ext cx="6629400" cy="1600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will you be doing during the first two weeks of the Spring Semester?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175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/>
              <a:t>Post exam feedback with the “</a:t>
            </a:r>
            <a:r>
              <a:rPr lang="en-US" sz="4400" i="1" dirty="0" smtClean="0"/>
              <a:t>IF ONLY”</a:t>
            </a:r>
            <a:r>
              <a:rPr lang="en-US" sz="4400" dirty="0" smtClean="0"/>
              <a:t> student?</a:t>
            </a:r>
          </a:p>
        </p:txBody>
      </p:sp>
    </p:spTree>
    <p:extLst>
      <p:ext uri="{BB962C8B-B14F-4D97-AF65-F5344CB8AC3E}">
        <p14:creationId xmlns:p14="http://schemas.microsoft.com/office/powerpoint/2010/main" val="297263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YOUR RESPONSE TO THE STUDENT SUGGESTION?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09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0"/>
            <a:ext cx="6629400" cy="1600200"/>
          </a:xfrm>
        </p:spPr>
        <p:txBody>
          <a:bodyPr anchor="t">
            <a:normAutofit fontScale="90000"/>
          </a:bodyPr>
          <a:lstStyle/>
          <a:p>
            <a:r>
              <a:rPr lang="en-US" sz="4000" dirty="0"/>
              <a:t>YOUR RESPONSE TO THE </a:t>
            </a:r>
            <a:r>
              <a:rPr lang="en-US" sz="4000" dirty="0" smtClean="0"/>
              <a:t>STUDENT </a:t>
            </a:r>
            <a:r>
              <a:rPr lang="en-US" sz="4000" dirty="0"/>
              <a:t>SUGGESTION</a:t>
            </a:r>
            <a:r>
              <a:rPr lang="en-US" sz="4000" dirty="0" smtClean="0"/>
              <a:t>?</a:t>
            </a:r>
            <a:br>
              <a:rPr lang="en-US" sz="4000" dirty="0" smtClean="0"/>
            </a:br>
            <a:r>
              <a:rPr lang="en-US" sz="4900" dirty="0"/>
              <a:t/>
            </a:r>
            <a:br>
              <a:rPr lang="en-US" sz="4900" dirty="0"/>
            </a:br>
            <a:r>
              <a:rPr lang="en-US" sz="10700" dirty="0" err="1" smtClean="0"/>
              <a:t>FEE</a:t>
            </a:r>
            <a:r>
              <a:rPr lang="en-US" sz="5300" dirty="0" err="1" smtClean="0"/>
              <a:t>dback</a:t>
            </a:r>
            <a:endParaRPr lang="en-US" sz="5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04160"/>
          </a:xfrm>
        </p:spPr>
        <p:txBody>
          <a:bodyPr>
            <a:normAutofit/>
          </a:bodyPr>
          <a:lstStyle/>
          <a:p>
            <a:endParaRPr lang="en-US" sz="9600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0"/>
            <a:ext cx="8610600" cy="3124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000" dirty="0" smtClean="0"/>
              <a:t>THE DREAMING DEAN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CARNEGIE, BEST PRACTICES 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4000" dirty="0" smtClean="0"/>
              <a:t>AND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 ASSESSMENT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057400" y="0"/>
            <a:ext cx="6629400" cy="1524000"/>
          </a:xfrm>
        </p:spPr>
        <p:txBody>
          <a:bodyPr>
            <a:normAutofit/>
          </a:bodyPr>
          <a:lstStyle/>
          <a:p>
            <a:r>
              <a:rPr lang="en-US" dirty="0" smtClean="0"/>
              <a:t>DEAN WANTS YOU TO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85360"/>
          </a:xfrm>
        </p:spPr>
        <p:txBody>
          <a:bodyPr>
            <a:normAutofit lnSpcReduction="10000"/>
          </a:bodyPr>
          <a:lstStyle/>
          <a:p>
            <a:pPr marL="651510" indent="-514350">
              <a:buFont typeface="+mj-lt"/>
              <a:buAutoNum type="arabicPeriod"/>
            </a:pPr>
            <a:r>
              <a:rPr lang="en-US" sz="3200" dirty="0" smtClean="0"/>
              <a:t>Increase </a:t>
            </a:r>
            <a:r>
              <a:rPr lang="en-US" sz="3200" dirty="0"/>
              <a:t>opportunities for </a:t>
            </a:r>
            <a:r>
              <a:rPr lang="en-US" sz="3200" dirty="0" smtClean="0"/>
              <a:t>assessment;</a:t>
            </a:r>
          </a:p>
          <a:p>
            <a:pPr marL="651510" indent="-514350">
              <a:buFont typeface="+mj-lt"/>
              <a:buAutoNum type="arabicPeriod"/>
            </a:pPr>
            <a:r>
              <a:rPr lang="en-US" sz="3200" dirty="0"/>
              <a:t>T</a:t>
            </a:r>
            <a:r>
              <a:rPr lang="en-US" sz="3200" dirty="0" smtClean="0"/>
              <a:t>rain </a:t>
            </a:r>
            <a:r>
              <a:rPr lang="en-US" sz="3200" dirty="0"/>
              <a:t>students on receiving and using feedback</a:t>
            </a:r>
            <a:r>
              <a:rPr lang="en-US" sz="3200" dirty="0" smtClean="0"/>
              <a:t>;</a:t>
            </a:r>
          </a:p>
          <a:p>
            <a:pPr marL="651510" indent="-514350">
              <a:buFont typeface="+mj-lt"/>
              <a:buAutoNum type="arabicPeriod"/>
            </a:pPr>
            <a:r>
              <a:rPr lang="en-US" sz="3200" dirty="0"/>
              <a:t>A</a:t>
            </a:r>
            <a:r>
              <a:rPr lang="en-US" sz="3200" dirty="0" smtClean="0"/>
              <a:t>ssess </a:t>
            </a:r>
            <a:r>
              <a:rPr lang="en-US" sz="3200" dirty="0"/>
              <a:t>whether students learn what is </a:t>
            </a:r>
            <a:r>
              <a:rPr lang="en-US" sz="3200" dirty="0" smtClean="0"/>
              <a:t>taught;</a:t>
            </a:r>
          </a:p>
          <a:p>
            <a:pPr marL="137160" indent="0">
              <a:buNone/>
            </a:pPr>
            <a:endParaRPr lang="en-US" sz="3200" dirty="0" smtClean="0"/>
          </a:p>
          <a:p>
            <a:pPr marL="137160" indent="0">
              <a:buNone/>
            </a:pPr>
            <a:endParaRPr lang="en-US" sz="3200" dirty="0" smtClean="0"/>
          </a:p>
          <a:p>
            <a:pPr marL="137160" indent="0">
              <a:buNone/>
            </a:pPr>
            <a:r>
              <a:rPr lang="en-US" sz="1900" dirty="0"/>
              <a:t>Louis N. Schulze Jr., </a:t>
            </a:r>
            <a:r>
              <a:rPr lang="en-US" sz="1900" i="1" dirty="0"/>
              <a:t>Alternative Justifications for Academic Support II:  How “Academic Support Across the Curriculum” Helps Meet the Goals of the Carnegie Report and Best Practices</a:t>
            </a:r>
            <a:r>
              <a:rPr lang="en-US" sz="1900" dirty="0"/>
              <a:t>. </a:t>
            </a:r>
            <a:r>
              <a:rPr lang="en-US" sz="1900" cap="small" dirty="0"/>
              <a:t>40 </a:t>
            </a:r>
            <a:r>
              <a:rPr lang="en-US" sz="1900" cap="small" dirty="0" smtClean="0"/>
              <a:t>Cap. U. L. Rev.</a:t>
            </a:r>
            <a:r>
              <a:rPr lang="en-US" sz="1900" dirty="0" smtClean="0"/>
              <a:t> </a:t>
            </a:r>
            <a:r>
              <a:rPr lang="en-US" sz="1900" dirty="0"/>
              <a:t>1 (2012)</a:t>
            </a:r>
            <a:endParaRPr lang="en-US" sz="1900" dirty="0" smtClean="0"/>
          </a:p>
          <a:p>
            <a:pPr marL="13716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6627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ashbur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Course Design Workshop</Template>
  <TotalTime>665</TotalTime>
  <Words>504</Words>
  <Application>Microsoft Office PowerPoint</Application>
  <PresentationFormat>On-screen Show (4:3)</PresentationFormat>
  <Paragraphs>87</Paragraphs>
  <Slides>24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washburn theme</vt:lpstr>
      <vt:lpstr>  EVALUATION/ASSESSMENT AND FEEDBACK WITH ACTIVE LEARNING   </vt:lpstr>
      <vt:lpstr>PowerPoint Presentation</vt:lpstr>
      <vt:lpstr>What will you be doing on Friday, December 18, 2015?</vt:lpstr>
      <vt:lpstr>PowerPoint Presentation</vt:lpstr>
      <vt:lpstr>What will you be doing during the first two weeks of the Spring Semester?</vt:lpstr>
      <vt:lpstr>YOUR RESPONSE TO THE STUDENT SUGGESTION?</vt:lpstr>
      <vt:lpstr>YOUR RESPONSE TO THE STUDENT SUGGESTION?  FEEdback</vt:lpstr>
      <vt:lpstr>   THE DREAMING DEAN  CARNEGIE, BEST PRACTICES   AND   ASSESSMENT</vt:lpstr>
      <vt:lpstr>DEAN WANTS YOU TO</vt:lpstr>
      <vt:lpstr>ASSessment</vt:lpstr>
      <vt:lpstr>THE CHALLENGE</vt:lpstr>
      <vt:lpstr>Complete the Sentence</vt:lpstr>
      <vt:lpstr>MET THE CHALLENGE?</vt:lpstr>
      <vt:lpstr>ACTIVE LEARNING</vt:lpstr>
      <vt:lpstr>MET THE CHALLENGE?</vt:lpstr>
      <vt:lpstr>MET THE CHALLENGE?</vt:lpstr>
      <vt:lpstr>EXAM CREATION/REVIEW?</vt:lpstr>
      <vt:lpstr>FORMATIVE ASSESSMENT</vt:lpstr>
      <vt:lpstr>Three Concrete Assessment Tools</vt:lpstr>
      <vt:lpstr>Idea #1: Examples and Non-Examples</vt:lpstr>
      <vt:lpstr>Idea #2: Paraphrase</vt:lpstr>
      <vt:lpstr>Idea #3: Muddiest Point</vt:lpstr>
      <vt:lpstr>PERSPECTIVE</vt:lpstr>
      <vt:lpstr>Complete the Sentence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ACTIVE  ASSESSMENT AND FEEDBACK</dc:title>
  <dc:creator>RORY BAHADUR</dc:creator>
  <cp:lastModifiedBy>Tracie Thomas</cp:lastModifiedBy>
  <cp:revision>97</cp:revision>
  <dcterms:created xsi:type="dcterms:W3CDTF">2010-12-12T17:05:13Z</dcterms:created>
  <dcterms:modified xsi:type="dcterms:W3CDTF">2015-06-09T16:21:24Z</dcterms:modified>
</cp:coreProperties>
</file>