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53" r:id="rId3"/>
    <p:sldId id="352" r:id="rId4"/>
    <p:sldId id="287" r:id="rId5"/>
    <p:sldId id="339" r:id="rId6"/>
    <p:sldId id="340" r:id="rId7"/>
    <p:sldId id="354" r:id="rId8"/>
    <p:sldId id="355" r:id="rId9"/>
    <p:sldId id="356" r:id="rId10"/>
    <p:sldId id="357" r:id="rId11"/>
    <p:sldId id="358" r:id="rId12"/>
    <p:sldId id="359" r:id="rId13"/>
    <p:sldId id="361" r:id="rId14"/>
    <p:sldId id="360" r:id="rId15"/>
    <p:sldId id="362" r:id="rId16"/>
    <p:sldId id="341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22"/>
    <a:srgbClr val="E5D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552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r">
              <a:defRPr sz="1200"/>
            </a:lvl1pPr>
          </a:lstStyle>
          <a:p>
            <a:fld id="{DBCAC5B5-7BA3-F644-B869-CD4C8726895A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r">
              <a:defRPr sz="1200"/>
            </a:lvl1pPr>
          </a:lstStyle>
          <a:p>
            <a:fld id="{B979E584-E850-0F4A-92DC-44A744D6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52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r">
              <a:defRPr sz="1200"/>
            </a:lvl1pPr>
          </a:lstStyle>
          <a:p>
            <a:fld id="{4F951E4F-B745-6D48-8509-798C332164FB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9" tIns="46590" rIns="93179" bIns="4659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9" tIns="46590" rIns="93179" bIns="4659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r">
              <a:defRPr sz="1200"/>
            </a:lvl1pPr>
          </a:lstStyle>
          <a:p>
            <a:fld id="{2CF71E72-D0FE-0240-9141-0F73873D7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24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1E72-D0FE-0240-9141-0F73873D76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83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1E72-D0FE-0240-9141-0F73873D7681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83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1E72-D0FE-0240-9141-0F73873D7681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83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1E72-D0FE-0240-9141-0F73873D768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83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1E72-D0FE-0240-9141-0F73873D7681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83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1E72-D0FE-0240-9141-0F73873D768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83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1E72-D0FE-0240-9141-0F73873D7681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83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1E72-D0FE-0240-9141-0F73873D7681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83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1E72-D0FE-0240-9141-0F73873D768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83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1E72-D0FE-0240-9141-0F73873D76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83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1E72-D0FE-0240-9141-0F73873D768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83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1E72-D0FE-0240-9141-0F73873D768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83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1E72-D0FE-0240-9141-0F73873D768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83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1E72-D0FE-0240-9141-0F73873D768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83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1E72-D0FE-0240-9141-0F73873D7681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83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1E72-D0FE-0240-9141-0F73873D768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83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E35F-491E-3F4B-8299-067479717D8F}" type="datetimeFigureOut">
              <a:rPr lang="en-US" smtClean="0"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6EBC-111F-5F40-9874-E8002BB7A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184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E35F-491E-3F4B-8299-067479717D8F}" type="datetimeFigureOut">
              <a:rPr lang="en-US" smtClean="0"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6EBC-111F-5F40-9874-E8002BB7A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446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E35F-491E-3F4B-8299-067479717D8F}" type="datetimeFigureOut">
              <a:rPr lang="en-US" smtClean="0"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6EBC-111F-5F40-9874-E8002BB7A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66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E35F-491E-3F4B-8299-067479717D8F}" type="datetimeFigureOut">
              <a:rPr lang="en-US" smtClean="0"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6EBC-111F-5F40-9874-E8002BB7A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93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E35F-491E-3F4B-8299-067479717D8F}" type="datetimeFigureOut">
              <a:rPr lang="en-US" smtClean="0"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6EBC-111F-5F40-9874-E8002BB7A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875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E35F-491E-3F4B-8299-067479717D8F}" type="datetimeFigureOut">
              <a:rPr lang="en-US" smtClean="0"/>
              <a:t>6/24/2015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6EBC-111F-5F40-9874-E8002BB7A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279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E35F-491E-3F4B-8299-067479717D8F}" type="datetimeFigureOut">
              <a:rPr lang="en-US" smtClean="0"/>
              <a:t>6/24/2015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6EBC-111F-5F40-9874-E8002BB7A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469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E35F-491E-3F4B-8299-067479717D8F}" type="datetimeFigureOut">
              <a:rPr lang="en-US" smtClean="0"/>
              <a:t>6/24/2015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6EBC-111F-5F40-9874-E8002BB7A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110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E35F-491E-3F4B-8299-067479717D8F}" type="datetimeFigureOut">
              <a:rPr lang="en-US" smtClean="0"/>
              <a:t>6/24/2015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6EBC-111F-5F40-9874-E8002BB7A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19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E35F-491E-3F4B-8299-067479717D8F}" type="datetimeFigureOut">
              <a:rPr lang="en-US" smtClean="0"/>
              <a:t>6/24/2015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6EBC-111F-5F40-9874-E8002BB7A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38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E35F-491E-3F4B-8299-067479717D8F}" type="datetimeFigureOut">
              <a:rPr lang="en-US" smtClean="0"/>
              <a:t>6/24/2015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6EBC-111F-5F40-9874-E8002BB7A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949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0E35F-491E-3F4B-8299-067479717D8F}" type="datetimeFigureOut">
              <a:rPr lang="en-US" smtClean="0"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26EBC-111F-5F40-9874-E8002BB7A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47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8328" y="255395"/>
            <a:ext cx="855878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i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Ten Keys to </a:t>
            </a:r>
          </a:p>
          <a:p>
            <a:r>
              <a:rPr lang="en-US" sz="7200" i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Successfu</a:t>
            </a:r>
            <a:r>
              <a:rPr lang="en-US" sz="7200" b="1" i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l</a:t>
            </a:r>
            <a:r>
              <a:rPr lang="en-US" sz="7200" i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 Implementation</a:t>
            </a:r>
          </a:p>
          <a:p>
            <a:endParaRPr lang="en-US" sz="5400" b="1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endParaRPr lang="en-US" sz="40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2015 AALS Midyear Meeting</a:t>
            </a:r>
            <a:endParaRPr lang="en-US" sz="54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/>
              </a:rPr>
              <a:t>Steve Bahls, President</a:t>
            </a:r>
          </a:p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/>
              </a:rPr>
              <a:t>Augustana College</a:t>
            </a:r>
          </a:p>
          <a:p>
            <a:endParaRPr lang="en-US" sz="3600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  <a:cs typeface="Arial"/>
            </a:endParaRPr>
          </a:p>
          <a:p>
            <a:r>
              <a:rPr lang="en-US" sz="5400" dirty="0" smtClean="0">
                <a:solidFill>
                  <a:srgbClr val="FFE222"/>
                </a:solidFill>
                <a:latin typeface="Garamond" panose="02020404030301010803" pitchFamily="18" charset="0"/>
              </a:rPr>
              <a:t> </a:t>
            </a:r>
            <a:endParaRPr lang="en-US" sz="5400" dirty="0">
              <a:solidFill>
                <a:srgbClr val="FFE222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50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156" y="991380"/>
            <a:ext cx="831423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marL="690563" indent="-690563"/>
            <a:r>
              <a:rPr lang="en-US" sz="54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/>
              </a:rPr>
              <a:t>5</a:t>
            </a: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/>
              </a:rPr>
              <a:t>. The rules of shared governance should apply</a:t>
            </a:r>
            <a:endParaRPr lang="en-US" sz="54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273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992" y="704302"/>
            <a:ext cx="831423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marL="690563" indent="-690563"/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/>
              </a:rPr>
              <a:t>6. Embrace </a:t>
            </a:r>
            <a:r>
              <a:rPr lang="en-US" sz="5400" b="1" u="sng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/>
              </a:rPr>
              <a:t>all</a:t>
            </a: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/>
              </a:rPr>
              <a:t> faculty members, both those teaching skills and those teaching doctrine</a:t>
            </a:r>
            <a:endParaRPr lang="en-US" sz="54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273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9253" y="810626"/>
            <a:ext cx="704896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marL="690563" indent="-690563"/>
            <a:r>
              <a:rPr lang="en-US" sz="54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/>
              </a:rPr>
              <a:t>7</a:t>
            </a: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/>
              </a:rPr>
              <a:t>. Look for a diverse group of advocates for SLOs</a:t>
            </a:r>
            <a:endParaRPr lang="en-US" sz="54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273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550" y="300264"/>
            <a:ext cx="850604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marL="690563" indent="-690563"/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/>
              </a:rPr>
              <a:t>8. Curriculum mapping, the role of syllabi, and special SLO subcommittee of Academic Affairs</a:t>
            </a:r>
            <a:endParaRPr lang="en-US" sz="54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273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156" y="257733"/>
            <a:ext cx="831423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marL="690563" indent="-690563"/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/>
              </a:rPr>
              <a:t>9. Invest in faculty development and the scholarship of teaching and learning</a:t>
            </a:r>
            <a:endParaRPr lang="en-US" sz="54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273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667" y="491650"/>
            <a:ext cx="831423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marL="1031875" indent="-1031875"/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/>
              </a:rPr>
              <a:t>10. The bar asked for this and…</a:t>
            </a:r>
          </a:p>
          <a:p>
            <a:pPr marL="1031875" indent="-1031875"/>
            <a:endParaRPr lang="en-US" sz="54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  <a:cs typeface="Arial"/>
            </a:endParaRPr>
          </a:p>
          <a:p>
            <a:pPr marL="692150" indent="-692150"/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/>
              </a:rPr>
              <a:t>	</a:t>
            </a:r>
            <a:r>
              <a:rPr lang="en-US" sz="5400" b="1" i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/>
              </a:rPr>
              <a:t>We should ask members of the bar to help fund it</a:t>
            </a:r>
            <a:endParaRPr lang="en-US" sz="54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273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385" y="384048"/>
            <a:ext cx="855878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b="1" i="1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  <a:cs typeface="Arial"/>
            </a:endParaRPr>
          </a:p>
          <a:p>
            <a:r>
              <a:rPr lang="en-US" sz="6000" b="1" i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/>
              </a:rPr>
              <a:t>Thank you!</a:t>
            </a:r>
          </a:p>
          <a:p>
            <a:endParaRPr lang="en-US" sz="6000" b="1" i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  <a:cs typeface="Arial"/>
            </a:endParaRPr>
          </a:p>
          <a:p>
            <a:endParaRPr lang="en-US" sz="6000" b="1" i="1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  <a:cs typeface="Arial"/>
            </a:endParaRPr>
          </a:p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/>
              </a:rPr>
              <a:t>Steve Bahls</a:t>
            </a:r>
          </a:p>
          <a:p>
            <a:r>
              <a:rPr lang="en-US" sz="4400" b="1" i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/>
              </a:rPr>
              <a:t>stevenbahls@augustana.edu</a:t>
            </a:r>
            <a:endParaRPr lang="en-US" sz="4400" b="1" i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45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4850" y="5384819"/>
            <a:ext cx="6253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7375E"/>
                </a:solidFill>
                <a:latin typeface="Garamond" panose="02020404030301010803" pitchFamily="18" charset="0"/>
              </a:rPr>
              <a:t>Photo by Larry Fisher, </a:t>
            </a:r>
            <a:r>
              <a:rPr lang="en-US" sz="2000" b="1" i="1" dirty="0" smtClean="0">
                <a:solidFill>
                  <a:srgbClr val="17375E"/>
                </a:solidFill>
                <a:latin typeface="Garamond" panose="02020404030301010803" pitchFamily="18" charset="0"/>
              </a:rPr>
              <a:t>Quad-City Times</a:t>
            </a:r>
            <a:r>
              <a:rPr lang="en-US" sz="2000" b="1" dirty="0" smtClean="0">
                <a:solidFill>
                  <a:srgbClr val="17375E"/>
                </a:solidFill>
                <a:latin typeface="Garamond" panose="02020404030301010803" pitchFamily="18" charset="0"/>
              </a:rPr>
              <a:t>, Oct. 3, 1995</a:t>
            </a:r>
            <a:endParaRPr lang="en-US" sz="2000" b="1" dirty="0">
              <a:solidFill>
                <a:srgbClr val="17375E"/>
              </a:solidFill>
              <a:latin typeface="Garamond" panose="02020404030301010803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0"/>
            <a:ext cx="7279554" cy="536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60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1" b="9723"/>
          <a:stretch/>
        </p:blipFill>
        <p:spPr>
          <a:xfrm>
            <a:off x="2641600" y="361950"/>
            <a:ext cx="38608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8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692" y="990104"/>
            <a:ext cx="872192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Ten Keys to Successful Implementation of </a:t>
            </a:r>
            <a:br>
              <a:rPr lang="en-US" sz="60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</a:br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SLO Standards:</a:t>
            </a:r>
            <a:endParaRPr lang="en-US" sz="60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marL="457200"/>
            <a:endParaRPr lang="en-US" sz="5400" b="1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endParaRPr lang="en-US" sz="4800" dirty="0">
              <a:solidFill>
                <a:schemeClr val="tx2">
                  <a:lumMod val="75000"/>
                </a:schemeClr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98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5216" y="364059"/>
            <a:ext cx="831423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marL="690563" indent="-690563"/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/>
              </a:rPr>
              <a:t>1. Understand what the standards require</a:t>
            </a:r>
            <a:endParaRPr lang="en-US" sz="54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45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7" y="440031"/>
            <a:ext cx="7002979" cy="520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5216" y="364059"/>
            <a:ext cx="831423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3" indent="-690563"/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/>
              </a:rPr>
              <a:t>2. Understand what the standards </a:t>
            </a:r>
            <a:r>
              <a:rPr lang="en-US" sz="5400" b="1" i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/>
              </a:rPr>
              <a:t>don’t </a:t>
            </a: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/>
              </a:rPr>
              <a:t>require:</a:t>
            </a:r>
          </a:p>
          <a:p>
            <a:pPr marL="690563" indent="-690563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  <a:cs typeface="Arial"/>
            </a:endParaRPr>
          </a:p>
          <a:p>
            <a:pPr marL="1371600" indent="-690563">
              <a:buFont typeface="Arial" panose="020B0604020202020204" pitchFamily="34" charset="0"/>
              <a:buChar char="•"/>
            </a:pP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/>
              </a:rPr>
              <a:t>Blizzard of paperwork</a:t>
            </a:r>
          </a:p>
          <a:p>
            <a:pPr marL="1371600" indent="-690563">
              <a:buFont typeface="Arial" panose="020B0604020202020204" pitchFamily="34" charset="0"/>
              <a:buChar char="•"/>
            </a:pP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/>
              </a:rPr>
              <a:t>Practice-ready lawyers</a:t>
            </a:r>
          </a:p>
          <a:p>
            <a:pPr marL="1371600" indent="-690563">
              <a:buFont typeface="Arial" panose="020B0604020202020204" pitchFamily="34" charset="0"/>
              <a:buChar char="•"/>
            </a:pP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/>
              </a:rPr>
              <a:t>One size fits all</a:t>
            </a:r>
          </a:p>
          <a:p>
            <a:pPr marL="1371600" indent="-690563">
              <a:buFont typeface="Arial" panose="020B0604020202020204" pitchFamily="34" charset="0"/>
              <a:buChar char="•"/>
            </a:pP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/>
              </a:rPr>
              <a:t>Considerable cost</a:t>
            </a:r>
            <a:endParaRPr lang="en-US" sz="48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273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5215" y="821259"/>
            <a:ext cx="831423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marL="690563" indent="-690563"/>
            <a:r>
              <a:rPr lang="en-US" sz="54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/>
              </a:rPr>
              <a:t>3</a:t>
            </a: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/>
              </a:rPr>
              <a:t>. Be cautious about promising too much; connect to mission</a:t>
            </a:r>
            <a:endParaRPr lang="en-US" sz="54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273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565" y="364059"/>
            <a:ext cx="831423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marL="690563" indent="-690563"/>
            <a:r>
              <a:rPr lang="en-US" sz="54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/>
              </a:rPr>
              <a:t>4</a:t>
            </a: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/>
              </a:rPr>
              <a:t>. Leverage your phase-in period, and don’t be afraid to innovate</a:t>
            </a:r>
            <a:endParaRPr lang="en-US" sz="54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273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8E0DA"/>
      </a:hlink>
      <a:folHlink>
        <a:srgbClr val="D6E6D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8687</TotalTime>
  <Words>183</Words>
  <Application>Microsoft Office PowerPoint</Application>
  <PresentationFormat>On-screen Show (4:3)</PresentationFormat>
  <Paragraphs>66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Augustana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does the money go?</dc:title>
  <dc:creator>Augustana College</dc:creator>
  <cp:lastModifiedBy>AALS</cp:lastModifiedBy>
  <cp:revision>104</cp:revision>
  <cp:lastPrinted>2015-06-18T16:25:42Z</cp:lastPrinted>
  <dcterms:created xsi:type="dcterms:W3CDTF">2012-08-07T16:33:20Z</dcterms:created>
  <dcterms:modified xsi:type="dcterms:W3CDTF">2015-06-24T17:54:04Z</dcterms:modified>
</cp:coreProperties>
</file>