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7" r:id="rId3"/>
    <p:sldId id="351" r:id="rId4"/>
    <p:sldId id="352" r:id="rId5"/>
    <p:sldId id="353" r:id="rId6"/>
    <p:sldId id="354" r:id="rId7"/>
    <p:sldId id="355" r:id="rId8"/>
    <p:sldId id="356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41" autoAdjust="0"/>
  </p:normalViewPr>
  <p:slideViewPr>
    <p:cSldViewPr snapToGrid="0" snapToObjects="1">
      <p:cViewPr varScale="1">
        <p:scale>
          <a:sx n="66" d="100"/>
          <a:sy n="66" d="100"/>
        </p:scale>
        <p:origin x="-128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DC14F-8B0E-524A-874A-997BCE6024D0}" type="doc">
      <dgm:prSet loTypeId="urn:microsoft.com/office/officeart/2005/8/layout/cycle3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FA260B-9BD3-BE41-A824-1EB566410F32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2500" b="1" dirty="0" smtClean="0">
              <a:solidFill>
                <a:srgbClr val="000000"/>
              </a:solidFill>
              <a:latin typeface="Arial Narrow"/>
              <a:cs typeface="Arial Narrow"/>
            </a:rPr>
            <a:t>Identify Core Outcomes </a:t>
          </a:r>
          <a:endParaRPr lang="en-US" sz="25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817E8FF4-4EBD-B748-90A8-6AD3CC5BFC63}" type="parTrans" cxnId="{CF9E9306-486C-B847-A802-9E8FD4BE4C42}">
      <dgm:prSet/>
      <dgm:spPr/>
      <dgm:t>
        <a:bodyPr/>
        <a:lstStyle/>
        <a:p>
          <a:endParaRPr lang="en-US"/>
        </a:p>
      </dgm:t>
    </dgm:pt>
    <dgm:pt modelId="{928CDE33-F272-AE48-9C34-05E9D286B306}" type="sibTrans" cxnId="{CF9E9306-486C-B847-A802-9E8FD4BE4C42}">
      <dgm:prSet/>
      <dgm:spPr/>
      <dgm:t>
        <a:bodyPr/>
        <a:lstStyle/>
        <a:p>
          <a:endParaRPr lang="en-US"/>
        </a:p>
      </dgm:t>
    </dgm:pt>
    <dgm:pt modelId="{8B053C6E-02B3-1A48-A3EA-D7789ED7DB34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500" b="1" dirty="0" smtClean="0">
              <a:solidFill>
                <a:srgbClr val="000000"/>
              </a:solidFill>
              <a:latin typeface="Arial Narrow"/>
              <a:cs typeface="Arial Narrow"/>
            </a:rPr>
            <a:t>Map Competencies to Curriculum</a:t>
          </a:r>
          <a:endParaRPr lang="en-US" sz="25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1B4A6A9D-1479-EB4F-92A6-9F274445A7EC}" type="parTrans" cxnId="{DD34CC0E-DF41-3B4A-9502-F51A8DDA39E5}">
      <dgm:prSet/>
      <dgm:spPr/>
      <dgm:t>
        <a:bodyPr/>
        <a:lstStyle/>
        <a:p>
          <a:endParaRPr lang="en-US"/>
        </a:p>
      </dgm:t>
    </dgm:pt>
    <dgm:pt modelId="{C56DA1A1-3AC0-3444-B02C-FCF4BB64A703}" type="sibTrans" cxnId="{DD34CC0E-DF41-3B4A-9502-F51A8DDA39E5}">
      <dgm:prSet/>
      <dgm:spPr/>
      <dgm:t>
        <a:bodyPr/>
        <a:lstStyle/>
        <a:p>
          <a:endParaRPr lang="en-US"/>
        </a:p>
      </dgm:t>
    </dgm:pt>
    <dgm:pt modelId="{1C89C6DA-E2D0-B947-B90F-6798C57E1CA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500" b="1" dirty="0" smtClean="0">
              <a:solidFill>
                <a:srgbClr val="000000"/>
              </a:solidFill>
              <a:latin typeface="Arial Narrow"/>
              <a:cs typeface="Arial Narrow"/>
            </a:rPr>
            <a:t>Translate Outcomes to Competencies</a:t>
          </a:r>
          <a:endParaRPr lang="en-US" sz="25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E818E06-A9C5-B348-A7E9-4E23ECF2BC91}" type="parTrans" cxnId="{FBF032E6-4EF1-8344-9310-81B1A12B7724}">
      <dgm:prSet/>
      <dgm:spPr/>
      <dgm:t>
        <a:bodyPr/>
        <a:lstStyle/>
        <a:p>
          <a:endParaRPr lang="en-US"/>
        </a:p>
      </dgm:t>
    </dgm:pt>
    <dgm:pt modelId="{0295A177-9981-B04E-9239-0A2A454D77FE}" type="sibTrans" cxnId="{FBF032E6-4EF1-8344-9310-81B1A12B7724}">
      <dgm:prSet/>
      <dgm:spPr/>
      <dgm:t>
        <a:bodyPr/>
        <a:lstStyle/>
        <a:p>
          <a:endParaRPr lang="en-US"/>
        </a:p>
      </dgm:t>
    </dgm:pt>
    <dgm:pt modelId="{A51F7271-D5D2-7640-B2B9-A872E5DC7630}">
      <dgm:prSet phldrT="[Text]" custT="1"/>
      <dgm:spPr>
        <a:solidFill>
          <a:srgbClr val="33FF00"/>
        </a:solidFill>
      </dgm:spPr>
      <dgm:t>
        <a:bodyPr/>
        <a:lstStyle/>
        <a:p>
          <a:r>
            <a:rPr lang="en-US" sz="2500" b="1" dirty="0" smtClean="0">
              <a:solidFill>
                <a:srgbClr val="000000"/>
              </a:solidFill>
              <a:latin typeface="Arial Narrow"/>
              <a:cs typeface="Arial Narrow"/>
            </a:rPr>
            <a:t>Assess Success</a:t>
          </a:r>
          <a:endParaRPr lang="en-US" sz="25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556E5D1-4978-EF4A-8C56-09620A9BBE1A}" type="parTrans" cxnId="{A098B8F4-4171-BD46-AAD9-BCBB0C48F3E6}">
      <dgm:prSet/>
      <dgm:spPr/>
      <dgm:t>
        <a:bodyPr/>
        <a:lstStyle/>
        <a:p>
          <a:endParaRPr lang="en-US"/>
        </a:p>
      </dgm:t>
    </dgm:pt>
    <dgm:pt modelId="{E583434F-A0F1-454F-A188-9CC0C5F01821}" type="sibTrans" cxnId="{A098B8F4-4171-BD46-AAD9-BCBB0C48F3E6}">
      <dgm:prSet/>
      <dgm:spPr/>
      <dgm:t>
        <a:bodyPr/>
        <a:lstStyle/>
        <a:p>
          <a:endParaRPr lang="en-US"/>
        </a:p>
      </dgm:t>
    </dgm:pt>
    <dgm:pt modelId="{104D12E1-D333-934E-9934-E52518044C3E}" type="pres">
      <dgm:prSet presAssocID="{FE3DC14F-8B0E-524A-874A-997BCE6024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9138BE-89D4-9E44-A587-E930EEC74506}" type="pres">
      <dgm:prSet presAssocID="{FE3DC14F-8B0E-524A-874A-997BCE6024D0}" presName="cycle" presStyleCnt="0"/>
      <dgm:spPr/>
      <dgm:t>
        <a:bodyPr/>
        <a:lstStyle/>
        <a:p>
          <a:endParaRPr lang="en-US"/>
        </a:p>
      </dgm:t>
    </dgm:pt>
    <dgm:pt modelId="{EEB385C1-A5A4-BF45-891E-6D6BD5CF3E9F}" type="pres">
      <dgm:prSet presAssocID="{D2FA260B-9BD3-BE41-A824-1EB566410F32}" presName="nodeFirstNode" presStyleLbl="node1" presStyleIdx="0" presStyleCnt="4" custScaleX="65528" custScaleY="71179" custRadScaleRad="99111" custRadScaleInc="1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1DF2D-FBF2-A94B-B75F-E28488E4D310}" type="pres">
      <dgm:prSet presAssocID="{928CDE33-F272-AE48-9C34-05E9D286B306}" presName="sibTransFirstNode" presStyleLbl="bgShp" presStyleIdx="0" presStyleCnt="1" custLinFactNeighborX="566" custLinFactNeighborY="-4532"/>
      <dgm:spPr/>
      <dgm:t>
        <a:bodyPr/>
        <a:lstStyle/>
        <a:p>
          <a:endParaRPr lang="en-US"/>
        </a:p>
      </dgm:t>
    </dgm:pt>
    <dgm:pt modelId="{C7EE1127-5CF4-6D4C-82C1-C6B78C608232}" type="pres">
      <dgm:prSet presAssocID="{1C89C6DA-E2D0-B947-B90F-6798C57E1CAB}" presName="nodeFollowingNodes" presStyleLbl="node1" presStyleIdx="1" presStyleCnt="4" custScaleX="74211" custScaleY="67443" custRadScaleRad="156827" custRadScaleInc="-3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03C3A-E44C-5549-AA10-CDCA98DAA5A8}" type="pres">
      <dgm:prSet presAssocID="{8B053C6E-02B3-1A48-A3EA-D7789ED7DB34}" presName="nodeFollowingNodes" presStyleLbl="node1" presStyleIdx="2" presStyleCnt="4" custScaleX="69931" custScaleY="70481" custRadScaleRad="98481" custRadScaleInc="-2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0CD08-CB17-E549-8932-BC906E2391E9}" type="pres">
      <dgm:prSet presAssocID="{A51F7271-D5D2-7640-B2B9-A872E5DC7630}" presName="nodeFollowingNodes" presStyleLbl="node1" presStyleIdx="3" presStyleCnt="4" custScaleX="72118" custScaleY="70709" custRadScaleRad="149657" custRadScaleInc="3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98B8F4-4171-BD46-AAD9-BCBB0C48F3E6}" srcId="{FE3DC14F-8B0E-524A-874A-997BCE6024D0}" destId="{A51F7271-D5D2-7640-B2B9-A872E5DC7630}" srcOrd="3" destOrd="0" parTransId="{3556E5D1-4978-EF4A-8C56-09620A9BBE1A}" sibTransId="{E583434F-A0F1-454F-A188-9CC0C5F01821}"/>
    <dgm:cxn modelId="{5C3A7F11-417B-8C4A-A701-2824A151EEAB}" type="presOf" srcId="{928CDE33-F272-AE48-9C34-05E9D286B306}" destId="{D231DF2D-FBF2-A94B-B75F-E28488E4D310}" srcOrd="0" destOrd="0" presId="urn:microsoft.com/office/officeart/2005/8/layout/cycle3"/>
    <dgm:cxn modelId="{FBF032E6-4EF1-8344-9310-81B1A12B7724}" srcId="{FE3DC14F-8B0E-524A-874A-997BCE6024D0}" destId="{1C89C6DA-E2D0-B947-B90F-6798C57E1CAB}" srcOrd="1" destOrd="0" parTransId="{3E818E06-A9C5-B348-A7E9-4E23ECF2BC91}" sibTransId="{0295A177-9981-B04E-9239-0A2A454D77FE}"/>
    <dgm:cxn modelId="{AF6A213C-4AA6-654B-8945-F7DDC69DB807}" type="presOf" srcId="{1C89C6DA-E2D0-B947-B90F-6798C57E1CAB}" destId="{C7EE1127-5CF4-6D4C-82C1-C6B78C608232}" srcOrd="0" destOrd="0" presId="urn:microsoft.com/office/officeart/2005/8/layout/cycle3"/>
    <dgm:cxn modelId="{DD34CC0E-DF41-3B4A-9502-F51A8DDA39E5}" srcId="{FE3DC14F-8B0E-524A-874A-997BCE6024D0}" destId="{8B053C6E-02B3-1A48-A3EA-D7789ED7DB34}" srcOrd="2" destOrd="0" parTransId="{1B4A6A9D-1479-EB4F-92A6-9F274445A7EC}" sibTransId="{C56DA1A1-3AC0-3444-B02C-FCF4BB64A703}"/>
    <dgm:cxn modelId="{667870B1-63C4-D94C-9879-F2A72DE71282}" type="presOf" srcId="{8B053C6E-02B3-1A48-A3EA-D7789ED7DB34}" destId="{E3B03C3A-E44C-5549-AA10-CDCA98DAA5A8}" srcOrd="0" destOrd="0" presId="urn:microsoft.com/office/officeart/2005/8/layout/cycle3"/>
    <dgm:cxn modelId="{B60E3814-0AF0-8742-A218-F3D6621FAC10}" type="presOf" srcId="{D2FA260B-9BD3-BE41-A824-1EB566410F32}" destId="{EEB385C1-A5A4-BF45-891E-6D6BD5CF3E9F}" srcOrd="0" destOrd="0" presId="urn:microsoft.com/office/officeart/2005/8/layout/cycle3"/>
    <dgm:cxn modelId="{0B100CF4-CD7D-E345-8EE1-14A3C802FA83}" type="presOf" srcId="{FE3DC14F-8B0E-524A-874A-997BCE6024D0}" destId="{104D12E1-D333-934E-9934-E52518044C3E}" srcOrd="0" destOrd="0" presId="urn:microsoft.com/office/officeart/2005/8/layout/cycle3"/>
    <dgm:cxn modelId="{CF9E9306-486C-B847-A802-9E8FD4BE4C42}" srcId="{FE3DC14F-8B0E-524A-874A-997BCE6024D0}" destId="{D2FA260B-9BD3-BE41-A824-1EB566410F32}" srcOrd="0" destOrd="0" parTransId="{817E8FF4-4EBD-B748-90A8-6AD3CC5BFC63}" sibTransId="{928CDE33-F272-AE48-9C34-05E9D286B306}"/>
    <dgm:cxn modelId="{6C5046BE-5426-0742-A216-9F85BB49EFAB}" type="presOf" srcId="{A51F7271-D5D2-7640-B2B9-A872E5DC7630}" destId="{8C20CD08-CB17-E549-8932-BC906E2391E9}" srcOrd="0" destOrd="0" presId="urn:microsoft.com/office/officeart/2005/8/layout/cycle3"/>
    <dgm:cxn modelId="{86CD2F4A-D9AC-8441-9C6F-BE5D4B8EDB49}" type="presParOf" srcId="{104D12E1-D333-934E-9934-E52518044C3E}" destId="{EB9138BE-89D4-9E44-A587-E930EEC74506}" srcOrd="0" destOrd="0" presId="urn:microsoft.com/office/officeart/2005/8/layout/cycle3"/>
    <dgm:cxn modelId="{5A41F3D3-EEE0-3F4E-938D-3B161E4E4B9A}" type="presParOf" srcId="{EB9138BE-89D4-9E44-A587-E930EEC74506}" destId="{EEB385C1-A5A4-BF45-891E-6D6BD5CF3E9F}" srcOrd="0" destOrd="0" presId="urn:microsoft.com/office/officeart/2005/8/layout/cycle3"/>
    <dgm:cxn modelId="{335B0D78-FF78-1D40-AD9A-6D36F79C8A04}" type="presParOf" srcId="{EB9138BE-89D4-9E44-A587-E930EEC74506}" destId="{D231DF2D-FBF2-A94B-B75F-E28488E4D310}" srcOrd="1" destOrd="0" presId="urn:microsoft.com/office/officeart/2005/8/layout/cycle3"/>
    <dgm:cxn modelId="{3888B59E-71CA-0643-A82C-983880EC921B}" type="presParOf" srcId="{EB9138BE-89D4-9E44-A587-E930EEC74506}" destId="{C7EE1127-5CF4-6D4C-82C1-C6B78C608232}" srcOrd="2" destOrd="0" presId="urn:microsoft.com/office/officeart/2005/8/layout/cycle3"/>
    <dgm:cxn modelId="{BC0EE310-E412-FF40-8A8D-8324350255A7}" type="presParOf" srcId="{EB9138BE-89D4-9E44-A587-E930EEC74506}" destId="{E3B03C3A-E44C-5549-AA10-CDCA98DAA5A8}" srcOrd="3" destOrd="0" presId="urn:microsoft.com/office/officeart/2005/8/layout/cycle3"/>
    <dgm:cxn modelId="{85887C74-E349-F340-9397-62D47F667CA7}" type="presParOf" srcId="{EB9138BE-89D4-9E44-A587-E930EEC74506}" destId="{8C20CD08-CB17-E549-8932-BC906E2391E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1DF2D-FBF2-A94B-B75F-E28488E4D310}">
      <dsp:nvSpPr>
        <dsp:cNvPr id="0" name=""/>
        <dsp:cNvSpPr/>
      </dsp:nvSpPr>
      <dsp:spPr>
        <a:xfrm>
          <a:off x="1645529" y="119320"/>
          <a:ext cx="5703309" cy="5703309"/>
        </a:xfrm>
        <a:prstGeom prst="circularArrow">
          <a:avLst>
            <a:gd name="adj1" fmla="val 4668"/>
            <a:gd name="adj2" fmla="val 272909"/>
            <a:gd name="adj3" fmla="val 14048933"/>
            <a:gd name="adj4" fmla="val 17256318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385C1-A5A4-BF45-891E-6D6BD5CF3E9F}">
      <dsp:nvSpPr>
        <dsp:cNvPr id="0" name=""/>
        <dsp:cNvSpPr/>
      </dsp:nvSpPr>
      <dsp:spPr>
        <a:xfrm>
          <a:off x="3231185" y="293129"/>
          <a:ext cx="2467436" cy="1340111"/>
        </a:xfrm>
        <a:prstGeom prst="roundRect">
          <a:avLst/>
        </a:prstGeom>
        <a:solidFill>
          <a:srgbClr val="0000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000000"/>
              </a:solidFill>
              <a:latin typeface="Arial Narrow"/>
              <a:cs typeface="Arial Narrow"/>
            </a:rPr>
            <a:t>Identify Core Outcomes </a:t>
          </a:r>
          <a:endParaRPr lang="en-US" sz="25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>
        <a:off x="3296604" y="358548"/>
        <a:ext cx="2336598" cy="1209273"/>
      </dsp:txXfrm>
    </dsp:sp>
    <dsp:sp modelId="{C7EE1127-5CF4-6D4C-82C1-C6B78C608232}">
      <dsp:nvSpPr>
        <dsp:cNvPr id="0" name=""/>
        <dsp:cNvSpPr/>
      </dsp:nvSpPr>
      <dsp:spPr>
        <a:xfrm>
          <a:off x="6110549" y="2199363"/>
          <a:ext cx="2794391" cy="1269772"/>
        </a:xfrm>
        <a:prstGeom prst="roundRect">
          <a:avLst/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000000"/>
              </a:solidFill>
              <a:latin typeface="Arial Narrow"/>
              <a:cs typeface="Arial Narrow"/>
            </a:rPr>
            <a:t>Translate Outcomes to Competencies</a:t>
          </a:r>
          <a:endParaRPr lang="en-US" sz="25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>
        <a:off x="6172534" y="2261348"/>
        <a:ext cx="2670421" cy="1145802"/>
      </dsp:txXfrm>
    </dsp:sp>
    <dsp:sp modelId="{E3B03C3A-E44C-5549-AA10-CDCA98DAA5A8}">
      <dsp:nvSpPr>
        <dsp:cNvPr id="0" name=""/>
        <dsp:cNvSpPr/>
      </dsp:nvSpPr>
      <dsp:spPr>
        <a:xfrm>
          <a:off x="3172433" y="4345081"/>
          <a:ext cx="2633229" cy="1326969"/>
        </a:xfrm>
        <a:prstGeom prst="roundRect">
          <a:avLst/>
        </a:prstGeom>
        <a:solidFill>
          <a:srgbClr val="FF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000000"/>
              </a:solidFill>
              <a:latin typeface="Arial Narrow"/>
              <a:cs typeface="Arial Narrow"/>
            </a:rPr>
            <a:t>Map Competencies to Curriculum</a:t>
          </a:r>
          <a:endParaRPr lang="en-US" sz="25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>
        <a:off x="3237210" y="4409858"/>
        <a:ext cx="2503675" cy="1197415"/>
      </dsp:txXfrm>
    </dsp:sp>
    <dsp:sp modelId="{8C20CD08-CB17-E549-8932-BC906E2391E9}">
      <dsp:nvSpPr>
        <dsp:cNvPr id="0" name=""/>
        <dsp:cNvSpPr/>
      </dsp:nvSpPr>
      <dsp:spPr>
        <a:xfrm>
          <a:off x="12873" y="2199018"/>
          <a:ext cx="2715580" cy="1331262"/>
        </a:xfrm>
        <a:prstGeom prst="roundRect">
          <a:avLst/>
        </a:prstGeom>
        <a:solidFill>
          <a:srgbClr val="33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000000"/>
              </a:solidFill>
              <a:latin typeface="Arial Narrow"/>
              <a:cs typeface="Arial Narrow"/>
            </a:rPr>
            <a:t>Assess Success</a:t>
          </a:r>
          <a:endParaRPr lang="en-US" sz="25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>
        <a:off x="77860" y="2264005"/>
        <a:ext cx="2585606" cy="1201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52C2BFB-CB36-5343-AD42-D7CCFD0797CF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938A1E5-26FD-664C-8F0A-F1A76D7E0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13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403BC12-65D3-F14D-AA9F-3BC23E88E0CD}" type="datetimeFigureOut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7A2BF9B-C8E5-8249-B947-F6291A781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34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 to talk but may be 5 minutes to</a:t>
            </a:r>
            <a:r>
              <a:rPr lang="en-US" baseline="0" dirty="0" smtClean="0"/>
              <a:t> </a:t>
            </a:r>
            <a:r>
              <a:rPr lang="en-US" dirty="0" smtClean="0"/>
              <a:t>get started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2BF9B-C8E5-8249-B947-F6291A781ED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4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DE32D-A908-2C46-BD50-62E7CAB26D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5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Two years</a:t>
            </a:r>
          </a:p>
          <a:p>
            <a:r>
              <a:rPr lang="en-US" sz="1600" dirty="0" smtClean="0"/>
              <a:t>Lots</a:t>
            </a:r>
            <a:r>
              <a:rPr lang="en-US" sz="1600" baseline="0" dirty="0" smtClean="0"/>
              <a:t> of revisions and discussions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2BF9B-C8E5-8249-B947-F6291A781E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Skill 3 in Handout– Legal Research</a:t>
            </a:r>
          </a:p>
          <a:p>
            <a:r>
              <a:rPr lang="en-US" sz="1600" b="1" dirty="0" smtClean="0"/>
              <a:t>Skill</a:t>
            </a:r>
            <a:r>
              <a:rPr lang="en-US" sz="1600" b="1" baseline="0" dirty="0" smtClean="0"/>
              <a:t> 7 in Handout– Fact Investigation 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2BF9B-C8E5-8249-B947-F6291A781E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Holes in Bowen curriculum: Fact investigation and teamwork skills and law office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2BF9B-C8E5-8249-B947-F6291A781E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7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WHAT WILL</a:t>
            </a:r>
            <a:r>
              <a:rPr lang="en-US" sz="1600" b="1" baseline="0" dirty="0" smtClean="0"/>
              <a:t> I GET</a:t>
            </a:r>
            <a:endParaRPr lang="en-US" sz="1600" b="0" baseline="0" dirty="0" smtClean="0"/>
          </a:p>
          <a:p>
            <a:pPr marL="742950" lvl="1" indent="-285750">
              <a:buFont typeface="Arial"/>
              <a:buChar char="•"/>
            </a:pPr>
            <a:r>
              <a:rPr lang="en-US" sz="1600" b="0" baseline="0" dirty="0" smtClean="0"/>
              <a:t>Rationale curriculum choices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0" baseline="0" dirty="0" smtClean="0"/>
              <a:t>Improve teaching or curriculum design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0" baseline="0" dirty="0" smtClean="0"/>
              <a:t>Change measure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0" baseline="0" dirty="0" smtClean="0"/>
              <a:t>Change competencies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SKILLS and KNOWLEDGE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Embedded assessment (see handout)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Other assessment</a:t>
            </a:r>
            <a:r>
              <a:rPr lang="en-US" sz="1600" baseline="0" dirty="0" smtClean="0"/>
              <a:t> options (see handout)</a:t>
            </a: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Rubrics (see handout)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HOW</a:t>
            </a:r>
            <a:r>
              <a:rPr lang="en-US" sz="1600" b="1" baseline="0" dirty="0" smtClean="0"/>
              <a:t> ASSESS VALUES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0" baseline="0" dirty="0" smtClean="0"/>
              <a:t>Peer assessments in team-based learning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0" baseline="0" dirty="0" smtClean="0"/>
              <a:t>Professionalism rubric (on time, prepared, above and beyond, answer emails promptly, attendance)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0" dirty="0" smtClean="0"/>
              <a:t>Surveys</a:t>
            </a:r>
          </a:p>
          <a:p>
            <a:endParaRPr lang="en-US" sz="1600" b="1" dirty="0" smtClean="0"/>
          </a:p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2BF9B-C8E5-8249-B947-F6291A781E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4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3476-7468-2148-BE1A-E267144FA598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3877-0E59-DD43-834E-F32487063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15821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6578-98DE-B542-978A-13F27FFC429B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226-D0BB-F449-9A62-B99BFD1A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0241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B6B2C-AA34-2547-9DA0-76E3B9D301B5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C063-00E3-CB43-B332-1F67F64DB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4196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7329-45B8-4742-9A8C-241C9B348D77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71649-F078-884B-83CB-4F84ABE3D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398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D017-B7AB-304C-B7F9-C77452053F7F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E2F5-A8B6-0642-9479-E3914711C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65964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966A4-A149-0C48-A0A2-9A76BE3711CD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957E-FB63-0E43-92D4-C1640E82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74974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08D5-80A1-4A44-A9AA-CE7937457544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D1D0-FD14-3B4C-A36E-F0EE6A356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40824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C32C-16F4-D348-81D5-BF7FC3B59A5D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25CE-59A8-8B4A-AE63-BCE86705C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00646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6415-4257-5E4B-B20C-C1D756D11ABB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7748-5FF4-D24A-9F3E-4B95E90D3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4483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F449-9C32-064F-B614-AC9C776E39F3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D0BF-8A5C-AC4B-A8C0-C207190C9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28993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5484-818D-1A44-ACC9-30E0D75437AF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1C7B-DDD0-C54E-9622-A700C17BA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59700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CB15C4B-FEF7-6D40-9F11-F6D6D8C75C9E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D01F594-CAC9-5B41-A0E3-89E844F2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6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xmlns:p14="http://schemas.microsoft.com/office/powerpoint/2010/main" spd="slow">
    <p:randomBar dir="vert"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596532" y="936385"/>
            <a:ext cx="7953277" cy="940088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54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Lessons Learned:</a:t>
            </a:r>
            <a:br>
              <a:rPr lang="en-US" sz="54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54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UALR Bowen</a:t>
            </a:r>
            <a:endParaRPr lang="en-US" sz="54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9367" y="5616424"/>
            <a:ext cx="496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Dean Michael Hunter Schwartz</a:t>
            </a: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514724"/>
              </p:ext>
            </p:extLst>
          </p:nvPr>
        </p:nvGraphicFramePr>
        <p:xfrm>
          <a:off x="127604" y="879387"/>
          <a:ext cx="8904941" cy="597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3004239" y="3868514"/>
            <a:ext cx="782652" cy="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arrow"/>
          </a:ln>
          <a:effectLst>
            <a:glow rad="1016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666672" y="2547025"/>
            <a:ext cx="2" cy="736715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arrow"/>
          </a:ln>
          <a:effectLst>
            <a:glow rad="1016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66672" y="4448197"/>
            <a:ext cx="0" cy="730417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arrow"/>
          </a:ln>
          <a:effectLst>
            <a:glow rad="1016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46456" y="3868514"/>
            <a:ext cx="772677" cy="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arrow"/>
          </a:ln>
          <a:effectLst>
            <a:glow rad="1016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33381" y="3329905"/>
            <a:ext cx="2013076" cy="954107"/>
          </a:xfrm>
          <a:prstGeom prst="rect">
            <a:avLst/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CHANGE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OR EDIT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9592616">
            <a:off x="67394" y="1284749"/>
            <a:ext cx="34923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What’s in it for me?</a:t>
            </a:r>
            <a:endParaRPr lang="en-US" sz="28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718940">
            <a:off x="6127667" y="1246991"/>
            <a:ext cx="29693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Which ones </a:t>
            </a:r>
            <a:r>
              <a:rPr lang="en-US" sz="2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distinguish us?</a:t>
            </a:r>
            <a:endParaRPr lang="en-US" sz="28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9759186">
            <a:off x="616935" y="4887089"/>
            <a:ext cx="267795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</a:t>
            </a:r>
            <a:r>
              <a:rPr lang="en-US" sz="2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 we have a hole?</a:t>
            </a:r>
            <a:endParaRPr lang="en-US" sz="28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770652">
            <a:off x="5876076" y="4768373"/>
            <a:ext cx="30846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Level </a:t>
            </a:r>
            <a:r>
              <a:rPr lang="en-US" sz="2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</a:p>
          <a:p>
            <a:pPr algn="ctr"/>
            <a:r>
              <a:rPr lang="en-US" sz="2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2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erformance?</a:t>
            </a:r>
            <a:endParaRPr lang="en-US" sz="28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24580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051"/>
            <a:ext cx="8229600" cy="1143000"/>
          </a:xfrm>
        </p:spPr>
        <p:txBody>
          <a:bodyPr/>
          <a:lstStyle/>
          <a:p>
            <a:r>
              <a:rPr lang="en-US" b="1" dirty="0" smtClean="0"/>
              <a:t>Trouble Spots in Identifying </a:t>
            </a:r>
            <a:r>
              <a:rPr lang="en-US" b="1" dirty="0" smtClean="0"/>
              <a:t>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46" y="1935665"/>
            <a:ext cx="8542738" cy="4190498"/>
          </a:xfrm>
        </p:spPr>
        <p:txBody>
          <a:bodyPr/>
          <a:lstStyle/>
          <a:p>
            <a:r>
              <a:rPr lang="en-US" dirty="0" smtClean="0"/>
              <a:t>Process and buy-in</a:t>
            </a:r>
            <a:endParaRPr lang="en-US" dirty="0" smtClean="0"/>
          </a:p>
          <a:p>
            <a:r>
              <a:rPr lang="en-US" dirty="0" smtClean="0"/>
              <a:t>Time</a:t>
            </a:r>
          </a:p>
          <a:p>
            <a:r>
              <a:rPr lang="en-US" u="sng" dirty="0" smtClean="0"/>
              <a:t>Choosing outcomes</a:t>
            </a:r>
            <a:r>
              <a:rPr lang="en-US" dirty="0" smtClean="0"/>
              <a:t>: What one outcome is a deal breaker for you?</a:t>
            </a:r>
          </a:p>
        </p:txBody>
      </p:sp>
    </p:spTree>
    <p:extLst>
      <p:ext uri="{BB962C8B-B14F-4D97-AF65-F5344CB8AC3E}">
        <p14:creationId xmlns:p14="http://schemas.microsoft.com/office/powerpoint/2010/main" val="412823636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295"/>
            <a:ext cx="8229600" cy="1143000"/>
          </a:xfrm>
        </p:spPr>
        <p:txBody>
          <a:bodyPr/>
          <a:lstStyle/>
          <a:p>
            <a:r>
              <a:rPr lang="en-US" b="1" dirty="0" smtClean="0"/>
              <a:t>Trouble Spots in Translating to Competencies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6399"/>
            <a:ext cx="8229600" cy="4099764"/>
          </a:xfrm>
        </p:spPr>
        <p:txBody>
          <a:bodyPr/>
          <a:lstStyle/>
          <a:p>
            <a:r>
              <a:rPr lang="en-US" dirty="0" smtClean="0"/>
              <a:t>How to identify the competencies</a:t>
            </a:r>
          </a:p>
          <a:p>
            <a:r>
              <a:rPr lang="en-US" u="sng" dirty="0" smtClean="0"/>
              <a:t>Competency analysis</a:t>
            </a:r>
            <a:r>
              <a:rPr lang="en-US" dirty="0" smtClean="0"/>
              <a:t>: What competencies make up the fact investigation skill?</a:t>
            </a:r>
            <a:endParaRPr lang="en-US" u="sng" dirty="0" smtClean="0"/>
          </a:p>
          <a:p>
            <a:r>
              <a:rPr lang="en-US" dirty="0" smtClean="0"/>
              <a:t>Setting the leve</a:t>
            </a:r>
            <a:r>
              <a:rPr lang="en-US" dirty="0" smtClean="0"/>
              <a:t>l of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924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564"/>
            <a:ext cx="8229600" cy="1143000"/>
          </a:xfrm>
        </p:spPr>
        <p:txBody>
          <a:bodyPr/>
          <a:lstStyle/>
          <a:p>
            <a:r>
              <a:rPr lang="en-US" b="1" dirty="0" smtClean="0"/>
              <a:t>Trouble </a:t>
            </a:r>
            <a:r>
              <a:rPr lang="en-US" b="1" dirty="0" smtClean="0"/>
              <a:t>Spot </a:t>
            </a:r>
            <a:r>
              <a:rPr lang="en-US" b="1" dirty="0" smtClean="0"/>
              <a:t>in Mapping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25" y="1844931"/>
            <a:ext cx="8677421" cy="4281232"/>
          </a:xfrm>
        </p:spPr>
        <p:txBody>
          <a:bodyPr/>
          <a:lstStyle/>
          <a:p>
            <a:r>
              <a:rPr lang="en-US" dirty="0" smtClean="0"/>
              <a:t>What should we do if we discover a curriculum hole?</a:t>
            </a:r>
          </a:p>
          <a:p>
            <a:r>
              <a:rPr lang="en-US" dirty="0" smtClean="0"/>
              <a:t>Solutions from yesterday:</a:t>
            </a:r>
          </a:p>
          <a:p>
            <a:pPr lvl="1">
              <a:buFont typeface="Wingdings" charset="2"/>
              <a:buChar char="ü"/>
            </a:pPr>
            <a:r>
              <a:rPr lang="en-US" sz="3200" dirty="0" smtClean="0"/>
              <a:t>Menus</a:t>
            </a:r>
          </a:p>
          <a:p>
            <a:pPr lvl="1">
              <a:buFont typeface="Wingdings" charset="2"/>
              <a:buChar char="ü"/>
            </a:pPr>
            <a:r>
              <a:rPr lang="en-US" sz="3200" dirty="0" smtClean="0"/>
              <a:t>Hybrid courses</a:t>
            </a:r>
          </a:p>
          <a:p>
            <a:pPr lvl="1">
              <a:buFont typeface="Wingdings" charset="2"/>
              <a:buChar char="ü"/>
            </a:pPr>
            <a:r>
              <a:rPr lang="en-US" sz="3200" dirty="0" smtClean="0"/>
              <a:t>Dividing outcomes among existing curricular requirements</a:t>
            </a:r>
            <a:endParaRPr lang="en-US" sz="32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653549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782"/>
            <a:ext cx="8229600" cy="1143000"/>
          </a:xfrm>
        </p:spPr>
        <p:txBody>
          <a:bodyPr/>
          <a:lstStyle/>
          <a:p>
            <a:r>
              <a:rPr lang="en-US" b="1" dirty="0" smtClean="0"/>
              <a:t>Trouble Spots in Assessing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85" y="2193790"/>
            <a:ext cx="8696661" cy="3932373"/>
          </a:xfrm>
        </p:spPr>
        <p:txBody>
          <a:bodyPr/>
          <a:lstStyle/>
          <a:p>
            <a:r>
              <a:rPr lang="en-US" dirty="0"/>
              <a:t>What will I get out of assessing outcomes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about bar pass?</a:t>
            </a:r>
          </a:p>
          <a:p>
            <a:r>
              <a:rPr lang="en-US" dirty="0" smtClean="0"/>
              <a:t>What about scholarship?</a:t>
            </a:r>
            <a:endParaRPr lang="en-US" dirty="0"/>
          </a:p>
          <a:p>
            <a:r>
              <a:rPr lang="en-US" dirty="0" smtClean="0"/>
              <a:t>How should we assess attainment of outcomes relating to knowledge and analytical skills?</a:t>
            </a:r>
          </a:p>
        </p:txBody>
      </p:sp>
    </p:spTree>
    <p:extLst>
      <p:ext uri="{BB962C8B-B14F-4D97-AF65-F5344CB8AC3E}">
        <p14:creationId xmlns:p14="http://schemas.microsoft.com/office/powerpoint/2010/main" val="324653549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187"/>
            <a:ext cx="8229600" cy="1143000"/>
          </a:xfrm>
        </p:spPr>
        <p:txBody>
          <a:bodyPr/>
          <a:lstStyle/>
          <a:p>
            <a:r>
              <a:rPr lang="en-US" b="1" dirty="0" smtClean="0"/>
              <a:t>Year 1 Assessment Plan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056056"/>
              </p:ext>
            </p:extLst>
          </p:nvPr>
        </p:nvGraphicFramePr>
        <p:xfrm>
          <a:off x="173164" y="1590832"/>
          <a:ext cx="8812102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3676"/>
                <a:gridCol w="2513476"/>
                <a:gridCol w="2801907"/>
                <a:gridCol w="18230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Outcome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Method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Method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Loop Close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Legal Analysis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Final Exams Sampled</a:t>
                      </a:r>
                      <a:r>
                        <a:rPr lang="en-US" sz="2400" baseline="0" dirty="0" smtClean="0"/>
                        <a:t> in Required 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Bar Pass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Celebrate or Work on Teaching!!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Legal Research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Upper</a:t>
                      </a:r>
                      <a:r>
                        <a:rPr lang="en-US" sz="2400" baseline="0" dirty="0" smtClean="0"/>
                        <a:t>-Level Writing Papers Sampled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Graduate</a:t>
                      </a:r>
                      <a:r>
                        <a:rPr lang="en-US" sz="2400" baseline="0" dirty="0" smtClean="0"/>
                        <a:t> Survey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Celebrate or Work on Teaching!!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Public Service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Graduate Surveys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 Bono Rates</a:t>
                      </a:r>
                      <a:r>
                        <a:rPr lang="en-US" sz="2400" baseline="0" dirty="0" smtClean="0"/>
                        <a:t> Reported in Little Rock by Arkansas Access to Justice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Celebrate? Right</a:t>
                      </a:r>
                      <a:r>
                        <a:rPr lang="en-US" sz="2400" baseline="0" dirty="0" smtClean="0"/>
                        <a:t> goal? Right methods?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16820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539"/>
            <a:ext cx="8229600" cy="1143000"/>
          </a:xfrm>
        </p:spPr>
        <p:txBody>
          <a:bodyPr/>
          <a:lstStyle/>
          <a:p>
            <a:r>
              <a:rPr lang="en-US" b="1" dirty="0" smtClean="0"/>
              <a:t>Year 2 Assessment Plan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18297"/>
              </p:ext>
            </p:extLst>
          </p:nvPr>
        </p:nvGraphicFramePr>
        <p:xfrm>
          <a:off x="173164" y="1725539"/>
          <a:ext cx="8812102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3676"/>
                <a:gridCol w="2513476"/>
                <a:gridCol w="1758131"/>
                <a:gridCol w="28668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Outcome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Method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Method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Loop Close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Teamwork</a:t>
                      </a:r>
                      <a:r>
                        <a:rPr lang="en-US" sz="2400" baseline="0" dirty="0" smtClean="0"/>
                        <a:t> Skills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Property and SSGs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Employer</a:t>
                      </a:r>
                      <a:r>
                        <a:rPr lang="en-US" sz="2400" baseline="0" dirty="0" smtClean="0"/>
                        <a:t> Survey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Celebrate? </a:t>
                      </a:r>
                      <a:r>
                        <a:rPr lang="en-US" sz="2400" baseline="0" dirty="0" smtClean="0"/>
                        <a:t>Right methods?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Problem-Solving Skills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Clinic, Externship</a:t>
                      </a:r>
                      <a:r>
                        <a:rPr lang="en-US" sz="2400" baseline="0" dirty="0" smtClean="0"/>
                        <a:t> or Practicum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Employer </a:t>
                      </a:r>
                      <a:r>
                        <a:rPr lang="en-US" sz="2400" baseline="0" dirty="0" smtClean="0"/>
                        <a:t>Survey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Celebrate? </a:t>
                      </a:r>
                      <a:r>
                        <a:rPr lang="en-US" sz="2400" baseline="0" dirty="0" smtClean="0"/>
                        <a:t>Right methods?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Profession-</a:t>
                      </a:r>
                      <a:r>
                        <a:rPr lang="en-US" sz="2400" dirty="0" err="1" smtClean="0"/>
                        <a:t>alism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Professionalism</a:t>
                      </a:r>
                      <a:r>
                        <a:rPr lang="en-US" sz="2400" baseline="0" dirty="0" smtClean="0"/>
                        <a:t> Rubric in Class</a:t>
                      </a:r>
                    </a:p>
                    <a:p>
                      <a:r>
                        <a:rPr lang="en-US" sz="2400" baseline="0" dirty="0" smtClean="0"/>
                        <a:t>Clinic, Externship or Practicum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Employer Survey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Celebrate? Right</a:t>
                      </a:r>
                      <a:r>
                        <a:rPr lang="en-US" sz="2400" baseline="0" dirty="0" smtClean="0"/>
                        <a:t> goal? Right methods?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5592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aching 1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43406</TotalTime>
  <Words>413</Words>
  <Application>Microsoft Macintosh PowerPoint</Application>
  <PresentationFormat>On-screen Show (4:3)</PresentationFormat>
  <Paragraphs>95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Teaching 101</vt:lpstr>
      <vt:lpstr>Lessons Learned: UALR Bowen</vt:lpstr>
      <vt:lpstr>PowerPoint Presentation</vt:lpstr>
      <vt:lpstr>Trouble Spots in Identifying Outcomes</vt:lpstr>
      <vt:lpstr>Trouble Spots in Translating to Competencies</vt:lpstr>
      <vt:lpstr>Trouble Spot in Mapping</vt:lpstr>
      <vt:lpstr>Trouble Spots in Assessing Outcomes</vt:lpstr>
      <vt:lpstr>Year 1 Assessment Plan</vt:lpstr>
      <vt:lpstr>Year 2 Assessment Plan</vt:lpstr>
    </vt:vector>
  </TitlesOfParts>
  <Company>University of Arkansas at Little Rock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Tonya Smith</dc:creator>
  <cp:lastModifiedBy>Michael Schwartz</cp:lastModifiedBy>
  <cp:revision>138</cp:revision>
  <cp:lastPrinted>2013-09-20T16:21:30Z</cp:lastPrinted>
  <dcterms:created xsi:type="dcterms:W3CDTF">2009-09-30T14:40:35Z</dcterms:created>
  <dcterms:modified xsi:type="dcterms:W3CDTF">2015-06-24T18:55:49Z</dcterms:modified>
</cp:coreProperties>
</file>