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7" r:id="rId3"/>
    <p:sldId id="312" r:id="rId4"/>
    <p:sldId id="366" r:id="rId5"/>
    <p:sldId id="311" r:id="rId6"/>
    <p:sldId id="349" r:id="rId7"/>
    <p:sldId id="368" r:id="rId8"/>
    <p:sldId id="350" r:id="rId9"/>
    <p:sldId id="310" r:id="rId10"/>
    <p:sldId id="367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41" autoAdjust="0"/>
  </p:normalViewPr>
  <p:slideViewPr>
    <p:cSldViewPr snapToGrid="0" snapToObjects="1">
      <p:cViewPr varScale="1">
        <p:scale>
          <a:sx n="66" d="100"/>
          <a:sy n="66" d="100"/>
        </p:scale>
        <p:origin x="-12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DC14F-8B0E-524A-874A-997BCE6024D0}" type="doc">
      <dgm:prSet loTypeId="urn:microsoft.com/office/officeart/2005/8/layout/cycle3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2FA260B-9BD3-BE41-A824-1EB566410F32}">
      <dgm:prSet phldrT="[Text]" custT="1"/>
      <dgm:spPr/>
      <dgm:t>
        <a:bodyPr/>
        <a:lstStyle/>
        <a:p>
          <a:r>
            <a:rPr lang="en-US" sz="2500" b="1" smtClean="0">
              <a:latin typeface="Arial Narrow"/>
              <a:cs typeface="Arial Narrow"/>
            </a:rPr>
            <a:t>Identify Core Outcomes </a:t>
          </a:r>
          <a:endParaRPr lang="en-US" sz="2500" b="1" dirty="0">
            <a:latin typeface="Arial Narrow"/>
            <a:cs typeface="Arial Narrow"/>
          </a:endParaRPr>
        </a:p>
      </dgm:t>
    </dgm:pt>
    <dgm:pt modelId="{817E8FF4-4EBD-B748-90A8-6AD3CC5BFC63}" type="parTrans" cxnId="{CF9E9306-486C-B847-A802-9E8FD4BE4C42}">
      <dgm:prSet/>
      <dgm:spPr/>
      <dgm:t>
        <a:bodyPr/>
        <a:lstStyle/>
        <a:p>
          <a:endParaRPr lang="en-US"/>
        </a:p>
      </dgm:t>
    </dgm:pt>
    <dgm:pt modelId="{928CDE33-F272-AE48-9C34-05E9D286B306}" type="sibTrans" cxnId="{CF9E9306-486C-B847-A802-9E8FD4BE4C42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8B053C6E-02B3-1A48-A3EA-D7789ED7DB34}">
      <dgm:prSet phldrT="[Text]" custT="1"/>
      <dgm:spPr/>
      <dgm:t>
        <a:bodyPr/>
        <a:lstStyle/>
        <a:p>
          <a:r>
            <a:rPr lang="en-US" sz="2500" b="1" dirty="0" smtClean="0">
              <a:latin typeface="Arial Narrow"/>
              <a:cs typeface="Arial Narrow"/>
            </a:rPr>
            <a:t>Map Competencies to Curriculum</a:t>
          </a:r>
          <a:endParaRPr lang="en-US" sz="2500" b="1" dirty="0">
            <a:latin typeface="Arial Narrow"/>
            <a:cs typeface="Arial Narrow"/>
          </a:endParaRPr>
        </a:p>
      </dgm:t>
    </dgm:pt>
    <dgm:pt modelId="{1B4A6A9D-1479-EB4F-92A6-9F274445A7EC}" type="parTrans" cxnId="{DD34CC0E-DF41-3B4A-9502-F51A8DDA39E5}">
      <dgm:prSet/>
      <dgm:spPr/>
      <dgm:t>
        <a:bodyPr/>
        <a:lstStyle/>
        <a:p>
          <a:endParaRPr lang="en-US"/>
        </a:p>
      </dgm:t>
    </dgm:pt>
    <dgm:pt modelId="{C56DA1A1-3AC0-3444-B02C-FCF4BB64A703}" type="sibTrans" cxnId="{DD34CC0E-DF41-3B4A-9502-F51A8DDA39E5}">
      <dgm:prSet/>
      <dgm:spPr/>
      <dgm:t>
        <a:bodyPr/>
        <a:lstStyle/>
        <a:p>
          <a:endParaRPr lang="en-US"/>
        </a:p>
      </dgm:t>
    </dgm:pt>
    <dgm:pt modelId="{1C89C6DA-E2D0-B947-B90F-6798C57E1CAB}">
      <dgm:prSet phldrT="[Text]" custT="1"/>
      <dgm:spPr/>
      <dgm:t>
        <a:bodyPr/>
        <a:lstStyle/>
        <a:p>
          <a:r>
            <a:rPr lang="en-US" sz="2500" b="1" dirty="0" smtClean="0">
              <a:latin typeface="Arial Narrow"/>
              <a:cs typeface="Arial Narrow"/>
            </a:rPr>
            <a:t>Translate Outcomes to Competencies</a:t>
          </a:r>
          <a:endParaRPr lang="en-US" sz="2500" b="1" dirty="0">
            <a:latin typeface="Arial Narrow"/>
            <a:cs typeface="Arial Narrow"/>
          </a:endParaRPr>
        </a:p>
      </dgm:t>
    </dgm:pt>
    <dgm:pt modelId="{3E818E06-A9C5-B348-A7E9-4E23ECF2BC91}" type="parTrans" cxnId="{FBF032E6-4EF1-8344-9310-81B1A12B7724}">
      <dgm:prSet/>
      <dgm:spPr/>
      <dgm:t>
        <a:bodyPr/>
        <a:lstStyle/>
        <a:p>
          <a:endParaRPr lang="en-US"/>
        </a:p>
      </dgm:t>
    </dgm:pt>
    <dgm:pt modelId="{0295A177-9981-B04E-9239-0A2A454D77FE}" type="sibTrans" cxnId="{FBF032E6-4EF1-8344-9310-81B1A12B7724}">
      <dgm:prSet/>
      <dgm:spPr/>
      <dgm:t>
        <a:bodyPr/>
        <a:lstStyle/>
        <a:p>
          <a:endParaRPr lang="en-US"/>
        </a:p>
      </dgm:t>
    </dgm:pt>
    <dgm:pt modelId="{A51F7271-D5D2-7640-B2B9-A872E5DC7630}">
      <dgm:prSet phldrT="[Text]" custT="1"/>
      <dgm:spPr/>
      <dgm:t>
        <a:bodyPr/>
        <a:lstStyle/>
        <a:p>
          <a:r>
            <a:rPr lang="en-US" sz="2500" b="1" smtClean="0">
              <a:latin typeface="Arial Narrow"/>
              <a:cs typeface="Arial Narrow"/>
            </a:rPr>
            <a:t>Assess Success</a:t>
          </a:r>
          <a:endParaRPr lang="en-US" sz="2500" b="1" dirty="0">
            <a:latin typeface="Arial Narrow"/>
            <a:cs typeface="Arial Narrow"/>
          </a:endParaRPr>
        </a:p>
      </dgm:t>
    </dgm:pt>
    <dgm:pt modelId="{3556E5D1-4978-EF4A-8C56-09620A9BBE1A}" type="parTrans" cxnId="{A098B8F4-4171-BD46-AAD9-BCBB0C48F3E6}">
      <dgm:prSet/>
      <dgm:spPr/>
      <dgm:t>
        <a:bodyPr/>
        <a:lstStyle/>
        <a:p>
          <a:endParaRPr lang="en-US"/>
        </a:p>
      </dgm:t>
    </dgm:pt>
    <dgm:pt modelId="{E583434F-A0F1-454F-A188-9CC0C5F01821}" type="sibTrans" cxnId="{A098B8F4-4171-BD46-AAD9-BCBB0C48F3E6}">
      <dgm:prSet/>
      <dgm:spPr/>
      <dgm:t>
        <a:bodyPr/>
        <a:lstStyle/>
        <a:p>
          <a:endParaRPr lang="en-US"/>
        </a:p>
      </dgm:t>
    </dgm:pt>
    <dgm:pt modelId="{104D12E1-D333-934E-9934-E52518044C3E}" type="pres">
      <dgm:prSet presAssocID="{FE3DC14F-8B0E-524A-874A-997BCE6024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9138BE-89D4-9E44-A587-E930EEC74506}" type="pres">
      <dgm:prSet presAssocID="{FE3DC14F-8B0E-524A-874A-997BCE6024D0}" presName="cycle" presStyleCnt="0"/>
      <dgm:spPr/>
      <dgm:t>
        <a:bodyPr/>
        <a:lstStyle/>
        <a:p>
          <a:endParaRPr lang="en-US"/>
        </a:p>
      </dgm:t>
    </dgm:pt>
    <dgm:pt modelId="{EEB385C1-A5A4-BF45-891E-6D6BD5CF3E9F}" type="pres">
      <dgm:prSet presAssocID="{D2FA260B-9BD3-BE41-A824-1EB566410F32}" presName="nodeFirstNode" presStyleLbl="node1" presStyleIdx="0" presStyleCnt="4" custScaleX="65528" custScaleY="71179" custRadScaleRad="99111" custRadScaleInc="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DF2D-FBF2-A94B-B75F-E28488E4D310}" type="pres">
      <dgm:prSet presAssocID="{928CDE33-F272-AE48-9C34-05E9D286B306}" presName="sibTransFirstNode" presStyleLbl="bgShp" presStyleIdx="0" presStyleCnt="1" custLinFactNeighborX="566" custLinFactNeighborY="-4532"/>
      <dgm:spPr/>
      <dgm:t>
        <a:bodyPr/>
        <a:lstStyle/>
        <a:p>
          <a:endParaRPr lang="en-US"/>
        </a:p>
      </dgm:t>
    </dgm:pt>
    <dgm:pt modelId="{C7EE1127-5CF4-6D4C-82C1-C6B78C608232}" type="pres">
      <dgm:prSet presAssocID="{1C89C6DA-E2D0-B947-B90F-6798C57E1CAB}" presName="nodeFollowingNodes" presStyleLbl="node1" presStyleIdx="1" presStyleCnt="4" custScaleX="74211" custScaleY="67443" custRadScaleRad="156827" custRadScaleInc="-39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03C3A-E44C-5549-AA10-CDCA98DAA5A8}" type="pres">
      <dgm:prSet presAssocID="{8B053C6E-02B3-1A48-A3EA-D7789ED7DB34}" presName="nodeFollowingNodes" presStyleLbl="node1" presStyleIdx="2" presStyleCnt="4" custScaleX="69931" custScaleY="70481" custRadScaleRad="98481" custRadScaleInc="-22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0CD08-CB17-E549-8932-BC906E2391E9}" type="pres">
      <dgm:prSet presAssocID="{A51F7271-D5D2-7640-B2B9-A872E5DC7630}" presName="nodeFollowingNodes" presStyleLbl="node1" presStyleIdx="3" presStyleCnt="4" custScaleX="72118" custScaleY="70709" custRadScaleRad="149657" custRadScaleInc="3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98B8F4-4171-BD46-AAD9-BCBB0C48F3E6}" srcId="{FE3DC14F-8B0E-524A-874A-997BCE6024D0}" destId="{A51F7271-D5D2-7640-B2B9-A872E5DC7630}" srcOrd="3" destOrd="0" parTransId="{3556E5D1-4978-EF4A-8C56-09620A9BBE1A}" sibTransId="{E583434F-A0F1-454F-A188-9CC0C5F01821}"/>
    <dgm:cxn modelId="{5C3A7F11-417B-8C4A-A701-2824A151EEAB}" type="presOf" srcId="{928CDE33-F272-AE48-9C34-05E9D286B306}" destId="{D231DF2D-FBF2-A94B-B75F-E28488E4D310}" srcOrd="0" destOrd="0" presId="urn:microsoft.com/office/officeart/2005/8/layout/cycle3"/>
    <dgm:cxn modelId="{FBF032E6-4EF1-8344-9310-81B1A12B7724}" srcId="{FE3DC14F-8B0E-524A-874A-997BCE6024D0}" destId="{1C89C6DA-E2D0-B947-B90F-6798C57E1CAB}" srcOrd="1" destOrd="0" parTransId="{3E818E06-A9C5-B348-A7E9-4E23ECF2BC91}" sibTransId="{0295A177-9981-B04E-9239-0A2A454D77FE}"/>
    <dgm:cxn modelId="{AF6A213C-4AA6-654B-8945-F7DDC69DB807}" type="presOf" srcId="{1C89C6DA-E2D0-B947-B90F-6798C57E1CAB}" destId="{C7EE1127-5CF4-6D4C-82C1-C6B78C608232}" srcOrd="0" destOrd="0" presId="urn:microsoft.com/office/officeart/2005/8/layout/cycle3"/>
    <dgm:cxn modelId="{DD34CC0E-DF41-3B4A-9502-F51A8DDA39E5}" srcId="{FE3DC14F-8B0E-524A-874A-997BCE6024D0}" destId="{8B053C6E-02B3-1A48-A3EA-D7789ED7DB34}" srcOrd="2" destOrd="0" parTransId="{1B4A6A9D-1479-EB4F-92A6-9F274445A7EC}" sibTransId="{C56DA1A1-3AC0-3444-B02C-FCF4BB64A703}"/>
    <dgm:cxn modelId="{667870B1-63C4-D94C-9879-F2A72DE71282}" type="presOf" srcId="{8B053C6E-02B3-1A48-A3EA-D7789ED7DB34}" destId="{E3B03C3A-E44C-5549-AA10-CDCA98DAA5A8}" srcOrd="0" destOrd="0" presId="urn:microsoft.com/office/officeart/2005/8/layout/cycle3"/>
    <dgm:cxn modelId="{B60E3814-0AF0-8742-A218-F3D6621FAC10}" type="presOf" srcId="{D2FA260B-9BD3-BE41-A824-1EB566410F32}" destId="{EEB385C1-A5A4-BF45-891E-6D6BD5CF3E9F}" srcOrd="0" destOrd="0" presId="urn:microsoft.com/office/officeart/2005/8/layout/cycle3"/>
    <dgm:cxn modelId="{0B100CF4-CD7D-E345-8EE1-14A3C802FA83}" type="presOf" srcId="{FE3DC14F-8B0E-524A-874A-997BCE6024D0}" destId="{104D12E1-D333-934E-9934-E52518044C3E}" srcOrd="0" destOrd="0" presId="urn:microsoft.com/office/officeart/2005/8/layout/cycle3"/>
    <dgm:cxn modelId="{CF9E9306-486C-B847-A802-9E8FD4BE4C42}" srcId="{FE3DC14F-8B0E-524A-874A-997BCE6024D0}" destId="{D2FA260B-9BD3-BE41-A824-1EB566410F32}" srcOrd="0" destOrd="0" parTransId="{817E8FF4-4EBD-B748-90A8-6AD3CC5BFC63}" sibTransId="{928CDE33-F272-AE48-9C34-05E9D286B306}"/>
    <dgm:cxn modelId="{6C5046BE-5426-0742-A216-9F85BB49EFAB}" type="presOf" srcId="{A51F7271-D5D2-7640-B2B9-A872E5DC7630}" destId="{8C20CD08-CB17-E549-8932-BC906E2391E9}" srcOrd="0" destOrd="0" presId="urn:microsoft.com/office/officeart/2005/8/layout/cycle3"/>
    <dgm:cxn modelId="{86CD2F4A-D9AC-8441-9C6F-BE5D4B8EDB49}" type="presParOf" srcId="{104D12E1-D333-934E-9934-E52518044C3E}" destId="{EB9138BE-89D4-9E44-A587-E930EEC74506}" srcOrd="0" destOrd="0" presId="urn:microsoft.com/office/officeart/2005/8/layout/cycle3"/>
    <dgm:cxn modelId="{5A41F3D3-EEE0-3F4E-938D-3B161E4E4B9A}" type="presParOf" srcId="{EB9138BE-89D4-9E44-A587-E930EEC74506}" destId="{EEB385C1-A5A4-BF45-891E-6D6BD5CF3E9F}" srcOrd="0" destOrd="0" presId="urn:microsoft.com/office/officeart/2005/8/layout/cycle3"/>
    <dgm:cxn modelId="{335B0D78-FF78-1D40-AD9A-6D36F79C8A04}" type="presParOf" srcId="{EB9138BE-89D4-9E44-A587-E930EEC74506}" destId="{D231DF2D-FBF2-A94B-B75F-E28488E4D310}" srcOrd="1" destOrd="0" presId="urn:microsoft.com/office/officeart/2005/8/layout/cycle3"/>
    <dgm:cxn modelId="{3888B59E-71CA-0643-A82C-983880EC921B}" type="presParOf" srcId="{EB9138BE-89D4-9E44-A587-E930EEC74506}" destId="{C7EE1127-5CF4-6D4C-82C1-C6B78C608232}" srcOrd="2" destOrd="0" presId="urn:microsoft.com/office/officeart/2005/8/layout/cycle3"/>
    <dgm:cxn modelId="{BC0EE310-E412-FF40-8A8D-8324350255A7}" type="presParOf" srcId="{EB9138BE-89D4-9E44-A587-E930EEC74506}" destId="{E3B03C3A-E44C-5549-AA10-CDCA98DAA5A8}" srcOrd="3" destOrd="0" presId="urn:microsoft.com/office/officeart/2005/8/layout/cycle3"/>
    <dgm:cxn modelId="{85887C74-E349-F340-9397-62D47F667CA7}" type="presParOf" srcId="{EB9138BE-89D4-9E44-A587-E930EEC74506}" destId="{8C20CD08-CB17-E549-8932-BC906E2391E9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C69590-5C1F-9343-942B-7C6657446EF0}" type="doc">
      <dgm:prSet loTypeId="urn:microsoft.com/office/officeart/2009/3/layout/StepUpProcess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EEFBDF-67CF-3141-9D8C-CC7F6B08D906}">
      <dgm:prSet phldrT="[Text]" custT="1"/>
      <dgm:spPr/>
      <dgm:t>
        <a:bodyPr/>
        <a:lstStyle/>
        <a:p>
          <a:r>
            <a:rPr lang="en-US" sz="3200" b="1" dirty="0" smtClean="0"/>
            <a:t>Stated Beliefs</a:t>
          </a:r>
          <a:endParaRPr lang="en-US" sz="3200" b="1" dirty="0"/>
        </a:p>
      </dgm:t>
    </dgm:pt>
    <dgm:pt modelId="{D1A78DC2-4CAA-5543-A3FE-67234F4FA72E}" type="parTrans" cxnId="{BD219898-6CFF-334F-A214-94BF4B17E029}">
      <dgm:prSet/>
      <dgm:spPr/>
      <dgm:t>
        <a:bodyPr/>
        <a:lstStyle/>
        <a:p>
          <a:endParaRPr lang="en-US"/>
        </a:p>
      </dgm:t>
    </dgm:pt>
    <dgm:pt modelId="{4727F7E9-3E57-F14C-926D-25E24AF42E2A}" type="sibTrans" cxnId="{BD219898-6CFF-334F-A214-94BF4B17E029}">
      <dgm:prSet/>
      <dgm:spPr/>
      <dgm:t>
        <a:bodyPr/>
        <a:lstStyle/>
        <a:p>
          <a:endParaRPr lang="en-US"/>
        </a:p>
      </dgm:t>
    </dgm:pt>
    <dgm:pt modelId="{4464CACC-EE1D-3842-9B6A-83CB24E5B4DA}">
      <dgm:prSet/>
      <dgm:spPr/>
      <dgm:t>
        <a:bodyPr/>
        <a:lstStyle/>
        <a:p>
          <a:r>
            <a:rPr lang="en-US" b="1" dirty="0" smtClean="0"/>
            <a:t>Pro Bono service</a:t>
          </a:r>
        </a:p>
      </dgm:t>
    </dgm:pt>
    <dgm:pt modelId="{0636C8DB-56EF-7340-A65D-1614E6A8FB8D}" type="parTrans" cxnId="{ED69CDAE-9518-7F42-A20D-961A01AF81C3}">
      <dgm:prSet/>
      <dgm:spPr/>
      <dgm:t>
        <a:bodyPr/>
        <a:lstStyle/>
        <a:p>
          <a:endParaRPr lang="en-US"/>
        </a:p>
      </dgm:t>
    </dgm:pt>
    <dgm:pt modelId="{405786FE-C6EB-8A45-8FC4-966588F8374F}" type="sibTrans" cxnId="{ED69CDAE-9518-7F42-A20D-961A01AF81C3}">
      <dgm:prSet/>
      <dgm:spPr/>
      <dgm:t>
        <a:bodyPr/>
        <a:lstStyle/>
        <a:p>
          <a:endParaRPr lang="en-US"/>
        </a:p>
      </dgm:t>
    </dgm:pt>
    <dgm:pt modelId="{5A7CCA68-9417-AC44-8C64-75E71F4B8638}">
      <dgm:prSet/>
      <dgm:spPr/>
      <dgm:t>
        <a:bodyPr/>
        <a:lstStyle/>
        <a:p>
          <a:r>
            <a:rPr lang="en-US" b="1" dirty="0" smtClean="0"/>
            <a:t>Career Choices</a:t>
          </a:r>
        </a:p>
      </dgm:t>
    </dgm:pt>
    <dgm:pt modelId="{676F1F9A-2D8C-1848-9353-2C9224B42BB3}" type="parTrans" cxnId="{0E48FF44-2E31-C841-9F37-9A4DCAE1BF64}">
      <dgm:prSet/>
      <dgm:spPr/>
      <dgm:t>
        <a:bodyPr/>
        <a:lstStyle/>
        <a:p>
          <a:endParaRPr lang="en-US"/>
        </a:p>
      </dgm:t>
    </dgm:pt>
    <dgm:pt modelId="{73B83074-EA79-7544-8DB1-F8AC277C4A83}" type="sibTrans" cxnId="{0E48FF44-2E31-C841-9F37-9A4DCAE1BF64}">
      <dgm:prSet/>
      <dgm:spPr/>
      <dgm:t>
        <a:bodyPr/>
        <a:lstStyle/>
        <a:p>
          <a:endParaRPr lang="en-US"/>
        </a:p>
      </dgm:t>
    </dgm:pt>
    <dgm:pt modelId="{C0A7E002-A401-E645-98A1-ED6311E82CD5}">
      <dgm:prSet/>
      <dgm:spPr/>
      <dgm:t>
        <a:bodyPr/>
        <a:lstStyle/>
        <a:p>
          <a:r>
            <a:rPr lang="en-US" b="1" dirty="0" smtClean="0"/>
            <a:t>Advocacy</a:t>
          </a:r>
        </a:p>
      </dgm:t>
    </dgm:pt>
    <dgm:pt modelId="{C5D5A4A1-2DD0-AF4F-B44E-A53329DBD22E}" type="parTrans" cxnId="{96495C27-32B4-2B43-9493-EA11527651F2}">
      <dgm:prSet/>
      <dgm:spPr/>
      <dgm:t>
        <a:bodyPr/>
        <a:lstStyle/>
        <a:p>
          <a:endParaRPr lang="en-US"/>
        </a:p>
      </dgm:t>
    </dgm:pt>
    <dgm:pt modelId="{93A3A8E5-F05B-E245-BC52-F5F30A434114}" type="sibTrans" cxnId="{96495C27-32B4-2B43-9493-EA11527651F2}">
      <dgm:prSet/>
      <dgm:spPr/>
      <dgm:t>
        <a:bodyPr/>
        <a:lstStyle/>
        <a:p>
          <a:endParaRPr lang="en-US"/>
        </a:p>
      </dgm:t>
    </dgm:pt>
    <dgm:pt modelId="{C71C260C-71CE-F447-AACB-CF64F633E009}" type="pres">
      <dgm:prSet presAssocID="{3BC69590-5C1F-9343-942B-7C6657446EF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0CCB58-0068-3943-AEA2-DF541A3BA1C2}" type="pres">
      <dgm:prSet presAssocID="{FEEEFBDF-67CF-3141-9D8C-CC7F6B08D906}" presName="composite" presStyleCnt="0"/>
      <dgm:spPr/>
      <dgm:t>
        <a:bodyPr/>
        <a:lstStyle/>
        <a:p>
          <a:endParaRPr lang="en-US"/>
        </a:p>
      </dgm:t>
    </dgm:pt>
    <dgm:pt modelId="{B3B41806-722B-BE4B-9B0A-2FA38FE33D02}" type="pres">
      <dgm:prSet presAssocID="{FEEEFBDF-67CF-3141-9D8C-CC7F6B08D906}" presName="LShape" presStyleLbl="alignNode1" presStyleIdx="0" presStyleCnt="7"/>
      <dgm:spPr/>
      <dgm:t>
        <a:bodyPr/>
        <a:lstStyle/>
        <a:p>
          <a:endParaRPr lang="en-US"/>
        </a:p>
      </dgm:t>
    </dgm:pt>
    <dgm:pt modelId="{295DEBC9-7E6B-5A4C-9C73-16873AFEB2F5}" type="pres">
      <dgm:prSet presAssocID="{FEEEFBDF-67CF-3141-9D8C-CC7F6B08D906}" presName="ParentText" presStyleLbl="revTx" presStyleIdx="0" presStyleCnt="4" custScaleX="950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FD4A4D-3DB4-C94B-9D97-072EF8767A07}" type="pres">
      <dgm:prSet presAssocID="{FEEEFBDF-67CF-3141-9D8C-CC7F6B08D906}" presName="Triangle" presStyleLbl="alignNode1" presStyleIdx="1" presStyleCnt="7"/>
      <dgm:spPr/>
      <dgm:t>
        <a:bodyPr/>
        <a:lstStyle/>
        <a:p>
          <a:endParaRPr lang="en-US"/>
        </a:p>
      </dgm:t>
    </dgm:pt>
    <dgm:pt modelId="{B912667C-5622-8042-BB8A-EA2F61A800D4}" type="pres">
      <dgm:prSet presAssocID="{4727F7E9-3E57-F14C-926D-25E24AF42E2A}" presName="sibTrans" presStyleCnt="0"/>
      <dgm:spPr/>
      <dgm:t>
        <a:bodyPr/>
        <a:lstStyle/>
        <a:p>
          <a:endParaRPr lang="en-US"/>
        </a:p>
      </dgm:t>
    </dgm:pt>
    <dgm:pt modelId="{E5721EFC-AD6B-9445-847C-6FFD199EBD1B}" type="pres">
      <dgm:prSet presAssocID="{4727F7E9-3E57-F14C-926D-25E24AF42E2A}" presName="space" presStyleCnt="0"/>
      <dgm:spPr/>
      <dgm:t>
        <a:bodyPr/>
        <a:lstStyle/>
        <a:p>
          <a:endParaRPr lang="en-US"/>
        </a:p>
      </dgm:t>
    </dgm:pt>
    <dgm:pt modelId="{21A8E918-E516-B043-955B-4AA5B36E2F07}" type="pres">
      <dgm:prSet presAssocID="{4464CACC-EE1D-3842-9B6A-83CB24E5B4DA}" presName="composite" presStyleCnt="0"/>
      <dgm:spPr/>
      <dgm:t>
        <a:bodyPr/>
        <a:lstStyle/>
        <a:p>
          <a:endParaRPr lang="en-US"/>
        </a:p>
      </dgm:t>
    </dgm:pt>
    <dgm:pt modelId="{5D6DE9E7-CE7A-3C47-8DB4-D58C0CF9E61E}" type="pres">
      <dgm:prSet presAssocID="{4464CACC-EE1D-3842-9B6A-83CB24E5B4DA}" presName="LShape" presStyleLbl="alignNode1" presStyleIdx="2" presStyleCnt="7"/>
      <dgm:spPr/>
      <dgm:t>
        <a:bodyPr/>
        <a:lstStyle/>
        <a:p>
          <a:endParaRPr lang="en-US"/>
        </a:p>
      </dgm:t>
    </dgm:pt>
    <dgm:pt modelId="{C35CCFEA-0F38-6046-B6C8-BC087E64898B}" type="pres">
      <dgm:prSet presAssocID="{4464CACC-EE1D-3842-9B6A-83CB24E5B4DA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22946-EFC6-F34C-BB73-F121AEFC3FF3}" type="pres">
      <dgm:prSet presAssocID="{4464CACC-EE1D-3842-9B6A-83CB24E5B4DA}" presName="Triangle" presStyleLbl="alignNode1" presStyleIdx="3" presStyleCnt="7"/>
      <dgm:spPr/>
      <dgm:t>
        <a:bodyPr/>
        <a:lstStyle/>
        <a:p>
          <a:endParaRPr lang="en-US"/>
        </a:p>
      </dgm:t>
    </dgm:pt>
    <dgm:pt modelId="{49E9039C-E8B2-BC4A-879F-2E00A0A6E3FE}" type="pres">
      <dgm:prSet presAssocID="{405786FE-C6EB-8A45-8FC4-966588F8374F}" presName="sibTrans" presStyleCnt="0"/>
      <dgm:spPr/>
      <dgm:t>
        <a:bodyPr/>
        <a:lstStyle/>
        <a:p>
          <a:endParaRPr lang="en-US"/>
        </a:p>
      </dgm:t>
    </dgm:pt>
    <dgm:pt modelId="{70DA2762-17F0-3C42-A69B-72A27D367AA4}" type="pres">
      <dgm:prSet presAssocID="{405786FE-C6EB-8A45-8FC4-966588F8374F}" presName="space" presStyleCnt="0"/>
      <dgm:spPr/>
      <dgm:t>
        <a:bodyPr/>
        <a:lstStyle/>
        <a:p>
          <a:endParaRPr lang="en-US"/>
        </a:p>
      </dgm:t>
    </dgm:pt>
    <dgm:pt modelId="{11295699-93B4-6F46-ADAE-0E132C5E9C9A}" type="pres">
      <dgm:prSet presAssocID="{5A7CCA68-9417-AC44-8C64-75E71F4B8638}" presName="composite" presStyleCnt="0"/>
      <dgm:spPr/>
      <dgm:t>
        <a:bodyPr/>
        <a:lstStyle/>
        <a:p>
          <a:endParaRPr lang="en-US"/>
        </a:p>
      </dgm:t>
    </dgm:pt>
    <dgm:pt modelId="{4B90EF8E-1408-DE4A-8967-3CF6E98A5E82}" type="pres">
      <dgm:prSet presAssocID="{5A7CCA68-9417-AC44-8C64-75E71F4B8638}" presName="LShape" presStyleLbl="alignNode1" presStyleIdx="4" presStyleCnt="7"/>
      <dgm:spPr/>
      <dgm:t>
        <a:bodyPr/>
        <a:lstStyle/>
        <a:p>
          <a:endParaRPr lang="en-US"/>
        </a:p>
      </dgm:t>
    </dgm:pt>
    <dgm:pt modelId="{950F3388-39C4-1246-AB7C-55FDAD55C317}" type="pres">
      <dgm:prSet presAssocID="{5A7CCA68-9417-AC44-8C64-75E71F4B8638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43094-0525-C549-99EA-F8FDFFFFD534}" type="pres">
      <dgm:prSet presAssocID="{5A7CCA68-9417-AC44-8C64-75E71F4B8638}" presName="Triangle" presStyleLbl="alignNode1" presStyleIdx="5" presStyleCnt="7"/>
      <dgm:spPr/>
      <dgm:t>
        <a:bodyPr/>
        <a:lstStyle/>
        <a:p>
          <a:endParaRPr lang="en-US"/>
        </a:p>
      </dgm:t>
    </dgm:pt>
    <dgm:pt modelId="{73F9EC41-DCD0-BA42-89C3-E7BA5223620A}" type="pres">
      <dgm:prSet presAssocID="{73B83074-EA79-7544-8DB1-F8AC277C4A83}" presName="sibTrans" presStyleCnt="0"/>
      <dgm:spPr/>
      <dgm:t>
        <a:bodyPr/>
        <a:lstStyle/>
        <a:p>
          <a:endParaRPr lang="en-US"/>
        </a:p>
      </dgm:t>
    </dgm:pt>
    <dgm:pt modelId="{02DA8D81-4256-FC4D-9D73-86C44A4B2620}" type="pres">
      <dgm:prSet presAssocID="{73B83074-EA79-7544-8DB1-F8AC277C4A83}" presName="space" presStyleCnt="0"/>
      <dgm:spPr/>
      <dgm:t>
        <a:bodyPr/>
        <a:lstStyle/>
        <a:p>
          <a:endParaRPr lang="en-US"/>
        </a:p>
      </dgm:t>
    </dgm:pt>
    <dgm:pt modelId="{982F2086-39D8-3643-9026-71CD1AF37097}" type="pres">
      <dgm:prSet presAssocID="{C0A7E002-A401-E645-98A1-ED6311E82CD5}" presName="composite" presStyleCnt="0"/>
      <dgm:spPr/>
      <dgm:t>
        <a:bodyPr/>
        <a:lstStyle/>
        <a:p>
          <a:endParaRPr lang="en-US"/>
        </a:p>
      </dgm:t>
    </dgm:pt>
    <dgm:pt modelId="{FB313C99-1B4E-4144-9999-6B15DE0D5C9D}" type="pres">
      <dgm:prSet presAssocID="{C0A7E002-A401-E645-98A1-ED6311E82CD5}" presName="LShape" presStyleLbl="alignNode1" presStyleIdx="6" presStyleCnt="7"/>
      <dgm:spPr/>
      <dgm:t>
        <a:bodyPr/>
        <a:lstStyle/>
        <a:p>
          <a:endParaRPr lang="en-US"/>
        </a:p>
      </dgm:t>
    </dgm:pt>
    <dgm:pt modelId="{B83C80AA-FFD8-CA42-9068-E343A4D46D8F}" type="pres">
      <dgm:prSet presAssocID="{C0A7E002-A401-E645-98A1-ED6311E82CD5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69CDAE-9518-7F42-A20D-961A01AF81C3}" srcId="{3BC69590-5C1F-9343-942B-7C6657446EF0}" destId="{4464CACC-EE1D-3842-9B6A-83CB24E5B4DA}" srcOrd="1" destOrd="0" parTransId="{0636C8DB-56EF-7340-A65D-1614E6A8FB8D}" sibTransId="{405786FE-C6EB-8A45-8FC4-966588F8374F}"/>
    <dgm:cxn modelId="{0D13911A-2304-1548-8EE7-7F88800DBC79}" type="presOf" srcId="{5A7CCA68-9417-AC44-8C64-75E71F4B8638}" destId="{950F3388-39C4-1246-AB7C-55FDAD55C317}" srcOrd="0" destOrd="0" presId="urn:microsoft.com/office/officeart/2009/3/layout/StepUpProcess"/>
    <dgm:cxn modelId="{50DF0EAF-C293-0C40-8EF3-0561EF6E5DDC}" type="presOf" srcId="{FEEEFBDF-67CF-3141-9D8C-CC7F6B08D906}" destId="{295DEBC9-7E6B-5A4C-9C73-16873AFEB2F5}" srcOrd="0" destOrd="0" presId="urn:microsoft.com/office/officeart/2009/3/layout/StepUpProcess"/>
    <dgm:cxn modelId="{BD219898-6CFF-334F-A214-94BF4B17E029}" srcId="{3BC69590-5C1F-9343-942B-7C6657446EF0}" destId="{FEEEFBDF-67CF-3141-9D8C-CC7F6B08D906}" srcOrd="0" destOrd="0" parTransId="{D1A78DC2-4CAA-5543-A3FE-67234F4FA72E}" sibTransId="{4727F7E9-3E57-F14C-926D-25E24AF42E2A}"/>
    <dgm:cxn modelId="{96495C27-32B4-2B43-9493-EA11527651F2}" srcId="{3BC69590-5C1F-9343-942B-7C6657446EF0}" destId="{C0A7E002-A401-E645-98A1-ED6311E82CD5}" srcOrd="3" destOrd="0" parTransId="{C5D5A4A1-2DD0-AF4F-B44E-A53329DBD22E}" sibTransId="{93A3A8E5-F05B-E245-BC52-F5F30A434114}"/>
    <dgm:cxn modelId="{8D16DDDB-09D6-2E4D-A6E8-A188D30539FD}" type="presOf" srcId="{C0A7E002-A401-E645-98A1-ED6311E82CD5}" destId="{B83C80AA-FFD8-CA42-9068-E343A4D46D8F}" srcOrd="0" destOrd="0" presId="urn:microsoft.com/office/officeart/2009/3/layout/StepUpProcess"/>
    <dgm:cxn modelId="{BB6A9AA5-547C-BA4F-8E8A-2CA28E548041}" type="presOf" srcId="{3BC69590-5C1F-9343-942B-7C6657446EF0}" destId="{C71C260C-71CE-F447-AACB-CF64F633E009}" srcOrd="0" destOrd="0" presId="urn:microsoft.com/office/officeart/2009/3/layout/StepUpProcess"/>
    <dgm:cxn modelId="{0E48FF44-2E31-C841-9F37-9A4DCAE1BF64}" srcId="{3BC69590-5C1F-9343-942B-7C6657446EF0}" destId="{5A7CCA68-9417-AC44-8C64-75E71F4B8638}" srcOrd="2" destOrd="0" parTransId="{676F1F9A-2D8C-1848-9353-2C9224B42BB3}" sibTransId="{73B83074-EA79-7544-8DB1-F8AC277C4A83}"/>
    <dgm:cxn modelId="{E95565DC-64F2-2647-B76D-176A9C022ADB}" type="presOf" srcId="{4464CACC-EE1D-3842-9B6A-83CB24E5B4DA}" destId="{C35CCFEA-0F38-6046-B6C8-BC087E64898B}" srcOrd="0" destOrd="0" presId="urn:microsoft.com/office/officeart/2009/3/layout/StepUpProcess"/>
    <dgm:cxn modelId="{79A21505-DAF5-4748-9D5A-9E1094355C62}" type="presParOf" srcId="{C71C260C-71CE-F447-AACB-CF64F633E009}" destId="{900CCB58-0068-3943-AEA2-DF541A3BA1C2}" srcOrd="0" destOrd="0" presId="urn:microsoft.com/office/officeart/2009/3/layout/StepUpProcess"/>
    <dgm:cxn modelId="{50EBE742-C04E-6741-A334-5ABD1C3A6B29}" type="presParOf" srcId="{900CCB58-0068-3943-AEA2-DF541A3BA1C2}" destId="{B3B41806-722B-BE4B-9B0A-2FA38FE33D02}" srcOrd="0" destOrd="0" presId="urn:microsoft.com/office/officeart/2009/3/layout/StepUpProcess"/>
    <dgm:cxn modelId="{3E2E9E1F-4901-DE41-AADE-965933B0A1E3}" type="presParOf" srcId="{900CCB58-0068-3943-AEA2-DF541A3BA1C2}" destId="{295DEBC9-7E6B-5A4C-9C73-16873AFEB2F5}" srcOrd="1" destOrd="0" presId="urn:microsoft.com/office/officeart/2009/3/layout/StepUpProcess"/>
    <dgm:cxn modelId="{495CA554-0773-AF4C-B853-A227D3DAC26D}" type="presParOf" srcId="{900CCB58-0068-3943-AEA2-DF541A3BA1C2}" destId="{29FD4A4D-3DB4-C94B-9D97-072EF8767A07}" srcOrd="2" destOrd="0" presId="urn:microsoft.com/office/officeart/2009/3/layout/StepUpProcess"/>
    <dgm:cxn modelId="{87FD14FF-7833-424E-9F04-B4E43457E040}" type="presParOf" srcId="{C71C260C-71CE-F447-AACB-CF64F633E009}" destId="{B912667C-5622-8042-BB8A-EA2F61A800D4}" srcOrd="1" destOrd="0" presId="urn:microsoft.com/office/officeart/2009/3/layout/StepUpProcess"/>
    <dgm:cxn modelId="{31FD5444-BEB7-214C-ABF0-71B40ED4C887}" type="presParOf" srcId="{B912667C-5622-8042-BB8A-EA2F61A800D4}" destId="{E5721EFC-AD6B-9445-847C-6FFD199EBD1B}" srcOrd="0" destOrd="0" presId="urn:microsoft.com/office/officeart/2009/3/layout/StepUpProcess"/>
    <dgm:cxn modelId="{8AEBB447-9F04-B842-9743-1E2A12B55AF8}" type="presParOf" srcId="{C71C260C-71CE-F447-AACB-CF64F633E009}" destId="{21A8E918-E516-B043-955B-4AA5B36E2F07}" srcOrd="2" destOrd="0" presId="urn:microsoft.com/office/officeart/2009/3/layout/StepUpProcess"/>
    <dgm:cxn modelId="{FAAFF8A1-AFAA-A545-8851-68BD04979E3D}" type="presParOf" srcId="{21A8E918-E516-B043-955B-4AA5B36E2F07}" destId="{5D6DE9E7-CE7A-3C47-8DB4-D58C0CF9E61E}" srcOrd="0" destOrd="0" presId="urn:microsoft.com/office/officeart/2009/3/layout/StepUpProcess"/>
    <dgm:cxn modelId="{B0068A8C-8673-C04F-95A3-FC4AEC4E24F5}" type="presParOf" srcId="{21A8E918-E516-B043-955B-4AA5B36E2F07}" destId="{C35CCFEA-0F38-6046-B6C8-BC087E64898B}" srcOrd="1" destOrd="0" presId="urn:microsoft.com/office/officeart/2009/3/layout/StepUpProcess"/>
    <dgm:cxn modelId="{B85FCBAA-73A2-354A-823F-FA97F375D77D}" type="presParOf" srcId="{21A8E918-E516-B043-955B-4AA5B36E2F07}" destId="{B7E22946-EFC6-F34C-BB73-F121AEFC3FF3}" srcOrd="2" destOrd="0" presId="urn:microsoft.com/office/officeart/2009/3/layout/StepUpProcess"/>
    <dgm:cxn modelId="{486F70BA-1FB9-FB47-8604-5F76B0C4B2F6}" type="presParOf" srcId="{C71C260C-71CE-F447-AACB-CF64F633E009}" destId="{49E9039C-E8B2-BC4A-879F-2E00A0A6E3FE}" srcOrd="3" destOrd="0" presId="urn:microsoft.com/office/officeart/2009/3/layout/StepUpProcess"/>
    <dgm:cxn modelId="{C1DE8E7C-9B8F-9340-B919-BFD0FFCF2835}" type="presParOf" srcId="{49E9039C-E8B2-BC4A-879F-2E00A0A6E3FE}" destId="{70DA2762-17F0-3C42-A69B-72A27D367AA4}" srcOrd="0" destOrd="0" presId="urn:microsoft.com/office/officeart/2009/3/layout/StepUpProcess"/>
    <dgm:cxn modelId="{43AEBDB0-BFAA-AD41-914C-1BDB8F4DA16C}" type="presParOf" srcId="{C71C260C-71CE-F447-AACB-CF64F633E009}" destId="{11295699-93B4-6F46-ADAE-0E132C5E9C9A}" srcOrd="4" destOrd="0" presId="urn:microsoft.com/office/officeart/2009/3/layout/StepUpProcess"/>
    <dgm:cxn modelId="{9E748612-D6F0-ED48-AB3A-55F19DC6B382}" type="presParOf" srcId="{11295699-93B4-6F46-ADAE-0E132C5E9C9A}" destId="{4B90EF8E-1408-DE4A-8967-3CF6E98A5E82}" srcOrd="0" destOrd="0" presId="urn:microsoft.com/office/officeart/2009/3/layout/StepUpProcess"/>
    <dgm:cxn modelId="{0AF3BC84-6216-6B4D-9C5A-45A852D663E7}" type="presParOf" srcId="{11295699-93B4-6F46-ADAE-0E132C5E9C9A}" destId="{950F3388-39C4-1246-AB7C-55FDAD55C317}" srcOrd="1" destOrd="0" presId="urn:microsoft.com/office/officeart/2009/3/layout/StepUpProcess"/>
    <dgm:cxn modelId="{E3F1051E-3579-8747-BCC9-E7ABB4853F70}" type="presParOf" srcId="{11295699-93B4-6F46-ADAE-0E132C5E9C9A}" destId="{B6243094-0525-C549-99EA-F8FDFFFFD534}" srcOrd="2" destOrd="0" presId="urn:microsoft.com/office/officeart/2009/3/layout/StepUpProcess"/>
    <dgm:cxn modelId="{E1E0DE64-CADE-9849-B0A5-1872A39993DA}" type="presParOf" srcId="{C71C260C-71CE-F447-AACB-CF64F633E009}" destId="{73F9EC41-DCD0-BA42-89C3-E7BA5223620A}" srcOrd="5" destOrd="0" presId="urn:microsoft.com/office/officeart/2009/3/layout/StepUpProcess"/>
    <dgm:cxn modelId="{1D1F5A6D-F91B-EB48-9A6D-42AB114AF77D}" type="presParOf" srcId="{73F9EC41-DCD0-BA42-89C3-E7BA5223620A}" destId="{02DA8D81-4256-FC4D-9D73-86C44A4B2620}" srcOrd="0" destOrd="0" presId="urn:microsoft.com/office/officeart/2009/3/layout/StepUpProcess"/>
    <dgm:cxn modelId="{FA1D479D-458A-F148-AE53-7E75517F83E2}" type="presParOf" srcId="{C71C260C-71CE-F447-AACB-CF64F633E009}" destId="{982F2086-39D8-3643-9026-71CD1AF37097}" srcOrd="6" destOrd="0" presId="urn:microsoft.com/office/officeart/2009/3/layout/StepUpProcess"/>
    <dgm:cxn modelId="{FA96ABB5-AD8D-4746-9AD9-337169F5FCF2}" type="presParOf" srcId="{982F2086-39D8-3643-9026-71CD1AF37097}" destId="{FB313C99-1B4E-4144-9999-6B15DE0D5C9D}" srcOrd="0" destOrd="0" presId="urn:microsoft.com/office/officeart/2009/3/layout/StepUpProcess"/>
    <dgm:cxn modelId="{CFB6616F-ABAF-3148-B95C-1C26A10855B3}" type="presParOf" srcId="{982F2086-39D8-3643-9026-71CD1AF37097}" destId="{B83C80AA-FFD8-CA42-9068-E343A4D46D8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1DF2D-FBF2-A94B-B75F-E28488E4D310}">
      <dsp:nvSpPr>
        <dsp:cNvPr id="0" name=""/>
        <dsp:cNvSpPr/>
      </dsp:nvSpPr>
      <dsp:spPr>
        <a:xfrm>
          <a:off x="1766177" y="108707"/>
          <a:ext cx="5102454" cy="5102454"/>
        </a:xfrm>
        <a:prstGeom prst="circularArrow">
          <a:avLst>
            <a:gd name="adj1" fmla="val 4668"/>
            <a:gd name="adj2" fmla="val 272909"/>
            <a:gd name="adj3" fmla="val 14052672"/>
            <a:gd name="adj4" fmla="val 17254089"/>
            <a:gd name="adj5" fmla="val 4847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385C1-A5A4-BF45-891E-6D6BD5CF3E9F}">
      <dsp:nvSpPr>
        <dsp:cNvPr id="0" name=""/>
        <dsp:cNvSpPr/>
      </dsp:nvSpPr>
      <dsp:spPr>
        <a:xfrm>
          <a:off x="3186808" y="264204"/>
          <a:ext cx="2203431" cy="11967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smtClean="0">
              <a:latin typeface="Arial Narrow"/>
              <a:cs typeface="Arial Narrow"/>
            </a:rPr>
            <a:t>Identify Core Outcomes </a:t>
          </a:r>
          <a:endParaRPr lang="en-US" sz="2500" b="1" kern="1200" dirty="0">
            <a:latin typeface="Arial Narrow"/>
            <a:cs typeface="Arial Narrow"/>
          </a:endParaRPr>
        </a:p>
      </dsp:txBody>
      <dsp:txXfrm>
        <a:off x="3245227" y="322623"/>
        <a:ext cx="2086593" cy="1079887"/>
      </dsp:txXfrm>
    </dsp:sp>
    <dsp:sp modelId="{C7EE1127-5CF4-6D4C-82C1-C6B78C608232}">
      <dsp:nvSpPr>
        <dsp:cNvPr id="0" name=""/>
        <dsp:cNvSpPr/>
      </dsp:nvSpPr>
      <dsp:spPr>
        <a:xfrm>
          <a:off x="5881836" y="1969555"/>
          <a:ext cx="2495404" cy="1133912"/>
        </a:xfrm>
        <a:prstGeom prst="roundRect">
          <a:avLst/>
        </a:prstGeom>
        <a:solidFill>
          <a:schemeClr val="accent3">
            <a:hueOff val="6592630"/>
            <a:satOff val="703"/>
            <a:lumOff val="-5228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latin typeface="Arial Narrow"/>
              <a:cs typeface="Arial Narrow"/>
            </a:rPr>
            <a:t>Translate Outcomes to Competencies</a:t>
          </a:r>
          <a:endParaRPr lang="en-US" sz="2500" b="1" kern="1200" dirty="0">
            <a:latin typeface="Arial Narrow"/>
            <a:cs typeface="Arial Narrow"/>
          </a:endParaRPr>
        </a:p>
      </dsp:txBody>
      <dsp:txXfrm>
        <a:off x="5937189" y="2024908"/>
        <a:ext cx="2384698" cy="1023206"/>
      </dsp:txXfrm>
    </dsp:sp>
    <dsp:sp modelId="{E3B03C3A-E44C-5549-AA10-CDCA98DAA5A8}">
      <dsp:nvSpPr>
        <dsp:cNvPr id="0" name=""/>
        <dsp:cNvSpPr/>
      </dsp:nvSpPr>
      <dsp:spPr>
        <a:xfrm>
          <a:off x="3134382" y="3889264"/>
          <a:ext cx="2351485" cy="1184990"/>
        </a:xfrm>
        <a:prstGeom prst="roundRect">
          <a:avLst/>
        </a:prstGeom>
        <a:solidFill>
          <a:schemeClr val="accent3">
            <a:hueOff val="13185259"/>
            <a:satOff val="1406"/>
            <a:lumOff val="-10455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latin typeface="Arial Narrow"/>
              <a:cs typeface="Arial Narrow"/>
            </a:rPr>
            <a:t>Map Competencies to Curriculum</a:t>
          </a:r>
          <a:endParaRPr lang="en-US" sz="2500" b="1" kern="1200" dirty="0">
            <a:latin typeface="Arial Narrow"/>
            <a:cs typeface="Arial Narrow"/>
          </a:endParaRPr>
        </a:p>
      </dsp:txBody>
      <dsp:txXfrm>
        <a:off x="3192228" y="3947110"/>
        <a:ext cx="2235793" cy="1069298"/>
      </dsp:txXfrm>
    </dsp:sp>
    <dsp:sp modelId="{8C20CD08-CB17-E549-8932-BC906E2391E9}">
      <dsp:nvSpPr>
        <dsp:cNvPr id="0" name=""/>
        <dsp:cNvSpPr/>
      </dsp:nvSpPr>
      <dsp:spPr>
        <a:xfrm>
          <a:off x="307755" y="1969297"/>
          <a:ext cx="2425025" cy="1188823"/>
        </a:xfrm>
        <a:prstGeom prst="roundRect">
          <a:avLst/>
        </a:prstGeom>
        <a:solidFill>
          <a:schemeClr val="accent3">
            <a:hueOff val="19777888"/>
            <a:satOff val="2109"/>
            <a:lumOff val="-15683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smtClean="0">
              <a:latin typeface="Arial Narrow"/>
              <a:cs typeface="Arial Narrow"/>
            </a:rPr>
            <a:t>Assess Success</a:t>
          </a:r>
          <a:endParaRPr lang="en-US" sz="2500" b="1" kern="1200" dirty="0">
            <a:latin typeface="Arial Narrow"/>
            <a:cs typeface="Arial Narrow"/>
          </a:endParaRPr>
        </a:p>
      </dsp:txBody>
      <dsp:txXfrm>
        <a:off x="365789" y="2027331"/>
        <a:ext cx="2308957" cy="1072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41806-722B-BE4B-9B0A-2FA38FE33D02}">
      <dsp:nvSpPr>
        <dsp:cNvPr id="0" name=""/>
        <dsp:cNvSpPr/>
      </dsp:nvSpPr>
      <dsp:spPr>
        <a:xfrm rot="5400000">
          <a:off x="449942" y="1248457"/>
          <a:ext cx="1207211" cy="20087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5DEBC9-7E6B-5A4C-9C73-16873AFEB2F5}">
      <dsp:nvSpPr>
        <dsp:cNvPr id="0" name=""/>
        <dsp:cNvSpPr/>
      </dsp:nvSpPr>
      <dsp:spPr>
        <a:xfrm>
          <a:off x="293313" y="1848647"/>
          <a:ext cx="1723762" cy="158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Stated Beliefs</a:t>
          </a:r>
          <a:endParaRPr lang="en-US" sz="3200" b="1" kern="1200" dirty="0"/>
        </a:p>
      </dsp:txBody>
      <dsp:txXfrm>
        <a:off x="293313" y="1848647"/>
        <a:ext cx="1723762" cy="1589667"/>
      </dsp:txXfrm>
    </dsp:sp>
    <dsp:sp modelId="{29FD4A4D-3DB4-C94B-9D97-072EF8767A07}">
      <dsp:nvSpPr>
        <dsp:cNvPr id="0" name=""/>
        <dsp:cNvSpPr/>
      </dsp:nvSpPr>
      <dsp:spPr>
        <a:xfrm>
          <a:off x="1719784" y="1100569"/>
          <a:ext cx="342175" cy="3421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3296315"/>
                <a:satOff val="352"/>
                <a:lumOff val="-2614"/>
                <a:alphaOff val="0"/>
                <a:shade val="93000"/>
                <a:satMod val="130000"/>
              </a:schemeClr>
            </a:gs>
            <a:gs pos="60000">
              <a:schemeClr val="accent3">
                <a:hueOff val="3296315"/>
                <a:satOff val="352"/>
                <a:lumOff val="-2614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3296315"/>
                <a:satOff val="352"/>
                <a:lumOff val="-2614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3296315"/>
              <a:satOff val="352"/>
              <a:lumOff val="-2614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6DE9E7-CE7A-3C47-8DB4-D58C0CF9E61E}">
      <dsp:nvSpPr>
        <dsp:cNvPr id="0" name=""/>
        <dsp:cNvSpPr/>
      </dsp:nvSpPr>
      <dsp:spPr>
        <a:xfrm rot="5400000">
          <a:off x="2670059" y="699086"/>
          <a:ext cx="1207211" cy="20087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6592630"/>
                <a:satOff val="703"/>
                <a:lumOff val="-5228"/>
                <a:alphaOff val="0"/>
                <a:shade val="93000"/>
                <a:satMod val="130000"/>
              </a:schemeClr>
            </a:gs>
            <a:gs pos="60000">
              <a:schemeClr val="accent3">
                <a:hueOff val="6592630"/>
                <a:satOff val="703"/>
                <a:lumOff val="-5228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6592630"/>
                <a:satOff val="703"/>
                <a:lumOff val="-5228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6592630"/>
              <a:satOff val="703"/>
              <a:lumOff val="-5228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5CCFEA-0F38-6046-B6C8-BC087E64898B}">
      <dsp:nvSpPr>
        <dsp:cNvPr id="0" name=""/>
        <dsp:cNvSpPr/>
      </dsp:nvSpPr>
      <dsp:spPr>
        <a:xfrm>
          <a:off x="2468545" y="1299277"/>
          <a:ext cx="1813531" cy="158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Pro Bono service</a:t>
          </a:r>
        </a:p>
      </dsp:txBody>
      <dsp:txXfrm>
        <a:off x="2468545" y="1299277"/>
        <a:ext cx="1813531" cy="1589667"/>
      </dsp:txXfrm>
    </dsp:sp>
    <dsp:sp modelId="{B7E22946-EFC6-F34C-BB73-F121AEFC3FF3}">
      <dsp:nvSpPr>
        <dsp:cNvPr id="0" name=""/>
        <dsp:cNvSpPr/>
      </dsp:nvSpPr>
      <dsp:spPr>
        <a:xfrm>
          <a:off x="3939902" y="551198"/>
          <a:ext cx="342175" cy="3421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9888944"/>
                <a:satOff val="1055"/>
                <a:lumOff val="-7842"/>
                <a:alphaOff val="0"/>
                <a:shade val="93000"/>
                <a:satMod val="130000"/>
              </a:schemeClr>
            </a:gs>
            <a:gs pos="60000">
              <a:schemeClr val="accent3">
                <a:hueOff val="9888944"/>
                <a:satOff val="1055"/>
                <a:lumOff val="-7842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9888944"/>
                <a:satOff val="1055"/>
                <a:lumOff val="-7842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9888944"/>
              <a:satOff val="1055"/>
              <a:lumOff val="-7842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0EF8E-1408-DE4A-8967-3CF6E98A5E82}">
      <dsp:nvSpPr>
        <dsp:cNvPr id="0" name=""/>
        <dsp:cNvSpPr/>
      </dsp:nvSpPr>
      <dsp:spPr>
        <a:xfrm rot="5400000">
          <a:off x="4890176" y="149716"/>
          <a:ext cx="1207211" cy="20087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13185259"/>
                <a:satOff val="1406"/>
                <a:lumOff val="-10455"/>
                <a:alphaOff val="0"/>
                <a:shade val="93000"/>
                <a:satMod val="130000"/>
              </a:schemeClr>
            </a:gs>
            <a:gs pos="60000">
              <a:schemeClr val="accent3">
                <a:hueOff val="13185259"/>
                <a:satOff val="1406"/>
                <a:lumOff val="-10455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13185259"/>
                <a:satOff val="1406"/>
                <a:lumOff val="-10455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13185259"/>
              <a:satOff val="1406"/>
              <a:lumOff val="-10455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0F3388-39C4-1246-AB7C-55FDAD55C317}">
      <dsp:nvSpPr>
        <dsp:cNvPr id="0" name=""/>
        <dsp:cNvSpPr/>
      </dsp:nvSpPr>
      <dsp:spPr>
        <a:xfrm>
          <a:off x="4688663" y="749907"/>
          <a:ext cx="1813531" cy="158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Career Choices</a:t>
          </a:r>
        </a:p>
      </dsp:txBody>
      <dsp:txXfrm>
        <a:off x="4688663" y="749907"/>
        <a:ext cx="1813531" cy="1589667"/>
      </dsp:txXfrm>
    </dsp:sp>
    <dsp:sp modelId="{B6243094-0525-C549-99EA-F8FDFFFFD534}">
      <dsp:nvSpPr>
        <dsp:cNvPr id="0" name=""/>
        <dsp:cNvSpPr/>
      </dsp:nvSpPr>
      <dsp:spPr>
        <a:xfrm>
          <a:off x="6160019" y="1828"/>
          <a:ext cx="342175" cy="3421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16481572"/>
                <a:satOff val="1758"/>
                <a:lumOff val="-13069"/>
                <a:alphaOff val="0"/>
                <a:shade val="93000"/>
                <a:satMod val="130000"/>
              </a:schemeClr>
            </a:gs>
            <a:gs pos="60000">
              <a:schemeClr val="accent3">
                <a:hueOff val="16481572"/>
                <a:satOff val="1758"/>
                <a:lumOff val="-13069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16481572"/>
                <a:satOff val="1758"/>
                <a:lumOff val="-13069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16481572"/>
              <a:satOff val="1758"/>
              <a:lumOff val="-13069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313C99-1B4E-4144-9999-6B15DE0D5C9D}">
      <dsp:nvSpPr>
        <dsp:cNvPr id="0" name=""/>
        <dsp:cNvSpPr/>
      </dsp:nvSpPr>
      <dsp:spPr>
        <a:xfrm rot="5400000">
          <a:off x="7110294" y="-399653"/>
          <a:ext cx="1207211" cy="200877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19777888"/>
                <a:satOff val="2109"/>
                <a:lumOff val="-15683"/>
                <a:alphaOff val="0"/>
                <a:shade val="93000"/>
                <a:satMod val="130000"/>
              </a:schemeClr>
            </a:gs>
            <a:gs pos="60000">
              <a:schemeClr val="accent3">
                <a:hueOff val="19777888"/>
                <a:satOff val="2109"/>
                <a:lumOff val="-15683"/>
                <a:alphaOff val="0"/>
                <a:tint val="80000"/>
                <a:shade val="93000"/>
                <a:satMod val="130000"/>
              </a:schemeClr>
            </a:gs>
            <a:gs pos="100000">
              <a:schemeClr val="accent3">
                <a:hueOff val="19777888"/>
                <a:satOff val="2109"/>
                <a:lumOff val="-15683"/>
                <a:alphaOff val="0"/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  <a:ln w="12700" cap="flat" cmpd="sng" algn="ctr">
          <a:solidFill>
            <a:schemeClr val="accent3">
              <a:hueOff val="19777888"/>
              <a:satOff val="2109"/>
              <a:lumOff val="-15683"/>
              <a:alphaOff val="0"/>
            </a:schemeClr>
          </a:solidFill>
          <a:prstDash val="solid"/>
        </a:ln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3C80AA-FFD8-CA42-9068-E343A4D46D8F}">
      <dsp:nvSpPr>
        <dsp:cNvPr id="0" name=""/>
        <dsp:cNvSpPr/>
      </dsp:nvSpPr>
      <dsp:spPr>
        <a:xfrm>
          <a:off x="6908780" y="200536"/>
          <a:ext cx="1813531" cy="158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Advocacy</a:t>
          </a:r>
        </a:p>
      </dsp:txBody>
      <dsp:txXfrm>
        <a:off x="6908780" y="200536"/>
        <a:ext cx="1813531" cy="1589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52C2BFB-CB36-5343-AD42-D7CCFD0797CF}" type="datetimeFigureOut">
              <a:rPr lang="en-US"/>
              <a:pPr>
                <a:defRPr/>
              </a:pPr>
              <a:t>6/23/15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938A1E5-26FD-664C-8F0A-F1A76D7E0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13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403BC12-65D3-F14D-AA9F-3BC23E88E0CD}" type="datetimeFigureOut">
              <a:rPr lang="en-US"/>
              <a:pPr>
                <a:defRPr/>
              </a:pPr>
              <a:t>6/23/15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7A2BF9B-C8E5-8249-B947-F6291A781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34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minute to talk but may be 5 minutes to</a:t>
            </a:r>
            <a:r>
              <a:rPr lang="en-US" baseline="0" dirty="0" smtClean="0"/>
              <a:t> </a:t>
            </a:r>
            <a:r>
              <a:rPr lang="en-US" dirty="0" smtClean="0"/>
              <a:t>get started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48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17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66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DDE32D-A908-2C46-BD50-62E7CAB26D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5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3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5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29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2</a:t>
            </a:r>
            <a:r>
              <a:rPr lang="en-US" baseline="0" dirty="0" smtClean="0">
                <a:latin typeface="Calibri" charset="0"/>
              </a:rPr>
              <a:t> minutes</a:t>
            </a:r>
            <a:endParaRPr lang="en-US" dirty="0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6E38DA-CDFF-9442-89DF-53D92D22DBFF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29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3 minutes</a:t>
            </a:r>
            <a:endParaRPr lang="en-US" dirty="0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6BA222F-4F20-4E41-8332-7F5BD103F884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2BF9B-C8E5-8249-B947-F6291A781E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8FA7EB-D83E-9343-9AE9-BA820CE454FC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pPr>
              <a:defRPr/>
            </a:pPr>
            <a:fld id="{EA7AEF2E-7410-054A-8D74-35ADCD82D0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7FAE-96F3-2B4A-B9FA-A07F87CE9674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50F98-FEBF-0F41-8ECE-85773F7940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pPr>
              <a:defRPr/>
            </a:pPr>
            <a:fld id="{E554EA36-AA8E-1B4E-A317-D173DE5E5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5AF575-A66F-9941-B738-51C85EE6491F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9D5DE-3734-9945-B733-816464A47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14074D-2183-4343-9440-1135704BE2E3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3AAF0-30D1-034D-B4AB-A0FD7535F2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4EA36-AA8E-1B4E-A317-D173DE5E5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03F01D-2DB7-774A-BDE6-EE8854E471EB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D0AA1-36A9-E04D-A603-5963B2BDD2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4EA36-AA8E-1B4E-A317-D173DE5E5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1D951D-0FDF-854A-9A7A-96DEA861F2FC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68C51-996E-D24A-9712-55A4913716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C46F0-2A9C-9F4A-BAD5-BE525F1D07F5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B95D5-ACD0-8A4A-9095-AD24D27329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DEF6-5CC0-044C-B3FB-E872D17AE6FA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C8D7B-5CCE-FD41-8BB4-E0F96EF54E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F34FD-87EF-9842-8242-97BCD47805BC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59E05-6696-1548-B498-227484168E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E4180-08AF-B149-9434-D25E0D1B5EF9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54AE9-66F0-E64E-8600-43D639F40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3F827-1CC4-D54A-8B62-9D9A180665B9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9221A-F034-6E4D-A030-FC6765F0B8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F5E4A41-5852-9149-A5C5-401B404587FD}" type="datetime1">
              <a:rPr lang="en-US" smtClean="0"/>
              <a:pPr>
                <a:defRPr/>
              </a:pPr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54EA36-AA8E-1B4E-A317-D173DE5E5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2401593" y="3814225"/>
            <a:ext cx="4333911" cy="940088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5400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Curriculum Mapping</a:t>
            </a:r>
            <a:br>
              <a:rPr lang="en-US" sz="5400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5400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Workshop</a:t>
            </a:r>
            <a:endParaRPr lang="en-US" sz="5400" dirty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9085" y="5166732"/>
            <a:ext cx="5824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Dean Michael Hunter Schwartz</a:t>
            </a:r>
          </a:p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Professor Sophie Sparrow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90" y="1200565"/>
            <a:ext cx="1731303" cy="17313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504" y="1200565"/>
            <a:ext cx="1794187" cy="173130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82623"/>
            <a:ext cx="7772400" cy="977361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/>
              <a:t>1.	Identify at least one take-	away for your law school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2.	Share with team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49159843"/>
      </p:ext>
    </p:extLst>
  </p:cSld>
  <p:clrMapOvr>
    <a:masterClrMapping/>
  </p:clrMapOvr>
  <p:transition xmlns:p14="http://schemas.microsoft.com/office/powerpoint/2010/main"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239713" y="52388"/>
            <a:ext cx="8904287" cy="879475"/>
          </a:xfrm>
        </p:spPr>
        <p:txBody>
          <a:bodyPr/>
          <a:lstStyle/>
          <a:p>
            <a:pPr algn="ctr"/>
            <a:r>
              <a:rPr lang="en-US" sz="4000" b="1" cap="none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Institutional Assessment: The Process</a:t>
            </a:r>
            <a:endParaRPr lang="en-US" sz="4000" b="1" cap="none" dirty="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6278809"/>
              </p:ext>
            </p:extLst>
          </p:nvPr>
        </p:nvGraphicFramePr>
        <p:xfrm>
          <a:off x="238126" y="1173164"/>
          <a:ext cx="8554738" cy="5350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H="1">
            <a:off x="3004239" y="3868514"/>
            <a:ext cx="782652" cy="0"/>
          </a:xfrm>
          <a:prstGeom prst="straightConnector1">
            <a:avLst/>
          </a:prstGeom>
          <a:ln w="76200" cmpd="sng">
            <a:solidFill>
              <a:schemeClr val="tx1"/>
            </a:solidFill>
            <a:headEnd type="none"/>
            <a:tailEnd type="arrow"/>
          </a:ln>
          <a:effectLst>
            <a:glow rad="101600">
              <a:schemeClr val="bg1"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666672" y="2547025"/>
            <a:ext cx="2" cy="736715"/>
          </a:xfrm>
          <a:prstGeom prst="straightConnector1">
            <a:avLst/>
          </a:prstGeom>
          <a:ln w="76200" cmpd="sng">
            <a:solidFill>
              <a:schemeClr val="tx1"/>
            </a:solidFill>
            <a:headEnd type="none"/>
            <a:tailEnd type="arrow"/>
          </a:ln>
          <a:effectLst>
            <a:glow rad="101600">
              <a:schemeClr val="bg1"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666672" y="4448197"/>
            <a:ext cx="0" cy="730417"/>
          </a:xfrm>
          <a:prstGeom prst="straightConnector1">
            <a:avLst/>
          </a:prstGeom>
          <a:ln w="76200" cmpd="sng">
            <a:solidFill>
              <a:schemeClr val="tx1"/>
            </a:solidFill>
            <a:headEnd type="none"/>
            <a:tailEnd type="arrow"/>
          </a:ln>
          <a:effectLst>
            <a:glow rad="101600">
              <a:schemeClr val="bg1"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546456" y="3868514"/>
            <a:ext cx="772677" cy="0"/>
          </a:xfrm>
          <a:prstGeom prst="straightConnector1">
            <a:avLst/>
          </a:prstGeom>
          <a:ln w="76200" cmpd="sng">
            <a:solidFill>
              <a:schemeClr val="tx1"/>
            </a:solidFill>
            <a:headEnd type="none"/>
            <a:tailEnd type="arrow"/>
          </a:ln>
          <a:effectLst>
            <a:glow rad="101600">
              <a:schemeClr val="bg1"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15563" y="3329905"/>
            <a:ext cx="2013076" cy="954107"/>
          </a:xfrm>
          <a:prstGeom prst="rect">
            <a:avLst/>
          </a:prstGeom>
          <a:solidFill>
            <a:schemeClr val="tx1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CHANGE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OR EDIT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4580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15925" y="1110377"/>
            <a:ext cx="8308975" cy="11430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>Two Tasks When Mapping </a:t>
            </a:r>
            <a:endParaRPr lang="en-US" sz="4800" b="1" cap="none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09600" y="2630785"/>
            <a:ext cx="7924800" cy="3644139"/>
          </a:xfrm>
        </p:spPr>
        <p:txBody>
          <a:bodyPr>
            <a:normAutofit/>
          </a:bodyPr>
          <a:lstStyle/>
          <a:p>
            <a:pPr algn="l">
              <a:buClrTx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1-Identify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the courses in which each you believe each competency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is introduced, where each is practiced, and by when students should demonstrate competency or attainment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l">
              <a:buClrTx/>
            </a:pPr>
            <a:r>
              <a:rPr lang="en-US" sz="2800" dirty="0" smtClean="0">
                <a:latin typeface="Calibri" charset="0"/>
                <a:ea typeface="ＭＳ Ｐゴシック" charset="0"/>
              </a:rPr>
              <a:t>2-Identify the work product to which the faculty will look to assess attainment</a:t>
            </a:r>
            <a:endParaRPr lang="en-US" sz="28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7518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10377"/>
            <a:ext cx="8308975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cap="none" dirty="0" smtClean="0"/>
              <a:t>Two Rules When Mapping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463" y="2867322"/>
            <a:ext cx="8502195" cy="350030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accent6"/>
              </a:buClr>
              <a:buFont typeface="+mj-lt"/>
              <a:buAutoNum type="arabicPeriod"/>
            </a:pPr>
            <a:r>
              <a:rPr lang="en-US" sz="3200" b="1" dirty="0" smtClean="0"/>
              <a:t>You cannot count a course or requirement if a student can graduate from the law school without completing </a:t>
            </a:r>
            <a:r>
              <a:rPr lang="en-US" sz="3200" b="1" dirty="0"/>
              <a:t>that course or requirement .</a:t>
            </a:r>
            <a:endParaRPr lang="en-US" sz="3200" b="1" dirty="0" smtClean="0"/>
          </a:p>
          <a:p>
            <a:pPr marL="514350" indent="-514350" algn="l">
              <a:buClr>
                <a:schemeClr val="accent6"/>
              </a:buClr>
              <a:buFont typeface="+mj-lt"/>
              <a:buAutoNum type="arabicPeriod"/>
            </a:pPr>
            <a:r>
              <a:rPr lang="en-US" sz="3200" b="1" dirty="0" smtClean="0"/>
              <a:t>You cannot count what a particular professor does in teaching a course unless what that professor does is the </a:t>
            </a:r>
            <a:r>
              <a:rPr lang="en-US" sz="3200" b="1" i="1" dirty="0" smtClean="0"/>
              <a:t>only</a:t>
            </a:r>
            <a:r>
              <a:rPr lang="en-US" sz="3200" b="1" dirty="0" smtClean="0"/>
              <a:t> way to teach the course.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16996633"/>
      </p:ext>
    </p:extLst>
  </p:cSld>
  <p:clrMapOvr>
    <a:masterClrMapping/>
  </p:clrMapOvr>
  <p:transition xmlns:p14="http://schemas.microsoft.com/office/powerpoint/2010/main"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0836" y="1893282"/>
            <a:ext cx="8667822" cy="716478"/>
          </a:xfrm>
        </p:spPr>
        <p:txBody>
          <a:bodyPr/>
          <a:lstStyle/>
          <a:p>
            <a:pPr algn="ctr"/>
            <a: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>Mapping Example 1: </a:t>
            </a:r>
            <a: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>Legal </a:t>
            </a:r>
            <a:r>
              <a:rPr lang="en-US" sz="48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>Research Skills</a:t>
            </a:r>
            <a:endParaRPr lang="en-US" sz="2800" b="1" cap="none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20836" y="2655641"/>
            <a:ext cx="8667822" cy="3661547"/>
          </a:xfrm>
        </p:spPr>
        <p:txBody>
          <a:bodyPr/>
          <a:lstStyle/>
          <a:p>
            <a:pPr algn="l"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Introduced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Legal Writing and Analysis I</a:t>
            </a:r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l"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Practiced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Legal Writing I, Legal Writing and Analysis II; Upper-Level Writing Requirement (Law Review, Moot Court, Independent Study, etc.); 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Upper-Level Research 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Course; Externship, Clinic, or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Pacticum</a:t>
            </a:r>
            <a:endParaRPr lang="en-US" sz="2800" b="1" dirty="0" smtClean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l"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Mastered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Upper-Level Writing 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Requirement; 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Upper-Level Research Course; Externship, Clinic, or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Pacticum</a:t>
            </a:r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22780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0" y="1534739"/>
            <a:ext cx="9144000" cy="1143000"/>
          </a:xfrm>
        </p:spPr>
        <p:txBody>
          <a:bodyPr/>
          <a:lstStyle/>
          <a:p>
            <a:pPr algn="ctr"/>
            <a:r>
              <a:rPr lang="en-US" sz="5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Evidence Example 1: </a:t>
            </a:r>
            <a:r>
              <a:rPr lang="en-US" sz="5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5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5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Research </a:t>
            </a:r>
            <a:r>
              <a:rPr lang="en-US" sz="5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Skills</a:t>
            </a:r>
            <a:endParaRPr lang="en-US" sz="5400" b="1" cap="none" dirty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9225" y="2677740"/>
            <a:ext cx="8845550" cy="3470956"/>
          </a:xfrm>
        </p:spPr>
        <p:txBody>
          <a:bodyPr>
            <a:noAutofit/>
          </a:bodyPr>
          <a:lstStyle/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>
                <a:solidFill>
                  <a:srgbClr val="000000"/>
                </a:solidFill>
              </a:rPr>
              <a:t>Final Projects in Upper Level </a:t>
            </a:r>
            <a:r>
              <a:rPr lang="en-US" sz="3200" b="1" dirty="0" smtClean="0">
                <a:solidFill>
                  <a:srgbClr val="000000"/>
                </a:solidFill>
              </a:rPr>
              <a:t>Research Course </a:t>
            </a:r>
            <a:endParaRPr lang="en-US" sz="3200" b="1" dirty="0">
              <a:solidFill>
                <a:srgbClr val="000000"/>
              </a:solidFill>
            </a:endParaRPr>
          </a:p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>
                <a:solidFill>
                  <a:srgbClr val="000000"/>
                </a:solidFill>
              </a:rPr>
              <a:t>Upper Level Writing </a:t>
            </a:r>
            <a:r>
              <a:rPr lang="en-US" sz="3200" b="1" dirty="0" smtClean="0">
                <a:solidFill>
                  <a:srgbClr val="000000"/>
                </a:solidFill>
              </a:rPr>
              <a:t>Papers</a:t>
            </a:r>
          </a:p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Briefs </a:t>
            </a:r>
            <a:r>
              <a:rPr lang="en-US" sz="3200" b="1" dirty="0">
                <a:solidFill>
                  <a:srgbClr val="000000"/>
                </a:solidFill>
              </a:rPr>
              <a:t>or Memos for Legal </a:t>
            </a:r>
            <a:r>
              <a:rPr lang="en-US" sz="3200" b="1" dirty="0" smtClean="0">
                <a:solidFill>
                  <a:srgbClr val="000000"/>
                </a:solidFill>
              </a:rPr>
              <a:t>Employers</a:t>
            </a:r>
            <a:r>
              <a:rPr lang="en-US" sz="3200" b="1" dirty="0">
                <a:solidFill>
                  <a:srgbClr val="000000"/>
                </a:solidFill>
              </a:rPr>
              <a:t>?</a:t>
            </a:r>
            <a:endParaRPr lang="en-US" sz="3200" b="1" dirty="0" smtClean="0">
              <a:solidFill>
                <a:srgbClr val="000000"/>
              </a:solidFill>
            </a:endParaRPr>
          </a:p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Clinic</a:t>
            </a:r>
            <a:r>
              <a:rPr lang="en-US" sz="3200" b="1" dirty="0">
                <a:solidFill>
                  <a:srgbClr val="000000"/>
                </a:solidFill>
              </a:rPr>
              <a:t>, Externship or Practicum </a:t>
            </a:r>
            <a:r>
              <a:rPr lang="en-US" sz="3200" b="1" dirty="0" smtClean="0">
                <a:solidFill>
                  <a:srgbClr val="000000"/>
                </a:solidFill>
              </a:rPr>
              <a:t>Writing</a:t>
            </a:r>
          </a:p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Law Review Notes or Comments</a:t>
            </a:r>
          </a:p>
          <a:p>
            <a:pPr marL="593725" lvl="1" indent="-457200" algn="l">
              <a:spcBef>
                <a:spcPts val="0"/>
              </a:spcBef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OR  </a:t>
            </a:r>
          </a:p>
          <a:p>
            <a:pPr marL="593725" lvl="1" indent="-457200" algn="l">
              <a:spcBef>
                <a:spcPts val="0"/>
              </a:spcBef>
              <a:buFont typeface="Wingdings" charset="2"/>
              <a:buChar char="ü"/>
              <a:defRPr/>
            </a:pPr>
            <a:r>
              <a:rPr lang="en-US" sz="3200" b="1" dirty="0" smtClean="0">
                <a:solidFill>
                  <a:srgbClr val="000000"/>
                </a:solidFill>
              </a:rPr>
              <a:t>Moot </a:t>
            </a:r>
            <a:r>
              <a:rPr lang="en-US" sz="3200" b="1" dirty="0">
                <a:solidFill>
                  <a:srgbClr val="000000"/>
                </a:solidFill>
              </a:rPr>
              <a:t>Court Briefs</a:t>
            </a:r>
          </a:p>
        </p:txBody>
      </p:sp>
    </p:spTree>
    <p:extLst>
      <p:ext uri="{BB962C8B-B14F-4D97-AF65-F5344CB8AC3E}">
        <p14:creationId xmlns:p14="http://schemas.microsoft.com/office/powerpoint/2010/main" val="71708742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0836" y="1610664"/>
            <a:ext cx="8667822" cy="796612"/>
          </a:xfrm>
        </p:spPr>
        <p:txBody>
          <a:bodyPr/>
          <a:lstStyle/>
          <a:p>
            <a:pPr algn="ctr"/>
            <a:r>
              <a:rPr lang="en-US" sz="4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Mapping Example 2: </a:t>
            </a:r>
            <a:r>
              <a:rPr lang="en-US" sz="4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4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4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Commitment </a:t>
            </a:r>
            <a:r>
              <a:rPr lang="en-US" sz="44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to Public Service</a:t>
            </a:r>
            <a:endParaRPr lang="en-US" sz="4400" b="1" cap="none" dirty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20836" y="3007426"/>
            <a:ext cx="8667822" cy="3131340"/>
          </a:xfrm>
        </p:spPr>
        <p:txBody>
          <a:bodyPr/>
          <a:lstStyle/>
          <a:p>
            <a:pPr algn="l"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Introduced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Professionalism and the Work of Lawyers (pro bono and journal requirement)</a:t>
            </a:r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Practiced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Professionalism and the Work of 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Lawyers; 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Externship, Clinic, or </a:t>
            </a:r>
            <a:r>
              <a:rPr lang="en-US" sz="2800" b="1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Pacticum</a:t>
            </a:r>
            <a:endParaRPr lang="en-US" sz="2800" b="1" dirty="0" smtClean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Char char="Ø"/>
            </a:pPr>
            <a:r>
              <a:rPr lang="en-US" sz="2800" b="1" u="sng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Mastered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: Surveys three years out and five years out</a:t>
            </a:r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934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1306931"/>
            <a:ext cx="8229600" cy="1143000"/>
          </a:xfrm>
        </p:spPr>
        <p:txBody>
          <a:bodyPr/>
          <a:lstStyle/>
          <a:p>
            <a:pPr algn="ctr"/>
            <a:r>
              <a:rPr lang="en-US" sz="4400" b="1" cap="none" dirty="0" smtClean="0">
                <a:latin typeface="Calibri" charset="0"/>
                <a:ea typeface="ＭＳ Ｐゴシック" charset="0"/>
                <a:cs typeface="ＭＳ Ｐゴシック" charset="0"/>
              </a:rPr>
              <a:t>Evidence Example 2: Commitment to Public Service</a:t>
            </a:r>
            <a:endParaRPr lang="en-US" sz="4400" b="1" cap="none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7116711"/>
              </p:ext>
            </p:extLst>
          </p:nvPr>
        </p:nvGraphicFramePr>
        <p:xfrm>
          <a:off x="193232" y="2761147"/>
          <a:ext cx="8771474" cy="3439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063041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89333"/>
            <a:ext cx="8229600" cy="1143000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800" b="1" cap="none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Curriculum Mapping Exercise</a:t>
            </a:r>
            <a:endParaRPr lang="en-US" cap="none" dirty="0">
              <a:solidFill>
                <a:srgbClr val="FFFFFF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>
          <a:xfrm>
            <a:off x="457200" y="2655640"/>
            <a:ext cx="8229600" cy="400270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Map the curriculum in the materials</a:t>
            </a:r>
            <a:endParaRPr lang="en-US" sz="2800" dirty="0">
              <a:solidFill>
                <a:schemeClr val="tx1"/>
              </a:solidFill>
            </a:endParaRPr>
          </a:p>
          <a:p>
            <a:pPr marL="400050" lvl="1" indent="0" algn="l">
              <a:buNone/>
            </a:pPr>
            <a:r>
              <a:rPr lang="en-US" sz="2800" b="1" dirty="0">
                <a:solidFill>
                  <a:schemeClr val="tx1"/>
                </a:solidFill>
              </a:rPr>
              <a:t>I: 	Where in the curriculum is this skill, knowledge, </a:t>
            </a:r>
            <a:r>
              <a:rPr lang="en-US" sz="2800" b="1" dirty="0" smtClean="0">
                <a:solidFill>
                  <a:schemeClr val="tx1"/>
                </a:solidFill>
              </a:rPr>
              <a:t>or 	value </a:t>
            </a:r>
            <a:r>
              <a:rPr lang="en-US" sz="2800" b="1" dirty="0">
                <a:solidFill>
                  <a:schemeClr val="tx1"/>
                </a:solidFill>
              </a:rPr>
              <a:t>introduced?</a:t>
            </a:r>
            <a:endParaRPr lang="en-US" sz="2800" dirty="0">
              <a:solidFill>
                <a:schemeClr val="tx1"/>
              </a:solidFill>
            </a:endParaRPr>
          </a:p>
          <a:p>
            <a:pPr marL="919163" lvl="1" indent="-519113" algn="l">
              <a:buNone/>
            </a:pPr>
            <a:r>
              <a:rPr lang="en-US" sz="2800" b="1" dirty="0">
                <a:solidFill>
                  <a:schemeClr val="tx1"/>
                </a:solidFill>
              </a:rPr>
              <a:t>P:	Where in the curriculum do students practice </a:t>
            </a:r>
            <a:r>
              <a:rPr lang="en-US" sz="2800" b="1" dirty="0" smtClean="0">
                <a:solidFill>
                  <a:schemeClr val="tx1"/>
                </a:solidFill>
              </a:rPr>
              <a:t>this </a:t>
            </a:r>
            <a:r>
              <a:rPr lang="en-US" sz="2800" b="1" dirty="0">
                <a:solidFill>
                  <a:schemeClr val="tx1"/>
                </a:solidFill>
              </a:rPr>
              <a:t>skill, knowledge, or value?</a:t>
            </a:r>
            <a:endParaRPr lang="en-US" sz="2800" dirty="0">
              <a:solidFill>
                <a:schemeClr val="tx1"/>
              </a:solidFill>
            </a:endParaRPr>
          </a:p>
          <a:p>
            <a:pPr marL="862013" lvl="1" indent="-461963" algn="l">
              <a:buNone/>
            </a:pPr>
            <a:r>
              <a:rPr lang="en-US" sz="2800" b="1" dirty="0">
                <a:solidFill>
                  <a:schemeClr val="tx1"/>
                </a:solidFill>
              </a:rPr>
              <a:t>C:	Where in the curriculum do we expect students </a:t>
            </a:r>
            <a:r>
              <a:rPr lang="en-US" sz="2800" b="1" dirty="0" smtClean="0">
                <a:solidFill>
                  <a:schemeClr val="tx1"/>
                </a:solidFill>
              </a:rPr>
              <a:t>	to </a:t>
            </a:r>
            <a:r>
              <a:rPr lang="en-US" sz="2800" b="1" dirty="0">
                <a:solidFill>
                  <a:schemeClr val="tx1"/>
                </a:solidFill>
              </a:rPr>
              <a:t>demonstrate competency in this skill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  <a:r>
              <a:rPr lang="en-US" sz="2800" b="1" dirty="0">
                <a:solidFill>
                  <a:schemeClr val="tx1"/>
                </a:solidFill>
              </a:rPr>
              <a:t>, or value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6853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42358</TotalTime>
  <Words>355</Words>
  <Application>Microsoft Macintosh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Expo</vt:lpstr>
      <vt:lpstr>Curriculum Mapping Workshop</vt:lpstr>
      <vt:lpstr>Institutional Assessment: The Process</vt:lpstr>
      <vt:lpstr>Two Tasks When Mapping </vt:lpstr>
      <vt:lpstr>Two Rules When Mapping</vt:lpstr>
      <vt:lpstr>Mapping Example 1:  Legal Research Skills</vt:lpstr>
      <vt:lpstr>Evidence Example 1:  Research Skills</vt:lpstr>
      <vt:lpstr>Mapping Example 2:  Commitment to Public Service</vt:lpstr>
      <vt:lpstr>Evidence Example 2: Commitment to Public Service</vt:lpstr>
      <vt:lpstr>Curriculum Mapping Exercise</vt:lpstr>
      <vt:lpstr>1. Identify at least one take- away for your law school 2. Share with team</vt:lpstr>
    </vt:vector>
  </TitlesOfParts>
  <Company>University of Arkansas at Little Rock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Tonya Smith</dc:creator>
  <cp:lastModifiedBy>Michael Schwartz</cp:lastModifiedBy>
  <cp:revision>123</cp:revision>
  <cp:lastPrinted>2013-09-20T16:21:30Z</cp:lastPrinted>
  <dcterms:created xsi:type="dcterms:W3CDTF">2009-09-30T14:40:35Z</dcterms:created>
  <dcterms:modified xsi:type="dcterms:W3CDTF">2015-06-23T15:11:51Z</dcterms:modified>
</cp:coreProperties>
</file>