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1" r:id="rId1"/>
  </p:sldMasterIdLst>
  <p:notesMasterIdLst>
    <p:notesMasterId r:id="rId43"/>
  </p:notesMasterIdLst>
  <p:sldIdLst>
    <p:sldId id="256" r:id="rId2"/>
    <p:sldId id="304" r:id="rId3"/>
    <p:sldId id="331" r:id="rId4"/>
    <p:sldId id="332" r:id="rId5"/>
    <p:sldId id="258" r:id="rId6"/>
    <p:sldId id="272" r:id="rId7"/>
    <p:sldId id="276" r:id="rId8"/>
    <p:sldId id="273" r:id="rId9"/>
    <p:sldId id="305" r:id="rId10"/>
    <p:sldId id="303" r:id="rId11"/>
    <p:sldId id="306" r:id="rId12"/>
    <p:sldId id="307" r:id="rId13"/>
    <p:sldId id="308" r:id="rId14"/>
    <p:sldId id="288" r:id="rId15"/>
    <p:sldId id="295" r:id="rId16"/>
    <p:sldId id="296" r:id="rId17"/>
    <p:sldId id="298" r:id="rId18"/>
    <p:sldId id="299" r:id="rId19"/>
    <p:sldId id="300" r:id="rId20"/>
    <p:sldId id="329" r:id="rId21"/>
    <p:sldId id="318" r:id="rId22"/>
    <p:sldId id="311" r:id="rId23"/>
    <p:sldId id="310" r:id="rId24"/>
    <p:sldId id="312" r:id="rId25"/>
    <p:sldId id="319" r:id="rId26"/>
    <p:sldId id="320" r:id="rId27"/>
    <p:sldId id="314" r:id="rId28"/>
    <p:sldId id="333" r:id="rId29"/>
    <p:sldId id="289" r:id="rId30"/>
    <p:sldId id="290" r:id="rId31"/>
    <p:sldId id="334" r:id="rId32"/>
    <p:sldId id="294" r:id="rId33"/>
    <p:sldId id="315" r:id="rId34"/>
    <p:sldId id="336" r:id="rId35"/>
    <p:sldId id="278" r:id="rId36"/>
    <p:sldId id="316" r:id="rId37"/>
    <p:sldId id="330" r:id="rId38"/>
    <p:sldId id="335" r:id="rId39"/>
    <p:sldId id="325" r:id="rId40"/>
    <p:sldId id="301" r:id="rId41"/>
    <p:sldId id="31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53" autoAdjust="0"/>
  </p:normalViewPr>
  <p:slideViewPr>
    <p:cSldViewPr snapToGrid="0">
      <p:cViewPr varScale="1">
        <p:scale>
          <a:sx n="59" d="100"/>
          <a:sy n="59" d="100"/>
        </p:scale>
        <p:origin x="96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2B48E-683D-4F85-B833-02C16146C23C}" type="datetimeFigureOut">
              <a:rPr lang="en-US" smtClean="0"/>
              <a:t>5/6/2015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DAE4E-CDCE-4D6E-B72D-80AF74415424}" type="slidenum">
              <a:rPr lang="en-US" smtClean="0"/>
              <a:t>‹#›</a:t>
            </a:fld>
            <a:endParaRPr lang="en-US"/>
          </a:p>
        </p:txBody>
      </p:sp>
    </p:spTree>
    <p:extLst>
      <p:ext uri="{BB962C8B-B14F-4D97-AF65-F5344CB8AC3E}">
        <p14:creationId xmlns:p14="http://schemas.microsoft.com/office/powerpoint/2010/main" val="93895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exusipe.org/measurement-instrument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Statement of Learning Outcomes</a:t>
            </a:r>
          </a:p>
          <a:p>
            <a:r>
              <a:rPr lang="en-US" dirty="0" smtClean="0"/>
              <a:t>In the course syllabus, the instructor shall state course specific learning outcomes and indicate how those learning outcomes connect with the “General Learning Outcomes” for the law school as stated in section III.1.a. </a:t>
            </a:r>
          </a:p>
          <a:p>
            <a:r>
              <a:rPr lang="en-US" dirty="0" smtClean="0"/>
              <a:t>D.        Statement of Assessment</a:t>
            </a:r>
          </a:p>
          <a:p>
            <a:r>
              <a:rPr lang="en-US" dirty="0" smtClean="0"/>
              <a:t>The instructor shall offer students opportunities for formative assessment with instructor feedback.  Instructors teaching subjects that are included on the Multistate Bar Examination shall include multiple choice questions in formative assessment.</a:t>
            </a:r>
          </a:p>
          <a:p>
            <a:r>
              <a:rPr lang="en-US" dirty="0" smtClean="0"/>
              <a:t>For summative assessment, the instructor shall notify students in the course syllabus how the grade for the course will be determined or, where the course is ungraded, how passing performance will be determined.  The faculty favors multiple modes of assessment, including written papers and/or presentations, evaluation of experiential learning, and written examinations which may be composed of essay questions, short answer questions, and multiple choice questions. The faculty also favors written modes of assessment, which may be comprised of more than multiple choice questions.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D6DAE4E-CDCE-4D6E-B72D-80AF74415424}" type="slidenum">
              <a:rPr lang="en-US" smtClean="0"/>
              <a:t>10</a:t>
            </a:fld>
            <a:endParaRPr lang="en-US"/>
          </a:p>
        </p:txBody>
      </p:sp>
    </p:spTree>
    <p:extLst>
      <p:ext uri="{BB962C8B-B14F-4D97-AF65-F5344CB8AC3E}">
        <p14:creationId xmlns:p14="http://schemas.microsoft.com/office/powerpoint/2010/main" val="405113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AE4E-CDCE-4D6E-B72D-80AF74415424}" type="slidenum">
              <a:rPr lang="en-US" smtClean="0"/>
              <a:t>18</a:t>
            </a:fld>
            <a:endParaRPr lang="en-US"/>
          </a:p>
        </p:txBody>
      </p:sp>
    </p:spTree>
    <p:extLst>
      <p:ext uri="{BB962C8B-B14F-4D97-AF65-F5344CB8AC3E}">
        <p14:creationId xmlns:p14="http://schemas.microsoft.com/office/powerpoint/2010/main" val="284556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AE4E-CDCE-4D6E-B72D-80AF74415424}" type="slidenum">
              <a:rPr lang="en-US" smtClean="0"/>
              <a:t>31</a:t>
            </a:fld>
            <a:endParaRPr lang="en-US"/>
          </a:p>
        </p:txBody>
      </p:sp>
    </p:spTree>
    <p:extLst>
      <p:ext uri="{BB962C8B-B14F-4D97-AF65-F5344CB8AC3E}">
        <p14:creationId xmlns:p14="http://schemas.microsoft.com/office/powerpoint/2010/main" val="322090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AE4E-CDCE-4D6E-B72D-80AF74415424}" type="slidenum">
              <a:rPr lang="en-US" smtClean="0"/>
              <a:t>32</a:t>
            </a:fld>
            <a:endParaRPr lang="en-US"/>
          </a:p>
        </p:txBody>
      </p:sp>
    </p:spTree>
    <p:extLst>
      <p:ext uri="{BB962C8B-B14F-4D97-AF65-F5344CB8AC3E}">
        <p14:creationId xmlns:p14="http://schemas.microsoft.com/office/powerpoint/2010/main" val="71966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AE4E-CDCE-4D6E-B72D-80AF74415424}" type="slidenum">
              <a:rPr lang="en-US" smtClean="0"/>
              <a:t>34</a:t>
            </a:fld>
            <a:endParaRPr lang="en-US"/>
          </a:p>
        </p:txBody>
      </p:sp>
    </p:spTree>
    <p:extLst>
      <p:ext uri="{BB962C8B-B14F-4D97-AF65-F5344CB8AC3E}">
        <p14:creationId xmlns:p14="http://schemas.microsoft.com/office/powerpoint/2010/main" val="398726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t>
            </a:r>
            <a:r>
              <a:rPr lang="en-US" u="sng" dirty="0" smtClean="0">
                <a:hlinkClick r:id="rId3"/>
              </a:rPr>
              <a:t>https://nexusipe.org/measurement-instruments</a:t>
            </a:r>
            <a:endParaRPr lang="en-US" dirty="0" smtClean="0"/>
          </a:p>
          <a:p>
            <a:r>
              <a:rPr lang="en-US" dirty="0" smtClean="0"/>
              <a:t>  Journal of Interprofessional Care</a:t>
            </a:r>
          </a:p>
          <a:p>
            <a:endParaRPr lang="en-US" dirty="0"/>
          </a:p>
        </p:txBody>
      </p:sp>
      <p:sp>
        <p:nvSpPr>
          <p:cNvPr id="4" name="Slide Number Placeholder 3"/>
          <p:cNvSpPr>
            <a:spLocks noGrp="1"/>
          </p:cNvSpPr>
          <p:nvPr>
            <p:ph type="sldNum" sz="quarter" idx="10"/>
          </p:nvPr>
        </p:nvSpPr>
        <p:spPr/>
        <p:txBody>
          <a:bodyPr/>
          <a:lstStyle/>
          <a:p>
            <a:fld id="{0D6DAE4E-CDCE-4D6E-B72D-80AF74415424}" type="slidenum">
              <a:rPr lang="en-US" smtClean="0"/>
              <a:t>40</a:t>
            </a:fld>
            <a:endParaRPr lang="en-US"/>
          </a:p>
        </p:txBody>
      </p:sp>
    </p:spTree>
    <p:extLst>
      <p:ext uri="{BB962C8B-B14F-4D97-AF65-F5344CB8AC3E}">
        <p14:creationId xmlns:p14="http://schemas.microsoft.com/office/powerpoint/2010/main" val="70664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AE4E-CDCE-4D6E-B72D-80AF74415424}" type="slidenum">
              <a:rPr lang="en-US" smtClean="0"/>
              <a:t>41</a:t>
            </a:fld>
            <a:endParaRPr lang="en-US"/>
          </a:p>
        </p:txBody>
      </p:sp>
    </p:spTree>
    <p:extLst>
      <p:ext uri="{BB962C8B-B14F-4D97-AF65-F5344CB8AC3E}">
        <p14:creationId xmlns:p14="http://schemas.microsoft.com/office/powerpoint/2010/main" val="242321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195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75162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058357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987770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89426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97770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918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41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15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680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853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048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740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2755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824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7001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09A250-FF31-4206-8172-F9D3106AACB1}" type="datetimeFigureOut">
              <a:rPr lang="en-US" smtClean="0"/>
              <a:t>5/6/2015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9314192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GcUma5ksc_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P67b07z7Qw"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nexusipe.org/measurement-instrum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GVBABOILA@stthomas.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vowiebe@stthomas.edu" TargetMode="External"/><Relationship Id="rId4" Type="http://schemas.openxmlformats.org/officeDocument/2006/relationships/hyperlink" Target="mailto:PASTANKOVITC@stthoma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74643"/>
            <a:ext cx="8825658" cy="3329581"/>
          </a:xfrm>
        </p:spPr>
        <p:txBody>
          <a:bodyPr/>
          <a:lstStyle/>
          <a:p>
            <a:r>
              <a:rPr lang="en-US" b="1" dirty="0"/>
              <a:t>Competencies and Rubrics, What are they Good For?! </a:t>
            </a:r>
            <a:r>
              <a:rPr lang="en-US" b="1" dirty="0" smtClean="0"/>
              <a:t/>
            </a:r>
            <a:br>
              <a:rPr lang="en-US" b="1" dirty="0" smtClean="0"/>
            </a:br>
            <a:r>
              <a:rPr lang="en-US" sz="2800" b="1" dirty="0" smtClean="0">
                <a:solidFill>
                  <a:schemeClr val="accent1">
                    <a:lumMod val="75000"/>
                  </a:schemeClr>
                </a:solidFill>
              </a:rPr>
              <a:t>Law</a:t>
            </a:r>
            <a:r>
              <a:rPr lang="en-US" sz="2800" b="1" dirty="0">
                <a:solidFill>
                  <a:schemeClr val="accent1">
                    <a:lumMod val="75000"/>
                  </a:schemeClr>
                </a:solidFill>
              </a:rPr>
              <a:t>, Social Work and Psychology </a:t>
            </a:r>
            <a:r>
              <a:rPr lang="en-US" sz="2800" b="1" dirty="0" smtClean="0">
                <a:solidFill>
                  <a:schemeClr val="accent1">
                    <a:lumMod val="75000"/>
                  </a:schemeClr>
                </a:solidFill>
              </a:rPr>
              <a:t>Standards</a:t>
            </a:r>
            <a:br>
              <a:rPr lang="en-US" sz="2800" b="1" dirty="0" smtClean="0">
                <a:solidFill>
                  <a:schemeClr val="accent1">
                    <a:lumMod val="75000"/>
                  </a:schemeClr>
                </a:solidFill>
              </a:rPr>
            </a:br>
            <a:r>
              <a:rPr lang="en-US" sz="2800" b="1" dirty="0" smtClean="0">
                <a:solidFill>
                  <a:schemeClr val="accent1">
                    <a:lumMod val="75000"/>
                  </a:schemeClr>
                </a:solidFill>
              </a:rPr>
              <a:t> </a:t>
            </a:r>
            <a:r>
              <a:rPr lang="en-US" sz="2800" b="1" dirty="0">
                <a:solidFill>
                  <a:schemeClr val="accent1">
                    <a:lumMod val="75000"/>
                  </a:schemeClr>
                </a:solidFill>
              </a:rPr>
              <a:t>in an </a:t>
            </a:r>
            <a:r>
              <a:rPr lang="en-US" sz="2800" b="1" dirty="0" smtClean="0">
                <a:solidFill>
                  <a:schemeClr val="accent1">
                    <a:lumMod val="75000"/>
                  </a:schemeClr>
                </a:solidFill>
              </a:rPr>
              <a:t>Interprofessional Context </a:t>
            </a:r>
            <a:endParaRPr lang="en-US" b="1" dirty="0">
              <a:solidFill>
                <a:schemeClr val="accent1">
                  <a:lumMod val="75000"/>
                </a:schemeClr>
              </a:solidFill>
            </a:endParaRPr>
          </a:p>
        </p:txBody>
      </p:sp>
      <p:sp>
        <p:nvSpPr>
          <p:cNvPr id="3" name="Subtitle 2"/>
          <p:cNvSpPr>
            <a:spLocks noGrp="1"/>
          </p:cNvSpPr>
          <p:nvPr>
            <p:ph type="subTitle" idx="1"/>
          </p:nvPr>
        </p:nvSpPr>
        <p:spPr>
          <a:xfrm>
            <a:off x="-1104921" y="5007978"/>
            <a:ext cx="10220617" cy="1275077"/>
          </a:xfrm>
        </p:spPr>
        <p:txBody>
          <a:bodyPr>
            <a:noAutofit/>
          </a:bodyPr>
          <a:lstStyle/>
          <a:p>
            <a:r>
              <a:rPr lang="en-US" sz="2800" b="1" dirty="0" smtClean="0"/>
              <a:t>Virgil Wiebe, Patricia Stankovitch &amp; George Baboila</a:t>
            </a:r>
          </a:p>
          <a:p>
            <a:r>
              <a:rPr lang="en-US" sz="2800" b="1" dirty="0" smtClean="0"/>
              <a:t>University of </a:t>
            </a:r>
            <a:r>
              <a:rPr lang="en-US" sz="2800" b="1" dirty="0"/>
              <a:t>S</a:t>
            </a:r>
            <a:r>
              <a:rPr lang="en-US" sz="2800" b="1" dirty="0" smtClean="0"/>
              <a:t>t. Thomas Interprofessional Center</a:t>
            </a:r>
            <a:endParaRPr lang="en-US" sz="2800" b="1" dirty="0"/>
          </a:p>
        </p:txBody>
      </p:sp>
      <p:pic>
        <p:nvPicPr>
          <p:cNvPr id="4" name="Picture 3"/>
          <p:cNvPicPr>
            <a:picLocks noChangeAspect="1"/>
          </p:cNvPicPr>
          <p:nvPr/>
        </p:nvPicPr>
        <p:blipFill>
          <a:blip r:embed="rId2"/>
          <a:stretch>
            <a:fillRect/>
          </a:stretch>
        </p:blipFill>
        <p:spPr>
          <a:xfrm>
            <a:off x="9354092" y="307435"/>
            <a:ext cx="2661688" cy="3696789"/>
          </a:xfrm>
          <a:prstGeom prst="rect">
            <a:avLst/>
          </a:prstGeom>
          <a:ln w="57150">
            <a:solidFill>
              <a:schemeClr val="accent1"/>
            </a:solidFill>
          </a:ln>
        </p:spPr>
      </p:pic>
    </p:spTree>
    <p:extLst>
      <p:ext uri="{BB962C8B-B14F-4D97-AF65-F5344CB8AC3E}">
        <p14:creationId xmlns:p14="http://schemas.microsoft.com/office/powerpoint/2010/main" val="92588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056" y="518161"/>
            <a:ext cx="4506059" cy="1320800"/>
          </a:xfrm>
        </p:spPr>
        <p:txBody>
          <a:bodyPr/>
          <a:lstStyle/>
          <a:p>
            <a:r>
              <a:rPr lang="en-US" dirty="0" smtClean="0">
                <a:solidFill>
                  <a:srgbClr val="7030A0"/>
                </a:solidFill>
              </a:rPr>
              <a:t>Learning Outcomes</a:t>
            </a:r>
            <a:endParaRPr lang="en-US" dirty="0">
              <a:solidFill>
                <a:srgbClr val="7030A0"/>
              </a:solidFill>
            </a:endParaRPr>
          </a:p>
        </p:txBody>
      </p:sp>
      <p:sp>
        <p:nvSpPr>
          <p:cNvPr id="3" name="Content Placeholder 2"/>
          <p:cNvSpPr>
            <a:spLocks noGrp="1"/>
          </p:cNvSpPr>
          <p:nvPr>
            <p:ph idx="1"/>
          </p:nvPr>
        </p:nvSpPr>
        <p:spPr>
          <a:xfrm>
            <a:off x="612019" y="1838961"/>
            <a:ext cx="9381066" cy="4561839"/>
          </a:xfrm>
        </p:spPr>
        <p:txBody>
          <a:bodyPr>
            <a:normAutofit/>
          </a:bodyPr>
          <a:lstStyle/>
          <a:p>
            <a:pPr>
              <a:buFont typeface="+mj-lt"/>
              <a:buAutoNum type="arabicPeriod"/>
            </a:pPr>
            <a:r>
              <a:rPr lang="en-US" sz="2800" dirty="0" smtClean="0"/>
              <a:t>Professional </a:t>
            </a:r>
            <a:r>
              <a:rPr lang="en-US" sz="2800" dirty="0"/>
              <a:t>Formation and Ethical Responsibilities </a:t>
            </a:r>
          </a:p>
          <a:p>
            <a:pPr>
              <a:buFont typeface="+mj-lt"/>
              <a:buAutoNum type="arabicPeriod"/>
            </a:pPr>
            <a:r>
              <a:rPr lang="en-US" sz="2800" dirty="0" smtClean="0"/>
              <a:t>Knowledge </a:t>
            </a:r>
            <a:r>
              <a:rPr lang="en-US" sz="2800" dirty="0"/>
              <a:t>of Substantive and Procedural Law</a:t>
            </a:r>
          </a:p>
          <a:p>
            <a:pPr>
              <a:buFont typeface="+mj-lt"/>
              <a:buAutoNum type="arabicPeriod"/>
            </a:pPr>
            <a:r>
              <a:rPr lang="en-US" sz="2800" dirty="0" smtClean="0"/>
              <a:t>Legal </a:t>
            </a:r>
            <a:r>
              <a:rPr lang="en-US" sz="2800" dirty="0"/>
              <a:t>Analysis, Reasoning, and Problem Solving  </a:t>
            </a:r>
          </a:p>
          <a:p>
            <a:pPr>
              <a:buFont typeface="+mj-lt"/>
              <a:buAutoNum type="arabicPeriod"/>
            </a:pPr>
            <a:r>
              <a:rPr lang="en-US" sz="2800" dirty="0" smtClean="0"/>
              <a:t>Written </a:t>
            </a:r>
            <a:r>
              <a:rPr lang="en-US" sz="2800" dirty="0"/>
              <a:t>and Oral Communication Skills </a:t>
            </a:r>
          </a:p>
          <a:p>
            <a:pPr>
              <a:buFont typeface="+mj-lt"/>
              <a:buAutoNum type="arabicPeriod"/>
            </a:pPr>
            <a:r>
              <a:rPr lang="en-US" sz="2800" dirty="0" smtClean="0"/>
              <a:t>Legal </a:t>
            </a:r>
            <a:r>
              <a:rPr lang="en-US" sz="2800" dirty="0"/>
              <a:t>Research and Factual Investigation </a:t>
            </a:r>
          </a:p>
          <a:p>
            <a:pPr>
              <a:buFont typeface="+mj-lt"/>
              <a:buAutoNum type="arabicPeriod"/>
            </a:pPr>
            <a:r>
              <a:rPr lang="en-US" sz="2800" dirty="0" smtClean="0"/>
              <a:t>Teamwork </a:t>
            </a:r>
            <a:r>
              <a:rPr lang="en-US" sz="2800" dirty="0"/>
              <a:t>and Relationship </a:t>
            </a:r>
            <a:r>
              <a:rPr lang="en-US" sz="2800" dirty="0" smtClean="0"/>
              <a:t>Skills</a:t>
            </a:r>
          </a:p>
          <a:p>
            <a:pPr>
              <a:buFont typeface="+mj-lt"/>
              <a:buAutoNum type="arabicPeriod"/>
            </a:pPr>
            <a:endParaRPr lang="en-US" sz="2800" dirty="0" smtClean="0"/>
          </a:p>
          <a:p>
            <a:pPr marL="0" indent="0">
              <a:buNone/>
            </a:pPr>
            <a:r>
              <a:rPr lang="en-US" sz="2800" dirty="0" smtClean="0"/>
              <a:t>									Faculty approved March 2015</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74" y="233391"/>
            <a:ext cx="3306837" cy="1213902"/>
          </a:xfrm>
          <a:prstGeom prst="rect">
            <a:avLst/>
          </a:prstGeom>
        </p:spPr>
      </p:pic>
    </p:spTree>
    <p:extLst>
      <p:ext uri="{BB962C8B-B14F-4D97-AF65-F5344CB8AC3E}">
        <p14:creationId xmlns:p14="http://schemas.microsoft.com/office/powerpoint/2010/main" val="11317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45" y="1824446"/>
            <a:ext cx="8596668" cy="1320800"/>
          </a:xfrm>
        </p:spPr>
        <p:txBody>
          <a:bodyPr>
            <a:noAutofit/>
          </a:bodyPr>
          <a:lstStyle/>
          <a:p>
            <a:r>
              <a:rPr lang="en-US" sz="4800" dirty="0" smtClean="0"/>
              <a:t>The New ABA Standards – </a:t>
            </a:r>
            <a:br>
              <a:rPr lang="en-US" sz="4800" dirty="0" smtClean="0"/>
            </a:br>
            <a:r>
              <a:rPr lang="en-US" sz="4800" dirty="0" smtClean="0"/>
              <a:t>Assessment Methods</a:t>
            </a:r>
            <a:endParaRPr lang="en-US" sz="4800" dirty="0"/>
          </a:p>
        </p:txBody>
      </p:sp>
      <p:pic>
        <p:nvPicPr>
          <p:cNvPr id="3" name="Picture 2"/>
          <p:cNvPicPr>
            <a:picLocks noChangeAspect="1"/>
          </p:cNvPicPr>
          <p:nvPr/>
        </p:nvPicPr>
        <p:blipFill>
          <a:blip r:embed="rId2"/>
          <a:stretch>
            <a:fillRect/>
          </a:stretch>
        </p:blipFill>
        <p:spPr>
          <a:xfrm>
            <a:off x="5223862" y="3779146"/>
            <a:ext cx="4298334" cy="2128382"/>
          </a:xfrm>
          <a:prstGeom prst="rect">
            <a:avLst/>
          </a:prstGeom>
        </p:spPr>
      </p:pic>
    </p:spTree>
    <p:extLst>
      <p:ext uri="{BB962C8B-B14F-4D97-AF65-F5344CB8AC3E}">
        <p14:creationId xmlns:p14="http://schemas.microsoft.com/office/powerpoint/2010/main" val="2445136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314. </a:t>
            </a:r>
            <a:r>
              <a:rPr lang="en-US" dirty="0" smtClean="0"/>
              <a:t>ASSESSMENT </a:t>
            </a:r>
            <a:r>
              <a:rPr lang="en-US" dirty="0"/>
              <a:t>OF STUDENT LEARNING</a:t>
            </a:r>
            <a:br>
              <a:rPr lang="en-US" dirty="0"/>
            </a:br>
            <a:endParaRPr lang="en-US" dirty="0"/>
          </a:p>
        </p:txBody>
      </p:sp>
      <p:sp>
        <p:nvSpPr>
          <p:cNvPr id="3" name="Content Placeholder 2"/>
          <p:cNvSpPr>
            <a:spLocks noGrp="1"/>
          </p:cNvSpPr>
          <p:nvPr>
            <p:ph idx="1"/>
          </p:nvPr>
        </p:nvSpPr>
        <p:spPr>
          <a:xfrm>
            <a:off x="677333" y="2160589"/>
            <a:ext cx="9642323" cy="3880773"/>
          </a:xfrm>
        </p:spPr>
        <p:txBody>
          <a:bodyPr/>
          <a:lstStyle/>
          <a:p>
            <a:r>
              <a:rPr lang="en-US" sz="3600" dirty="0" smtClean="0"/>
              <a:t>A </a:t>
            </a:r>
            <a:r>
              <a:rPr lang="en-US" sz="3600" dirty="0"/>
              <a:t>law school shall utilize both formative and summative assessment methods in its curriculum </a:t>
            </a:r>
            <a:r>
              <a:rPr lang="en-US" sz="3600" dirty="0" smtClean="0"/>
              <a:t>to measure </a:t>
            </a:r>
            <a:r>
              <a:rPr lang="en-US" sz="3600" dirty="0"/>
              <a:t>and improve student learning and provide meaningful feedback to students</a:t>
            </a:r>
            <a:r>
              <a:rPr lang="en-US" sz="3600" dirty="0" smtClean="0"/>
              <a:t>.</a:t>
            </a:r>
          </a:p>
          <a:p>
            <a:endParaRPr lang="en-US" dirty="0"/>
          </a:p>
          <a:p>
            <a:endParaRPr lang="en-US" dirty="0"/>
          </a:p>
        </p:txBody>
      </p:sp>
    </p:spTree>
    <p:extLst>
      <p:ext uri="{BB962C8B-B14F-4D97-AF65-F5344CB8AC3E}">
        <p14:creationId xmlns:p14="http://schemas.microsoft.com/office/powerpoint/2010/main" val="2616409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315. LEARNING OUTCOMES, AND ASSESSMENT METHODS</a:t>
            </a:r>
            <a:br>
              <a:rPr lang="en-US" dirty="0"/>
            </a:br>
            <a:r>
              <a:rPr lang="en-US" dirty="0"/>
              <a:t/>
            </a:r>
            <a:br>
              <a:rPr lang="en-US" dirty="0"/>
            </a:br>
            <a:endParaRPr lang="en-US" dirty="0"/>
          </a:p>
        </p:txBody>
      </p:sp>
      <p:sp>
        <p:nvSpPr>
          <p:cNvPr id="3" name="Content Placeholder 2"/>
          <p:cNvSpPr>
            <a:spLocks noGrp="1"/>
          </p:cNvSpPr>
          <p:nvPr>
            <p:ph idx="1"/>
          </p:nvPr>
        </p:nvSpPr>
        <p:spPr>
          <a:xfrm>
            <a:off x="78463" y="1721202"/>
            <a:ext cx="8891523" cy="4201022"/>
          </a:xfrm>
        </p:spPr>
        <p:txBody>
          <a:bodyPr>
            <a:normAutofit fontScale="92500" lnSpcReduction="20000"/>
          </a:bodyPr>
          <a:lstStyle/>
          <a:p>
            <a:r>
              <a:rPr lang="en-US" sz="2400" b="1" dirty="0" smtClean="0"/>
              <a:t>The </a:t>
            </a:r>
            <a:r>
              <a:rPr lang="en-US" sz="2400" b="1" dirty="0"/>
              <a:t>dean and the faculty of a law school shall conduct ongoing evaluation of the law school’s program of legal education, learning outcomes, and assessment methods; and shall use the results of this evaluation to determine the degree of student attainment of competency in the learning outcomes and to make appropriate changes to improve the curriculum.</a:t>
            </a:r>
            <a:endParaRPr lang="en-US" sz="2400" dirty="0"/>
          </a:p>
          <a:p>
            <a:endParaRPr lang="en-US" dirty="0"/>
          </a:p>
          <a:p>
            <a:r>
              <a:rPr lang="en-US" sz="2600" dirty="0" smtClean="0"/>
              <a:t>Interp. 315-2 “</a:t>
            </a:r>
            <a:r>
              <a:rPr lang="en-US" sz="3500" dirty="0" smtClean="0"/>
              <a:t>The </a:t>
            </a:r>
            <a:r>
              <a:rPr lang="en-US" sz="3500" dirty="0"/>
              <a:t>methods used to measure the degree of student achievement of learning outcomes are likely to differ from school to school and law schools are  not required by this standard to use any particular methods</a:t>
            </a:r>
            <a:r>
              <a:rPr lang="en-US" sz="3500" dirty="0" smtClean="0"/>
              <a:t>.”</a:t>
            </a:r>
            <a:endParaRPr lang="en-US" sz="3500" dirty="0"/>
          </a:p>
          <a:p>
            <a:endParaRPr lang="en-US" dirty="0"/>
          </a:p>
        </p:txBody>
      </p:sp>
    </p:spTree>
    <p:extLst>
      <p:ext uri="{BB962C8B-B14F-4D97-AF65-F5344CB8AC3E}">
        <p14:creationId xmlns:p14="http://schemas.microsoft.com/office/powerpoint/2010/main" val="3645440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Professional Competencies and Evaluative Tools</a:t>
            </a:r>
            <a:br>
              <a:rPr lang="en-US" dirty="0"/>
            </a:br>
            <a:endParaRPr lang="en-US" dirty="0"/>
          </a:p>
        </p:txBody>
      </p:sp>
      <p:sp>
        <p:nvSpPr>
          <p:cNvPr id="5" name="Text Placeholder 4"/>
          <p:cNvSpPr>
            <a:spLocks noGrp="1"/>
          </p:cNvSpPr>
          <p:nvPr>
            <p:ph type="body" idx="1"/>
          </p:nvPr>
        </p:nvSpPr>
        <p:spPr/>
        <p:txBody>
          <a:bodyPr>
            <a:normAutofit/>
          </a:bodyPr>
          <a:lstStyle/>
          <a:p>
            <a:r>
              <a:rPr lang="en-US" sz="7200" dirty="0" smtClean="0">
                <a:solidFill>
                  <a:srgbClr val="92D050"/>
                </a:solidFill>
              </a:rPr>
              <a:t>Social Work </a:t>
            </a:r>
            <a:endParaRPr lang="en-US" sz="7200" dirty="0">
              <a:solidFill>
                <a:srgbClr val="92D050"/>
              </a:solidFill>
            </a:endParaRPr>
          </a:p>
        </p:txBody>
      </p:sp>
    </p:spTree>
    <p:extLst>
      <p:ext uri="{BB962C8B-B14F-4D97-AF65-F5344CB8AC3E}">
        <p14:creationId xmlns:p14="http://schemas.microsoft.com/office/powerpoint/2010/main" val="2702526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6720" y="263567"/>
            <a:ext cx="4217324" cy="1689516"/>
          </a:xfrm>
          <a:prstGeom prst="rect">
            <a:avLst/>
          </a:prstGeom>
        </p:spPr>
      </p:pic>
      <p:sp>
        <p:nvSpPr>
          <p:cNvPr id="4" name="Title 3"/>
          <p:cNvSpPr>
            <a:spLocks noGrp="1"/>
          </p:cNvSpPr>
          <p:nvPr>
            <p:ph type="title"/>
          </p:nvPr>
        </p:nvSpPr>
        <p:spPr>
          <a:xfrm>
            <a:off x="4644044" y="256961"/>
            <a:ext cx="5871556" cy="1696122"/>
          </a:xfrm>
        </p:spPr>
        <p:txBody>
          <a:bodyPr>
            <a:normAutofit fontScale="90000"/>
          </a:bodyPr>
          <a:lstStyle/>
          <a:p>
            <a:r>
              <a:rPr lang="en-US" sz="3600" dirty="0"/>
              <a:t>Educational Policy and Accreditation Standards (EPAS) 2008</a:t>
            </a:r>
            <a:br>
              <a:rPr lang="en-US" sz="3600" dirty="0"/>
            </a:br>
            <a:endParaRPr lang="en-US" sz="3600" dirty="0"/>
          </a:p>
        </p:txBody>
      </p:sp>
      <p:sp>
        <p:nvSpPr>
          <p:cNvPr id="5" name="Content Placeholder 4"/>
          <p:cNvSpPr>
            <a:spLocks noGrp="1"/>
          </p:cNvSpPr>
          <p:nvPr>
            <p:ph idx="1"/>
          </p:nvPr>
        </p:nvSpPr>
        <p:spPr>
          <a:xfrm>
            <a:off x="609600" y="1953083"/>
            <a:ext cx="9723120" cy="4709160"/>
          </a:xfrm>
        </p:spPr>
        <p:txBody>
          <a:bodyPr>
            <a:noAutofit/>
          </a:bodyPr>
          <a:lstStyle/>
          <a:p>
            <a:r>
              <a:rPr lang="en-US" sz="2400" dirty="0" smtClean="0"/>
              <a:t>The </a:t>
            </a:r>
            <a:r>
              <a:rPr lang="en-US" sz="2400" dirty="0"/>
              <a:t>Council on Social Work Education (CSWE) uses the Educational Policy and Accreditation </a:t>
            </a:r>
            <a:r>
              <a:rPr lang="en-US" sz="2400" dirty="0" smtClean="0"/>
              <a:t>Standards (</a:t>
            </a:r>
            <a:r>
              <a:rPr lang="en-US" sz="2400" dirty="0"/>
              <a:t>EPAS) to accredit </a:t>
            </a:r>
            <a:r>
              <a:rPr lang="en-US" sz="2400" dirty="0" smtClean="0"/>
              <a:t>social </a:t>
            </a:r>
            <a:r>
              <a:rPr lang="en-US" sz="2400" dirty="0"/>
              <a:t>work programs. </a:t>
            </a:r>
            <a:endParaRPr lang="en-US" sz="2400" dirty="0" smtClean="0"/>
          </a:p>
          <a:p>
            <a:r>
              <a:rPr lang="en-US" sz="2400" dirty="0" smtClean="0"/>
              <a:t>Competency-based </a:t>
            </a:r>
            <a:r>
              <a:rPr lang="en-US" sz="2400" dirty="0"/>
              <a:t>education is an outcome performance approach to curriculum design</a:t>
            </a:r>
            <a:r>
              <a:rPr lang="en-US" sz="2400" dirty="0" smtClean="0"/>
              <a:t>.</a:t>
            </a:r>
          </a:p>
          <a:p>
            <a:r>
              <a:rPr lang="en-US" sz="2400" dirty="0" smtClean="0"/>
              <a:t> Competencies are </a:t>
            </a:r>
            <a:r>
              <a:rPr lang="en-US" sz="2400" dirty="0"/>
              <a:t>measurable practice behaviors that are comprised of knowledge, values, and skills. </a:t>
            </a:r>
            <a:endParaRPr lang="en-US" sz="2400" dirty="0" smtClean="0"/>
          </a:p>
          <a:p>
            <a:r>
              <a:rPr lang="en-US" sz="2400" dirty="0" smtClean="0"/>
              <a:t>The </a:t>
            </a:r>
            <a:r>
              <a:rPr lang="en-US" sz="2400" dirty="0"/>
              <a:t>goal of </a:t>
            </a:r>
            <a:r>
              <a:rPr lang="en-US" sz="2400" dirty="0" smtClean="0"/>
              <a:t>the outcome </a:t>
            </a:r>
            <a:r>
              <a:rPr lang="en-US" sz="2400" dirty="0"/>
              <a:t>approach is to demonstrate the integration and application of the competencies in practice </a:t>
            </a:r>
            <a:r>
              <a:rPr lang="en-US" sz="2400" dirty="0" smtClean="0"/>
              <a:t>with individuals</a:t>
            </a:r>
            <a:r>
              <a:rPr lang="en-US" sz="2400" dirty="0"/>
              <a:t>, families, groups, organizations, and communities.</a:t>
            </a:r>
          </a:p>
        </p:txBody>
      </p:sp>
    </p:spTree>
    <p:extLst>
      <p:ext uri="{BB962C8B-B14F-4D97-AF65-F5344CB8AC3E}">
        <p14:creationId xmlns:p14="http://schemas.microsoft.com/office/powerpoint/2010/main" val="3244026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67734" y="2052918"/>
            <a:ext cx="9725798" cy="4805082"/>
          </a:xfrm>
        </p:spPr>
        <p:txBody>
          <a:bodyPr>
            <a:noAutofit/>
          </a:bodyPr>
          <a:lstStyle/>
          <a:p>
            <a:pPr marL="0" indent="0">
              <a:buNone/>
            </a:pPr>
            <a:r>
              <a:rPr lang="en-US" sz="1800" dirty="0"/>
              <a:t>A2.1.10 (a)-(d) – Engage, </a:t>
            </a:r>
            <a:r>
              <a:rPr lang="en-US" sz="3200" b="1" dirty="0"/>
              <a:t>assess,</a:t>
            </a:r>
            <a:r>
              <a:rPr lang="en-US" sz="1800" dirty="0"/>
              <a:t> </a:t>
            </a:r>
            <a:r>
              <a:rPr lang="en-US" sz="2000" b="1" dirty="0"/>
              <a:t>intervene, </a:t>
            </a:r>
            <a:r>
              <a:rPr lang="en-US" sz="1800" dirty="0"/>
              <a:t>and evaluate with individuals, families, groups, organizations, and communities. </a:t>
            </a:r>
            <a:endParaRPr lang="en-US" sz="1800" dirty="0" smtClean="0"/>
          </a:p>
          <a:p>
            <a:r>
              <a:rPr lang="en-US" sz="1800" dirty="0" smtClean="0"/>
              <a:t>A2.1.10 </a:t>
            </a:r>
            <a:r>
              <a:rPr lang="en-US" sz="1800" dirty="0"/>
              <a:t>(b)—Assessment. </a:t>
            </a:r>
            <a:r>
              <a:rPr lang="en-US" sz="1800" dirty="0" smtClean="0"/>
              <a:t> Advanced </a:t>
            </a:r>
            <a:r>
              <a:rPr lang="en-US" sz="1800" dirty="0"/>
              <a:t>practitioners in clinical social work </a:t>
            </a:r>
          </a:p>
          <a:p>
            <a:pPr marL="457200" lvl="1" indent="0">
              <a:buNone/>
            </a:pPr>
            <a:r>
              <a:rPr lang="en-US" sz="2000" dirty="0"/>
              <a:t>1. use multidimensional bio-psycho-social-spiritual assessment tools; </a:t>
            </a:r>
          </a:p>
          <a:p>
            <a:pPr marL="457200" lvl="1" indent="0">
              <a:buNone/>
            </a:pPr>
            <a:r>
              <a:rPr lang="en-US" sz="2000" dirty="0"/>
              <a:t>2. assess clients’ readiness for change; </a:t>
            </a:r>
          </a:p>
          <a:p>
            <a:pPr marL="457200" lvl="1" indent="0">
              <a:buNone/>
            </a:pPr>
            <a:r>
              <a:rPr lang="en-US" sz="2000" dirty="0"/>
              <a:t>3. assess client coping strategies to reinforce and improve adaptation to life situations, circumstances, and events; </a:t>
            </a:r>
          </a:p>
          <a:p>
            <a:pPr marL="457200" lvl="1" indent="0">
              <a:buNone/>
            </a:pPr>
            <a:r>
              <a:rPr lang="en-US" sz="2000" dirty="0"/>
              <a:t>4. select and modify appropriate intervention strategies based on continuous clinical assessment; and </a:t>
            </a:r>
          </a:p>
          <a:p>
            <a:pPr marL="457200" lvl="1" indent="0">
              <a:buNone/>
            </a:pPr>
            <a:r>
              <a:rPr lang="en-US" sz="2000" dirty="0"/>
              <a:t>5. use differential and </a:t>
            </a:r>
            <a:r>
              <a:rPr lang="en-US" sz="2000" dirty="0" err="1"/>
              <a:t>multiaxial</a:t>
            </a:r>
            <a:r>
              <a:rPr lang="en-US" sz="2000" dirty="0"/>
              <a:t> diagnoses.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25" y="218829"/>
            <a:ext cx="6838906" cy="1222984"/>
          </a:xfrm>
          <a:prstGeom prst="rect">
            <a:avLst/>
          </a:prstGeom>
        </p:spPr>
      </p:pic>
    </p:spTree>
    <p:extLst>
      <p:ext uri="{BB962C8B-B14F-4D97-AF65-F5344CB8AC3E}">
        <p14:creationId xmlns:p14="http://schemas.microsoft.com/office/powerpoint/2010/main" val="1270563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Field Setting (Internship)</a:t>
            </a:r>
            <a:endParaRPr lang="en-US" dirty="0"/>
          </a:p>
        </p:txBody>
      </p:sp>
      <p:sp>
        <p:nvSpPr>
          <p:cNvPr id="3" name="Content Placeholder 2"/>
          <p:cNvSpPr>
            <a:spLocks noGrp="1"/>
          </p:cNvSpPr>
          <p:nvPr>
            <p:ph idx="1"/>
          </p:nvPr>
        </p:nvSpPr>
        <p:spPr>
          <a:xfrm>
            <a:off x="646112" y="2052918"/>
            <a:ext cx="8627890" cy="4195481"/>
          </a:xfrm>
        </p:spPr>
        <p:txBody>
          <a:bodyPr>
            <a:normAutofit/>
          </a:bodyPr>
          <a:lstStyle/>
          <a:p>
            <a:pPr marL="0" indent="0">
              <a:buNone/>
            </a:pPr>
            <a:r>
              <a:rPr lang="en-US" sz="2400" dirty="0"/>
              <a:t>IV.	CLINICAL PRACTICE METHODS</a:t>
            </a:r>
          </a:p>
          <a:p>
            <a:pPr marL="0" indent="0">
              <a:buNone/>
            </a:pPr>
            <a:r>
              <a:rPr lang="en-US" sz="2400" dirty="0"/>
              <a:t>  Objectives</a:t>
            </a:r>
            <a:r>
              <a:rPr lang="en-US" sz="2400" dirty="0" smtClean="0"/>
              <a:t>: To </a:t>
            </a:r>
            <a:r>
              <a:rPr lang="en-US" sz="2400" dirty="0"/>
              <a:t>apply the knowledge and skills of the clinical social work perspective to practice with individuals, families and groups. To differentially apply clinical knowledge, analytic, and practice skills that are sensitive to client systems that differ in social, cultural, racial, religious, spiritual and class backgrounds, gender, sexual orientation, ability, and age. </a:t>
            </a:r>
          </a:p>
        </p:txBody>
      </p:sp>
    </p:spTree>
    <p:extLst>
      <p:ext uri="{BB962C8B-B14F-4D97-AF65-F5344CB8AC3E}">
        <p14:creationId xmlns:p14="http://schemas.microsoft.com/office/powerpoint/2010/main" val="3600304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142888" y="1450270"/>
            <a:ext cx="3447620" cy="1149237"/>
          </a:xfrm>
          <a:prstGeom prst="rect">
            <a:avLst/>
          </a:prstGeom>
        </p:spPr>
      </p:pic>
      <p:sp>
        <p:nvSpPr>
          <p:cNvPr id="2" name="Title 1"/>
          <p:cNvSpPr>
            <a:spLocks noGrp="1"/>
          </p:cNvSpPr>
          <p:nvPr>
            <p:ph type="title"/>
          </p:nvPr>
        </p:nvSpPr>
        <p:spPr/>
        <p:txBody>
          <a:bodyPr/>
          <a:lstStyle/>
          <a:p>
            <a:r>
              <a:rPr lang="en-US" dirty="0" smtClean="0"/>
              <a:t>Rubric for evaluating Clinical Assessment competency</a:t>
            </a:r>
            <a:endParaRPr lang="en-US" dirty="0"/>
          </a:p>
        </p:txBody>
      </p:sp>
      <p:pic>
        <p:nvPicPr>
          <p:cNvPr id="4" name="Content Placeholder 3"/>
          <p:cNvPicPr>
            <a:picLocks noGrp="1" noChangeAspect="1"/>
          </p:cNvPicPr>
          <p:nvPr>
            <p:ph idx="1"/>
          </p:nvPr>
        </p:nvPicPr>
        <p:blipFill rotWithShape="1">
          <a:blip r:embed="rId4"/>
          <a:srcRect t="11308" b="34845"/>
          <a:stretch/>
        </p:blipFill>
        <p:spPr>
          <a:xfrm>
            <a:off x="353688" y="2599507"/>
            <a:ext cx="11236820" cy="2939144"/>
          </a:xfrm>
          <a:prstGeom prst="rect">
            <a:avLst/>
          </a:prstGeom>
        </p:spPr>
      </p:pic>
    </p:spTree>
    <p:extLst>
      <p:ext uri="{BB962C8B-B14F-4D97-AF65-F5344CB8AC3E}">
        <p14:creationId xmlns:p14="http://schemas.microsoft.com/office/powerpoint/2010/main" val="2526951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system</a:t>
            </a:r>
            <a:endParaRPr lang="en-US" dirty="0"/>
          </a:p>
        </p:txBody>
      </p:sp>
      <p:sp>
        <p:nvSpPr>
          <p:cNvPr id="3" name="Content Placeholder 2"/>
          <p:cNvSpPr>
            <a:spLocks noGrp="1"/>
          </p:cNvSpPr>
          <p:nvPr>
            <p:ph idx="1"/>
          </p:nvPr>
        </p:nvSpPr>
        <p:spPr>
          <a:xfrm>
            <a:off x="528547" y="1517340"/>
            <a:ext cx="10000116" cy="4667922"/>
          </a:xfrm>
        </p:spPr>
        <p:txBody>
          <a:bodyPr>
            <a:normAutofit fontScale="92500"/>
          </a:bodyPr>
          <a:lstStyle/>
          <a:p>
            <a:pPr marL="0" indent="0">
              <a:buNone/>
            </a:pPr>
            <a:r>
              <a:rPr lang="en-US" sz="2400" dirty="0"/>
              <a:t>RATING SCALE: This is a summative evaluation. We are asking you to evaluate behaviors; i.e., the degree to which each practice behavior is demonstrated by the student. </a:t>
            </a:r>
          </a:p>
          <a:p>
            <a:pPr marL="0" indent="0">
              <a:buNone/>
            </a:pPr>
            <a:r>
              <a:rPr lang="en-US" sz="2400" dirty="0"/>
              <a:t>5) Skillfully and Consistently demonstrates</a:t>
            </a:r>
          </a:p>
          <a:p>
            <a:pPr marL="0" indent="0">
              <a:buNone/>
            </a:pPr>
            <a:r>
              <a:rPr lang="en-US" sz="2400" dirty="0"/>
              <a:t>4) Consistently Demonstrates</a:t>
            </a:r>
          </a:p>
          <a:p>
            <a:pPr marL="0" indent="0">
              <a:buNone/>
            </a:pPr>
            <a:r>
              <a:rPr lang="en-US" sz="2400" dirty="0"/>
              <a:t>3) Generally Demonstrates</a:t>
            </a:r>
          </a:p>
          <a:p>
            <a:pPr marL="0" indent="0">
              <a:buNone/>
            </a:pPr>
            <a:r>
              <a:rPr lang="en-US" sz="2400" dirty="0"/>
              <a:t>2) Inconsistently Demonstrates</a:t>
            </a:r>
          </a:p>
          <a:p>
            <a:pPr marL="0" indent="0">
              <a:buNone/>
            </a:pPr>
            <a:r>
              <a:rPr lang="en-US" sz="2400" dirty="0"/>
              <a:t>1) Rarely Demonstrates</a:t>
            </a:r>
          </a:p>
          <a:p>
            <a:pPr marL="0" indent="0">
              <a:buNone/>
            </a:pPr>
            <a:r>
              <a:rPr lang="en-US" sz="2400" dirty="0"/>
              <a:t>N/A Not applicable to the internship setting (note – clinical social work skills are transferable to a wide range of practice settings. Please use N/A only when there is no opportunity to apply a certain practice behavior or skill.)</a:t>
            </a:r>
          </a:p>
          <a:p>
            <a:pPr marL="0" indent="0">
              <a:buNone/>
            </a:pPr>
            <a:endParaRPr lang="en-US" dirty="0"/>
          </a:p>
        </p:txBody>
      </p:sp>
    </p:spTree>
    <p:extLst>
      <p:ext uri="{BB962C8B-B14F-4D97-AF65-F5344CB8AC3E}">
        <p14:creationId xmlns:p14="http://schemas.microsoft.com/office/powerpoint/2010/main" val="3724128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Rubrics! Huh! Yeah! What are they good for?!</a:t>
            </a:r>
            <a:br>
              <a:rPr lang="en-US" dirty="0" smtClean="0"/>
            </a:br>
            <a:r>
              <a:rPr lang="en-US" dirty="0" smtClean="0"/>
              <a:t>Absolutely nothing?</a:t>
            </a:r>
            <a:endParaRPr lang="en-US" dirty="0"/>
          </a:p>
        </p:txBody>
      </p:sp>
      <p:pic>
        <p:nvPicPr>
          <p:cNvPr id="4" name="GcUma5ksc_o"/>
          <p:cNvPicPr>
            <a:picLocks noGrp="1" noRot="1" noChangeAspect="1"/>
          </p:cNvPicPr>
          <p:nvPr>
            <p:ph idx="1"/>
            <a:videoFile r:link="rId1"/>
          </p:nvPr>
        </p:nvPicPr>
        <p:blipFill>
          <a:blip r:embed="rId3"/>
          <a:stretch>
            <a:fillRect/>
          </a:stretch>
        </p:blipFill>
        <p:spPr>
          <a:xfrm>
            <a:off x="2886756" y="2328786"/>
            <a:ext cx="5303656" cy="2983307"/>
          </a:xfrm>
          <a:prstGeom prst="rect">
            <a:avLst/>
          </a:prstGeom>
        </p:spPr>
      </p:pic>
    </p:spTree>
    <p:extLst>
      <p:ext uri="{BB962C8B-B14F-4D97-AF65-F5344CB8AC3E}">
        <p14:creationId xmlns:p14="http://schemas.microsoft.com/office/powerpoint/2010/main" val="482236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Work &amp; Interprofessional Assessment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738939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5555614" cy="990600"/>
          </a:xfrm>
          <a:prstGeom prst="rect">
            <a:avLst/>
          </a:prstGeom>
        </p:spPr>
      </p:pic>
      <p:sp>
        <p:nvSpPr>
          <p:cNvPr id="2" name="Title 1"/>
          <p:cNvSpPr>
            <a:spLocks noGrp="1"/>
          </p:cNvSpPr>
          <p:nvPr>
            <p:ph type="title"/>
          </p:nvPr>
        </p:nvSpPr>
        <p:spPr>
          <a:xfrm>
            <a:off x="631613" y="1036321"/>
            <a:ext cx="10785323" cy="594360"/>
          </a:xfrm>
        </p:spPr>
        <p:txBody>
          <a:bodyPr>
            <a:noAutofit/>
          </a:bodyPr>
          <a:lstStyle/>
          <a:p>
            <a:r>
              <a:rPr lang="en-US" sz="2800" dirty="0" smtClean="0"/>
              <a:t>End of year evaluation with questions on </a:t>
            </a:r>
            <a:r>
              <a:rPr lang="en-US" sz="2800" dirty="0" err="1" smtClean="0"/>
              <a:t>Interprofessionalism</a:t>
            </a:r>
            <a:r>
              <a:rPr lang="en-US" sz="2800" dirty="0" smtClean="0"/>
              <a:t>.</a:t>
            </a:r>
            <a:endParaRPr lang="en-US" sz="2800" dirty="0"/>
          </a:p>
        </p:txBody>
      </p:sp>
      <p:sp>
        <p:nvSpPr>
          <p:cNvPr id="3" name="Content Placeholder 2"/>
          <p:cNvSpPr>
            <a:spLocks noGrp="1"/>
          </p:cNvSpPr>
          <p:nvPr>
            <p:ph idx="1"/>
          </p:nvPr>
        </p:nvSpPr>
        <p:spPr>
          <a:xfrm>
            <a:off x="400262" y="1630681"/>
            <a:ext cx="10310706" cy="5044440"/>
          </a:xfrm>
        </p:spPr>
        <p:txBody>
          <a:bodyPr>
            <a:noAutofit/>
          </a:bodyPr>
          <a:lstStyle/>
          <a:p>
            <a:pPr marL="0" indent="0">
              <a:buNone/>
            </a:pPr>
            <a:r>
              <a:rPr lang="en-US" sz="2400" dirty="0"/>
              <a:t>I. AGENCY &amp; COMMUNITY</a:t>
            </a:r>
          </a:p>
          <a:p>
            <a:pPr marL="0" indent="0">
              <a:buNone/>
            </a:pPr>
            <a:r>
              <a:rPr lang="en-US" sz="2400" dirty="0"/>
              <a:t>b. Communicate professional judgments to other social workers and to professionals from other disciplines, in both verbal and written format.</a:t>
            </a:r>
          </a:p>
          <a:p>
            <a:pPr marL="0" indent="0">
              <a:buNone/>
            </a:pPr>
            <a:r>
              <a:rPr lang="en-US" sz="2400" dirty="0"/>
              <a:t>e. Work collaboratively with others to effect systemic change that is sustainable.</a:t>
            </a:r>
          </a:p>
          <a:p>
            <a:pPr marL="0" indent="0">
              <a:buNone/>
            </a:pPr>
            <a:r>
              <a:rPr lang="en-US" sz="2400" dirty="0" smtClean="0"/>
              <a:t>III</a:t>
            </a:r>
            <a:r>
              <a:rPr lang="en-US" sz="2400" dirty="0"/>
              <a:t>. SELF AWARENESS &amp; COMMUNICATION</a:t>
            </a:r>
          </a:p>
          <a:p>
            <a:pPr marL="0" indent="0">
              <a:buNone/>
            </a:pPr>
            <a:r>
              <a:rPr lang="en-US" sz="2400" dirty="0"/>
              <a:t>h. Collaborate with </a:t>
            </a:r>
            <a:r>
              <a:rPr lang="en-US" sz="2400" dirty="0" smtClean="0"/>
              <a:t>other </a:t>
            </a:r>
            <a:r>
              <a:rPr lang="en-US" sz="2400" dirty="0"/>
              <a:t>professionals to coordinate treatment interventions. </a:t>
            </a:r>
          </a:p>
          <a:p>
            <a:pPr marL="0" indent="0">
              <a:buNone/>
            </a:pPr>
            <a:r>
              <a:rPr lang="en-US" sz="2400" dirty="0" smtClean="0"/>
              <a:t>IV</a:t>
            </a:r>
            <a:r>
              <a:rPr lang="en-US" sz="2400" dirty="0"/>
              <a:t>. CLINICAL PRACTICE METHODS</a:t>
            </a:r>
          </a:p>
          <a:p>
            <a:pPr marL="0" indent="0">
              <a:buNone/>
            </a:pPr>
            <a:r>
              <a:rPr lang="en-US" sz="2400" dirty="0"/>
              <a:t>n. Consult with other professionals, as needed, to facilitate the assessment, diagnosis and treatment processes.</a:t>
            </a:r>
          </a:p>
          <a:p>
            <a:pPr marL="0" indent="0">
              <a:buNone/>
            </a:pPr>
            <a:endParaRPr lang="en-US" sz="2400" dirty="0"/>
          </a:p>
        </p:txBody>
      </p:sp>
    </p:spTree>
    <p:extLst>
      <p:ext uri="{BB962C8B-B14F-4D97-AF65-F5344CB8AC3E}">
        <p14:creationId xmlns:p14="http://schemas.microsoft.com/office/powerpoint/2010/main" val="2996210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Professional Competencies and Evaluative Tools</a:t>
            </a:r>
            <a:br>
              <a:rPr lang="en-US" dirty="0"/>
            </a:br>
            <a:endParaRPr lang="en-US" dirty="0"/>
          </a:p>
        </p:txBody>
      </p:sp>
      <p:sp>
        <p:nvSpPr>
          <p:cNvPr id="5" name="Text Placeholder 4"/>
          <p:cNvSpPr>
            <a:spLocks noGrp="1"/>
          </p:cNvSpPr>
          <p:nvPr>
            <p:ph type="body" idx="1"/>
          </p:nvPr>
        </p:nvSpPr>
        <p:spPr/>
        <p:txBody>
          <a:bodyPr>
            <a:normAutofit/>
          </a:bodyPr>
          <a:lstStyle/>
          <a:p>
            <a:r>
              <a:rPr lang="en-US" sz="7200" dirty="0" smtClean="0">
                <a:solidFill>
                  <a:srgbClr val="92D050"/>
                </a:solidFill>
              </a:rPr>
              <a:t>Psychology </a:t>
            </a:r>
            <a:endParaRPr lang="en-US" sz="7200" dirty="0">
              <a:solidFill>
                <a:srgbClr val="92D050"/>
              </a:solidFill>
            </a:endParaRPr>
          </a:p>
        </p:txBody>
      </p:sp>
    </p:spTree>
    <p:extLst>
      <p:ext uri="{BB962C8B-B14F-4D97-AF65-F5344CB8AC3E}">
        <p14:creationId xmlns:p14="http://schemas.microsoft.com/office/powerpoint/2010/main" val="1727209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778" y="250587"/>
            <a:ext cx="7620000" cy="1209675"/>
          </a:xfrm>
        </p:spPr>
        <p:txBody>
          <a:bodyPr/>
          <a:lstStyle/>
          <a:p>
            <a:pPr algn="ctr"/>
            <a:endParaRPr lang="en-US" sz="3200" dirty="0"/>
          </a:p>
        </p:txBody>
      </p:sp>
      <p:sp>
        <p:nvSpPr>
          <p:cNvPr id="3" name="Content Placeholder 2"/>
          <p:cNvSpPr>
            <a:spLocks noGrp="1"/>
          </p:cNvSpPr>
          <p:nvPr>
            <p:ph idx="1"/>
          </p:nvPr>
        </p:nvSpPr>
        <p:spPr>
          <a:xfrm>
            <a:off x="1103312" y="2184934"/>
            <a:ext cx="8946541" cy="4063465"/>
          </a:xfrm>
        </p:spPr>
        <p:txBody>
          <a:bodyPr>
            <a:normAutofit fontScale="92500"/>
          </a:bodyPr>
          <a:lstStyle/>
          <a:p>
            <a:pPr lvl="1"/>
            <a:r>
              <a:rPr lang="en-US" sz="2800" dirty="0"/>
              <a:t>Practitioner-Scholar Training </a:t>
            </a:r>
            <a:r>
              <a:rPr lang="en-US" sz="2800" dirty="0" smtClean="0"/>
              <a:t>Model; APA Accredited</a:t>
            </a:r>
            <a:endParaRPr lang="en-US" sz="2800" dirty="0"/>
          </a:p>
          <a:p>
            <a:pPr marL="457200" lvl="1" indent="0">
              <a:buNone/>
            </a:pPr>
            <a:endParaRPr lang="en-US" sz="2800" dirty="0"/>
          </a:p>
          <a:p>
            <a:pPr lvl="1"/>
            <a:r>
              <a:rPr lang="en-US" sz="2800" dirty="0"/>
              <a:t>Prepares students for practice in professional psychology &amp; to base practice on science</a:t>
            </a:r>
          </a:p>
          <a:p>
            <a:pPr marL="457200" lvl="1" indent="0">
              <a:buNone/>
            </a:pPr>
            <a:endParaRPr lang="en-US" sz="2800" dirty="0"/>
          </a:p>
          <a:p>
            <a:pPr lvl="1"/>
            <a:r>
              <a:rPr lang="en-US" sz="2800" b="1" dirty="0" smtClean="0"/>
              <a:t>National Council of Schools and Programs of Professional Psychology (NCSPP) </a:t>
            </a:r>
            <a:r>
              <a:rPr lang="en-US" sz="2800" dirty="0"/>
              <a:t>Model of Training: good fit for our teaching &amp; evaluation of students</a:t>
            </a:r>
          </a:p>
          <a:p>
            <a:pPr marL="457200" lvl="1" indent="0">
              <a:buNone/>
            </a:pPr>
            <a:endParaRPr lang="en-US" sz="2600" dirty="0" smtClean="0"/>
          </a:p>
        </p:txBody>
      </p:sp>
      <p:pic>
        <p:nvPicPr>
          <p:cNvPr id="4" name="Picture 7" descr="header"/>
          <p:cNvPicPr>
            <a:picLocks noChangeAspect="1" noChangeArrowheads="1"/>
          </p:cNvPicPr>
          <p:nvPr/>
        </p:nvPicPr>
        <p:blipFill>
          <a:blip r:embed="rId2" cstate="print"/>
          <a:srcRect/>
          <a:stretch>
            <a:fillRect/>
          </a:stretch>
        </p:blipFill>
        <p:spPr bwMode="auto">
          <a:xfrm>
            <a:off x="1362778" y="250587"/>
            <a:ext cx="7620000" cy="1209675"/>
          </a:xfrm>
          <a:prstGeom prst="rect">
            <a:avLst/>
          </a:prstGeom>
          <a:noFill/>
          <a:ln w="9525">
            <a:noFill/>
            <a:miter lim="800000"/>
            <a:headEnd/>
            <a:tailEnd/>
          </a:ln>
        </p:spPr>
      </p:pic>
    </p:spTree>
    <p:extLst>
      <p:ext uri="{BB962C8B-B14F-4D97-AF65-F5344CB8AC3E}">
        <p14:creationId xmlns:p14="http://schemas.microsoft.com/office/powerpoint/2010/main" val="3152179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NCSPP Model of Training</a:t>
            </a:r>
            <a:br>
              <a:rPr lang="en-US" dirty="0" smtClean="0"/>
            </a:br>
            <a:r>
              <a:rPr lang="en-US" dirty="0" smtClean="0"/>
              <a:t>Core Competency Areas</a:t>
            </a:r>
            <a:endParaRPr lang="en-US" dirty="0"/>
          </a:p>
        </p:txBody>
      </p:sp>
      <p:sp>
        <p:nvSpPr>
          <p:cNvPr id="3" name="Content Placeholder 2"/>
          <p:cNvSpPr>
            <a:spLocks noGrp="1"/>
          </p:cNvSpPr>
          <p:nvPr>
            <p:ph idx="1"/>
          </p:nvPr>
        </p:nvSpPr>
        <p:spPr>
          <a:xfrm>
            <a:off x="3206433" y="2073238"/>
            <a:ext cx="5307648" cy="4195481"/>
          </a:xfrm>
        </p:spPr>
        <p:txBody>
          <a:bodyPr>
            <a:normAutofit fontScale="92500" lnSpcReduction="10000"/>
          </a:bodyPr>
          <a:lstStyle/>
          <a:p>
            <a:pPr algn="ctr"/>
            <a:endParaRPr lang="en-US" dirty="0" smtClean="0"/>
          </a:p>
          <a:p>
            <a:r>
              <a:rPr lang="en-US" sz="2800" dirty="0" smtClean="0"/>
              <a:t>Relationship</a:t>
            </a:r>
          </a:p>
          <a:p>
            <a:r>
              <a:rPr lang="en-US" sz="5800" b="1" dirty="0" smtClean="0"/>
              <a:t>Intervention</a:t>
            </a:r>
          </a:p>
          <a:p>
            <a:r>
              <a:rPr lang="en-US" sz="2800" dirty="0" smtClean="0"/>
              <a:t>Diversity</a:t>
            </a:r>
          </a:p>
          <a:p>
            <a:r>
              <a:rPr lang="en-US" sz="2800" dirty="0" smtClean="0"/>
              <a:t>Research &amp; Evaluation</a:t>
            </a:r>
          </a:p>
          <a:p>
            <a:r>
              <a:rPr lang="en-US" sz="2800" dirty="0" smtClean="0"/>
              <a:t>Management &amp; Supervision</a:t>
            </a:r>
          </a:p>
          <a:p>
            <a:r>
              <a:rPr lang="en-US" sz="2800" dirty="0" smtClean="0"/>
              <a:t>Assessment</a:t>
            </a:r>
          </a:p>
          <a:p>
            <a:r>
              <a:rPr lang="en-US" sz="2800" dirty="0" smtClean="0"/>
              <a:t>Consultation &amp; Education</a:t>
            </a:r>
            <a:endParaRPr lang="en-US" sz="2800" dirty="0"/>
          </a:p>
        </p:txBody>
      </p:sp>
    </p:spTree>
    <p:extLst>
      <p:ext uri="{BB962C8B-B14F-4D97-AF65-F5344CB8AC3E}">
        <p14:creationId xmlns:p14="http://schemas.microsoft.com/office/powerpoint/2010/main" val="2897665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Ability to collaborate with </a:t>
            </a:r>
            <a:r>
              <a:rPr lang="en-US" b="1" dirty="0" smtClean="0"/>
              <a:t>clients </a:t>
            </a:r>
            <a:r>
              <a:rPr lang="en-US" b="1" dirty="0"/>
              <a:t>on treatment </a:t>
            </a:r>
            <a:r>
              <a:rPr lang="en-US" b="1" dirty="0" smtClean="0"/>
              <a:t>plans</a:t>
            </a:r>
            <a:r>
              <a:rPr lang="en-US" b="1" dirty="0"/>
              <a:t>, orient </a:t>
            </a:r>
            <a:r>
              <a:rPr lang="en-US" b="1" dirty="0" smtClean="0"/>
              <a:t>clients </a:t>
            </a:r>
            <a:r>
              <a:rPr lang="en-US" b="1" dirty="0"/>
              <a:t>to treatment </a:t>
            </a:r>
            <a:r>
              <a:rPr lang="en-US" b="1" dirty="0" smtClean="0"/>
              <a:t>process &amp; plan </a:t>
            </a:r>
            <a:r>
              <a:rPr lang="en-US" b="1" dirty="0"/>
              <a:t>as necessary.</a:t>
            </a:r>
            <a:endParaRPr lang="en-US" dirty="0"/>
          </a:p>
          <a:p>
            <a:r>
              <a:rPr lang="en-US" b="1" dirty="0"/>
              <a:t>Ability to clearly articulate </a:t>
            </a:r>
            <a:r>
              <a:rPr lang="en-US" b="1" dirty="0" smtClean="0"/>
              <a:t>&amp; consistently </a:t>
            </a:r>
            <a:r>
              <a:rPr lang="en-US" b="1" dirty="0"/>
              <a:t>follow through with theory and its connection to the case</a:t>
            </a:r>
            <a:endParaRPr lang="en-US" dirty="0"/>
          </a:p>
          <a:p>
            <a:r>
              <a:rPr lang="en-US" b="1" dirty="0"/>
              <a:t>Ability to manage </a:t>
            </a:r>
            <a:r>
              <a:rPr lang="en-US" b="1" dirty="0" smtClean="0"/>
              <a:t>sessions, </a:t>
            </a:r>
            <a:r>
              <a:rPr lang="en-US" b="1" dirty="0"/>
              <a:t>facilitate </a:t>
            </a:r>
            <a:r>
              <a:rPr lang="en-US" b="1" dirty="0" smtClean="0"/>
              <a:t>interventions </a:t>
            </a:r>
            <a:r>
              <a:rPr lang="en-US" b="1" dirty="0"/>
              <a:t>&amp; follow through on </a:t>
            </a:r>
            <a:r>
              <a:rPr lang="en-US" b="1" dirty="0" smtClean="0"/>
              <a:t>recommendations/previous </a:t>
            </a:r>
            <a:r>
              <a:rPr lang="en-US" b="1" dirty="0"/>
              <a:t>sessions</a:t>
            </a:r>
            <a:endParaRPr lang="en-US" dirty="0"/>
          </a:p>
          <a:p>
            <a:r>
              <a:rPr lang="en-US" b="1" dirty="0"/>
              <a:t>Ability to be reflective </a:t>
            </a:r>
            <a:r>
              <a:rPr lang="en-US" b="1" dirty="0" smtClean="0"/>
              <a:t>&amp; mindful </a:t>
            </a:r>
            <a:r>
              <a:rPr lang="en-US" b="1" dirty="0"/>
              <a:t>of one’s abilities and </a:t>
            </a:r>
            <a:r>
              <a:rPr lang="en-US" b="1" dirty="0" smtClean="0"/>
              <a:t>limits &amp; </a:t>
            </a:r>
            <a:r>
              <a:rPr lang="en-US" b="1" dirty="0"/>
              <a:t>how they affect interventions &amp; outcomes</a:t>
            </a:r>
            <a:endParaRPr lang="en-US" dirty="0"/>
          </a:p>
          <a:p>
            <a:r>
              <a:rPr lang="en-US" b="1" dirty="0"/>
              <a:t>Ability to terminate appropriately, with sensitivity to the issues at hand.</a:t>
            </a:r>
            <a:endParaRPr lang="en-US" dirty="0"/>
          </a:p>
          <a:p>
            <a:r>
              <a:rPr lang="en-US" b="1" dirty="0"/>
              <a:t>Appreciation of client strengths, resiliency and effectiveness</a:t>
            </a:r>
            <a:endParaRPr lang="en-US" dirty="0"/>
          </a:p>
        </p:txBody>
      </p:sp>
      <p:sp>
        <p:nvSpPr>
          <p:cNvPr id="4" name="Title 1"/>
          <p:cNvSpPr>
            <a:spLocks noGrp="1"/>
          </p:cNvSpPr>
          <p:nvPr>
            <p:ph type="title"/>
          </p:nvPr>
        </p:nvSpPr>
        <p:spPr/>
        <p:txBody>
          <a:bodyPr>
            <a:normAutofit fontScale="90000"/>
          </a:bodyPr>
          <a:lstStyle/>
          <a:p>
            <a:pPr algn="ctr"/>
            <a:r>
              <a:rPr lang="en-US" sz="4000" b="1" dirty="0" smtClean="0">
                <a:solidFill>
                  <a:srgbClr val="92D050"/>
                </a:solidFill>
              </a:rPr>
              <a:t>Intervention Competency </a:t>
            </a:r>
            <a:r>
              <a:rPr lang="en-US" sz="3200" dirty="0" smtClean="0">
                <a:solidFill>
                  <a:srgbClr val="92D050"/>
                </a:solidFill>
              </a:rPr>
              <a:t>= Activities that promote, restore, sustain, &amp;/or enhance positive client functioning</a:t>
            </a:r>
            <a:endParaRPr lang="en-US" sz="3200" dirty="0">
              <a:solidFill>
                <a:srgbClr val="92D050"/>
              </a:solidFill>
            </a:endParaRPr>
          </a:p>
        </p:txBody>
      </p:sp>
    </p:spTree>
    <p:extLst>
      <p:ext uri="{BB962C8B-B14F-4D97-AF65-F5344CB8AC3E}">
        <p14:creationId xmlns:p14="http://schemas.microsoft.com/office/powerpoint/2010/main" val="3501696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92D050"/>
                </a:solidFill>
              </a:rPr>
              <a:t>Rating Scales</a:t>
            </a:r>
            <a:endParaRPr lang="en-US" sz="3200" dirty="0">
              <a:solidFill>
                <a:srgbClr val="92D050"/>
              </a:solidFill>
            </a:endParaRPr>
          </a:p>
        </p:txBody>
      </p:sp>
      <p:sp>
        <p:nvSpPr>
          <p:cNvPr id="3" name="Content Placeholder 2"/>
          <p:cNvSpPr>
            <a:spLocks noGrp="1"/>
          </p:cNvSpPr>
          <p:nvPr>
            <p:ph idx="1"/>
          </p:nvPr>
        </p:nvSpPr>
        <p:spPr>
          <a:xfrm>
            <a:off x="1104293" y="1458098"/>
            <a:ext cx="8946541" cy="4963022"/>
          </a:xfrm>
        </p:spPr>
        <p:txBody>
          <a:bodyPr>
            <a:normAutofit fontScale="47500" lnSpcReduction="20000"/>
          </a:bodyPr>
          <a:lstStyle/>
          <a:p>
            <a:r>
              <a:rPr lang="en-US" sz="4400" b="1" i="1" dirty="0" smtClean="0"/>
              <a:t>Below Minimum Competence</a:t>
            </a:r>
          </a:p>
          <a:p>
            <a:pPr lvl="1"/>
            <a:r>
              <a:rPr lang="en-US" sz="4400" b="1" i="1" dirty="0" smtClean="0"/>
              <a:t>Needs considerable improvement; remediation</a:t>
            </a:r>
          </a:p>
          <a:p>
            <a:endParaRPr lang="en-US" sz="4400" b="1" i="1" dirty="0"/>
          </a:p>
          <a:p>
            <a:r>
              <a:rPr lang="en-US" sz="4400" b="1" i="1" dirty="0" smtClean="0"/>
              <a:t>Novice</a:t>
            </a:r>
          </a:p>
          <a:p>
            <a:pPr lvl="1"/>
            <a:r>
              <a:rPr lang="en-US" sz="4400" b="1" i="1" dirty="0" smtClean="0"/>
              <a:t>EXPECTED here at beginning Practicum I</a:t>
            </a:r>
          </a:p>
          <a:p>
            <a:endParaRPr lang="en-US" sz="4400" b="1" i="1" dirty="0"/>
          </a:p>
          <a:p>
            <a:r>
              <a:rPr lang="en-US" sz="4400" b="1" i="1" dirty="0" smtClean="0"/>
              <a:t>Intermediate</a:t>
            </a:r>
          </a:p>
          <a:p>
            <a:pPr lvl="1"/>
            <a:r>
              <a:rPr lang="en-US" sz="4400" b="1" i="1" dirty="0" smtClean="0"/>
              <a:t>Novice less prominent; generalizability of skills to new clients/situations somewhat limited; support still needed to guide performance</a:t>
            </a:r>
          </a:p>
          <a:p>
            <a:pPr marL="0" indent="0">
              <a:buNone/>
            </a:pPr>
            <a:endParaRPr lang="en-US" sz="4400" b="1" i="1" dirty="0"/>
          </a:p>
          <a:p>
            <a:r>
              <a:rPr lang="en-US" sz="4400" b="1" i="1" dirty="0" smtClean="0"/>
              <a:t>Advanced</a:t>
            </a:r>
          </a:p>
          <a:p>
            <a:pPr lvl="1"/>
            <a:r>
              <a:rPr lang="en-US" sz="4400" b="1" i="1" dirty="0" smtClean="0"/>
              <a:t>EXPECTED @ end Practicum II; Internship ready</a:t>
            </a:r>
          </a:p>
          <a:p>
            <a:pPr lvl="1"/>
            <a:endParaRPr lang="en-US" sz="4400" b="1" i="1" dirty="0" smtClean="0"/>
          </a:p>
          <a:p>
            <a:endParaRPr lang="en-US" sz="3200" b="1" i="1" dirty="0"/>
          </a:p>
          <a:p>
            <a:endParaRPr lang="en-US" sz="3200" b="1" i="1" dirty="0" smtClean="0"/>
          </a:p>
          <a:p>
            <a:pPr marL="0" indent="0">
              <a:buNone/>
            </a:pPr>
            <a:endParaRPr lang="en-US" sz="2400" dirty="0" smtClean="0"/>
          </a:p>
        </p:txBody>
      </p:sp>
    </p:spTree>
    <p:extLst>
      <p:ext uri="{BB962C8B-B14F-4D97-AF65-F5344CB8AC3E}">
        <p14:creationId xmlns:p14="http://schemas.microsoft.com/office/powerpoint/2010/main" val="2013562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Pros &amp; Cons of Competency-Based Education</a:t>
            </a:r>
            <a:endParaRPr lang="en-US" dirty="0"/>
          </a:p>
        </p:txBody>
      </p:sp>
      <p:sp>
        <p:nvSpPr>
          <p:cNvPr id="7" name="Text Placeholder 6"/>
          <p:cNvSpPr>
            <a:spLocks noGrp="1"/>
          </p:cNvSpPr>
          <p:nvPr>
            <p:ph type="body" sz="quarter" idx="3"/>
          </p:nvPr>
        </p:nvSpPr>
        <p:spPr>
          <a:xfrm>
            <a:off x="2710944" y="2045691"/>
            <a:ext cx="4185618" cy="576262"/>
          </a:xfrm>
        </p:spPr>
        <p:txBody>
          <a:bodyPr/>
          <a:lstStyle/>
          <a:p>
            <a:pPr algn="ctr"/>
            <a:r>
              <a:rPr lang="en-US" sz="3200" dirty="0" smtClean="0"/>
              <a:t>Cons</a:t>
            </a:r>
            <a:endParaRPr lang="en-US" dirty="0"/>
          </a:p>
        </p:txBody>
      </p:sp>
      <p:sp>
        <p:nvSpPr>
          <p:cNvPr id="8" name="Content Placeholder 7"/>
          <p:cNvSpPr>
            <a:spLocks noGrp="1"/>
          </p:cNvSpPr>
          <p:nvPr>
            <p:ph sz="quarter" idx="4"/>
          </p:nvPr>
        </p:nvSpPr>
        <p:spPr>
          <a:xfrm>
            <a:off x="940526" y="2737245"/>
            <a:ext cx="8333475" cy="3304117"/>
          </a:xfrm>
        </p:spPr>
        <p:txBody>
          <a:bodyPr>
            <a:noAutofit/>
          </a:bodyPr>
          <a:lstStyle/>
          <a:p>
            <a:r>
              <a:rPr lang="en-US" sz="2800" dirty="0" smtClean="0"/>
              <a:t>Difficult to define uniform standards &amp; expectations</a:t>
            </a:r>
          </a:p>
          <a:p>
            <a:r>
              <a:rPr lang="en-US" sz="2800" dirty="0" smtClean="0"/>
              <a:t>The profession is more than simply a set of skills</a:t>
            </a:r>
          </a:p>
          <a:p>
            <a:r>
              <a:rPr lang="en-US" sz="2800" dirty="0" smtClean="0"/>
              <a:t>Some knowledge/skills/ attitudes hard to measure; so evaluations may focus too much on those that are easily measured</a:t>
            </a:r>
          </a:p>
          <a:p>
            <a:r>
              <a:rPr lang="en-US" sz="2800" dirty="0"/>
              <a:t>S</a:t>
            </a:r>
            <a:r>
              <a:rPr lang="en-US" sz="2800" dirty="0" smtClean="0"/>
              <a:t>ignificant time &amp; possibly financial cost</a:t>
            </a:r>
            <a:endParaRPr lang="en-US" sz="2800" dirty="0"/>
          </a:p>
        </p:txBody>
      </p:sp>
    </p:spTree>
    <p:extLst>
      <p:ext uri="{BB962C8B-B14F-4D97-AF65-F5344CB8AC3E}">
        <p14:creationId xmlns:p14="http://schemas.microsoft.com/office/powerpoint/2010/main" val="1771960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Pros &amp; Cons of Competency-Based Education</a:t>
            </a:r>
            <a:endParaRPr lang="en-US" dirty="0"/>
          </a:p>
        </p:txBody>
      </p:sp>
      <p:sp>
        <p:nvSpPr>
          <p:cNvPr id="5" name="Text Placeholder 4"/>
          <p:cNvSpPr>
            <a:spLocks noGrp="1"/>
          </p:cNvSpPr>
          <p:nvPr>
            <p:ph type="body" idx="1"/>
          </p:nvPr>
        </p:nvSpPr>
        <p:spPr>
          <a:xfrm>
            <a:off x="2882856" y="1930400"/>
            <a:ext cx="4185623" cy="576262"/>
          </a:xfrm>
        </p:spPr>
        <p:txBody>
          <a:bodyPr/>
          <a:lstStyle/>
          <a:p>
            <a:pPr algn="ctr"/>
            <a:r>
              <a:rPr lang="en-US" sz="3200" dirty="0" smtClean="0"/>
              <a:t>Pros</a:t>
            </a:r>
            <a:endParaRPr lang="en-US" sz="3200" dirty="0"/>
          </a:p>
        </p:txBody>
      </p:sp>
      <p:sp>
        <p:nvSpPr>
          <p:cNvPr id="6" name="Content Placeholder 5"/>
          <p:cNvSpPr>
            <a:spLocks noGrp="1"/>
          </p:cNvSpPr>
          <p:nvPr>
            <p:ph sz="half" idx="2"/>
          </p:nvPr>
        </p:nvSpPr>
        <p:spPr>
          <a:xfrm>
            <a:off x="675745" y="2737245"/>
            <a:ext cx="9513284" cy="3304117"/>
          </a:xfrm>
        </p:spPr>
        <p:txBody>
          <a:bodyPr>
            <a:noAutofit/>
          </a:bodyPr>
          <a:lstStyle/>
          <a:p>
            <a:r>
              <a:rPr lang="en-US" sz="2800" dirty="0" smtClean="0"/>
              <a:t>Clearly communicates expectations for learning </a:t>
            </a:r>
          </a:p>
          <a:p>
            <a:r>
              <a:rPr lang="en-US" sz="2800" dirty="0"/>
              <a:t>F</a:t>
            </a:r>
            <a:r>
              <a:rPr lang="en-US" sz="2800" dirty="0" smtClean="0"/>
              <a:t>oundation for evaluating students’ progress</a:t>
            </a:r>
          </a:p>
          <a:p>
            <a:r>
              <a:rPr lang="en-US" sz="2800" dirty="0" smtClean="0"/>
              <a:t>Assists in determining curriculum &amp; course development</a:t>
            </a:r>
          </a:p>
          <a:p>
            <a:r>
              <a:rPr lang="en-US" sz="2800" dirty="0" smtClean="0"/>
              <a:t>Provides way to view students’ growth over time</a:t>
            </a:r>
          </a:p>
          <a:p>
            <a:endParaRPr lang="en-US" sz="2000" dirty="0"/>
          </a:p>
        </p:txBody>
      </p:sp>
    </p:spTree>
    <p:extLst>
      <p:ext uri="{BB962C8B-B14F-4D97-AF65-F5344CB8AC3E}">
        <p14:creationId xmlns:p14="http://schemas.microsoft.com/office/powerpoint/2010/main" val="333011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98467" y="1066800"/>
            <a:ext cx="8596668" cy="3403600"/>
          </a:xfrm>
        </p:spPr>
        <p:txBody>
          <a:bodyPr/>
          <a:lstStyle/>
          <a:p>
            <a:r>
              <a:rPr lang="en-US" dirty="0" smtClean="0"/>
              <a:t>UST Interprofessional Collaboration Competencies</a:t>
            </a:r>
            <a:endParaRPr lang="en-US" dirty="0"/>
          </a:p>
        </p:txBody>
      </p:sp>
      <p:pic>
        <p:nvPicPr>
          <p:cNvPr id="2" name="Picture 1"/>
          <p:cNvPicPr>
            <a:picLocks noChangeAspect="1"/>
          </p:cNvPicPr>
          <p:nvPr/>
        </p:nvPicPr>
        <p:blipFill>
          <a:blip r:embed="rId2"/>
          <a:stretch>
            <a:fillRect/>
          </a:stretch>
        </p:blipFill>
        <p:spPr>
          <a:xfrm>
            <a:off x="400914" y="0"/>
            <a:ext cx="2664183" cy="3694496"/>
          </a:xfrm>
          <a:prstGeom prst="rect">
            <a:avLst/>
          </a:prstGeom>
        </p:spPr>
      </p:pic>
    </p:spTree>
    <p:extLst>
      <p:ext uri="{BB962C8B-B14F-4D97-AF65-F5344CB8AC3E}">
        <p14:creationId xmlns:p14="http://schemas.microsoft.com/office/powerpoint/2010/main" val="91920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7334" y="679269"/>
            <a:ext cx="8596668" cy="5362093"/>
          </a:xfrm>
        </p:spPr>
        <p:txBody>
          <a:bodyPr>
            <a:normAutofit/>
          </a:bodyPr>
          <a:lstStyle/>
          <a:p>
            <a:pPr marL="0" indent="0">
              <a:buNone/>
            </a:pPr>
            <a:r>
              <a:rPr lang="en-US" sz="2400" dirty="0" smtClean="0"/>
              <a:t>“Rubrics, I despise, because they mean destruction to innocent lives. Rubrics leave tears in thousands of teacher’s eyes when their students go to practice and loose their minds. . .”  paraphrasing the Temptations and the late Edwin Starr and the </a:t>
            </a:r>
          </a:p>
          <a:p>
            <a:pPr marL="0" indent="0">
              <a:buNone/>
            </a:pPr>
            <a:r>
              <a:rPr lang="en-US" sz="2800" dirty="0" smtClean="0"/>
              <a:t>PERSONAL KNOCK ON RUBRICS:</a:t>
            </a:r>
          </a:p>
          <a:p>
            <a:r>
              <a:rPr lang="en-US" sz="3200" dirty="0" smtClean="0"/>
              <a:t>Time consuming</a:t>
            </a:r>
          </a:p>
          <a:p>
            <a:r>
              <a:rPr lang="en-US" sz="3200" dirty="0" smtClean="0"/>
              <a:t>Reductionist</a:t>
            </a:r>
          </a:p>
          <a:p>
            <a:r>
              <a:rPr lang="en-US" sz="3200" dirty="0" smtClean="0"/>
              <a:t>Bulky</a:t>
            </a:r>
          </a:p>
          <a:p>
            <a:r>
              <a:rPr lang="en-US" sz="3200" dirty="0" smtClean="0"/>
              <a:t>Time consuming</a:t>
            </a:r>
          </a:p>
          <a:p>
            <a:endParaRPr lang="en-US" sz="2400" dirty="0" smtClean="0"/>
          </a:p>
          <a:p>
            <a:endParaRPr lang="en-US" sz="2400" dirty="0"/>
          </a:p>
        </p:txBody>
      </p:sp>
    </p:spTree>
    <p:extLst>
      <p:ext uri="{BB962C8B-B14F-4D97-AF65-F5344CB8AC3E}">
        <p14:creationId xmlns:p14="http://schemas.microsoft.com/office/powerpoint/2010/main" val="377507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Interprofessional Competencies –</a:t>
            </a:r>
            <a:br>
              <a:rPr lang="en-US" dirty="0" smtClean="0"/>
            </a:br>
            <a:r>
              <a:rPr lang="en-US" dirty="0"/>
              <a:t> </a:t>
            </a:r>
            <a:r>
              <a:rPr lang="en-US" dirty="0" smtClean="0"/>
              <a:t>     </a:t>
            </a:r>
            <a:r>
              <a:rPr lang="en-US" sz="2800" dirty="0" smtClean="0"/>
              <a:t>drawn from health professions</a:t>
            </a:r>
            <a:endParaRPr lang="en-US" sz="2800" dirty="0"/>
          </a:p>
        </p:txBody>
      </p:sp>
      <p:sp>
        <p:nvSpPr>
          <p:cNvPr id="5" name="Content Placeholder 4"/>
          <p:cNvSpPr>
            <a:spLocks noGrp="1"/>
          </p:cNvSpPr>
          <p:nvPr>
            <p:ph idx="1"/>
          </p:nvPr>
        </p:nvSpPr>
        <p:spPr/>
        <p:txBody>
          <a:bodyPr>
            <a:normAutofit fontScale="92500" lnSpcReduction="10000"/>
          </a:bodyPr>
          <a:lstStyle/>
          <a:p>
            <a:pPr marL="0" marR="0">
              <a:lnSpc>
                <a:spcPct val="107000"/>
              </a:lnSpc>
              <a:spcBef>
                <a:spcPts val="0"/>
              </a:spcBef>
              <a:spcAft>
                <a:spcPts val="600"/>
              </a:spcAft>
            </a:pPr>
            <a:r>
              <a:rPr lang="en-US" sz="2400" b="1" dirty="0">
                <a:solidFill>
                  <a:srgbClr val="92D050"/>
                </a:solidFill>
                <a:latin typeface="Century" panose="02040604050505020304" pitchFamily="18" charset="0"/>
                <a:ea typeface="Calibri" panose="020F0502020204030204" pitchFamily="34" charset="0"/>
                <a:cs typeface="Times New Roman" panose="02020603050405020304" pitchFamily="18" charset="0"/>
              </a:rPr>
              <a:t>Domain I. Values and Ethics</a:t>
            </a:r>
            <a:r>
              <a:rPr lang="en-US" sz="2400" dirty="0">
                <a:solidFill>
                  <a:srgbClr val="92D050"/>
                </a:solidFill>
                <a:latin typeface="Century" panose="02040604050505020304" pitchFamily="18" charset="0"/>
                <a:ea typeface="Calibri" panose="020F0502020204030204" pitchFamily="34" charset="0"/>
                <a:cs typeface="Times New Roman" panose="02020603050405020304" pitchFamily="18" charset="0"/>
              </a:rPr>
              <a:t>:</a:t>
            </a:r>
            <a:r>
              <a:rPr lang="en-US" dirty="0">
                <a:solidFill>
                  <a:srgbClr val="92D050"/>
                </a:solidFill>
                <a:latin typeface="Century" panose="02040604050505020304" pitchFamily="18" charset="0"/>
                <a:ea typeface="Calibri" panose="020F0502020204030204" pitchFamily="34" charset="0"/>
                <a:cs typeface="Times New Roman" panose="02020603050405020304" pitchFamily="18" charset="0"/>
              </a:rPr>
              <a:t> </a:t>
            </a:r>
            <a:r>
              <a:rPr lang="en-US" i="1" dirty="0">
                <a:latin typeface="Century" panose="02040604050505020304" pitchFamily="18" charset="0"/>
                <a:ea typeface="Calibri" panose="020F0502020204030204" pitchFamily="34" charset="0"/>
                <a:cs typeface="Times New Roman" panose="02020603050405020304" pitchFamily="18" charset="0"/>
              </a:rPr>
              <a:t>Work with individuals of other professions to maintain a climate of mutual respect and shared values</a:t>
            </a:r>
            <a:r>
              <a:rPr lang="en-US" b="1" i="1" dirty="0">
                <a:latin typeface="Century" panose="020406040505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400" b="1" dirty="0">
                <a:solidFill>
                  <a:schemeClr val="accent1"/>
                </a:solidFill>
                <a:latin typeface="Century" panose="02040604050505020304" pitchFamily="18" charset="0"/>
                <a:ea typeface="Calibri" panose="020F0502020204030204" pitchFamily="34" charset="0"/>
                <a:cs typeface="Times New Roman" panose="02020603050405020304" pitchFamily="18" charset="0"/>
              </a:rPr>
              <a:t>Domain II.  Roles and Responsibilities </a:t>
            </a:r>
            <a:r>
              <a:rPr lang="en-US" b="1" i="1" dirty="0">
                <a:latin typeface="Century" panose="02040604050505020304" pitchFamily="18" charset="0"/>
                <a:ea typeface="Calibri" panose="020F0502020204030204" pitchFamily="34" charset="0"/>
                <a:cs typeface="Times New Roman" panose="02020603050405020304" pitchFamily="18" charset="0"/>
              </a:rPr>
              <a:t>- </a:t>
            </a:r>
            <a:r>
              <a:rPr lang="en-US" i="1" dirty="0">
                <a:latin typeface="Century" panose="02040604050505020304" pitchFamily="18" charset="0"/>
                <a:ea typeface="Calibri" panose="020F0502020204030204" pitchFamily="34" charset="0"/>
                <a:cs typeface="Times New Roman" panose="02020603050405020304" pitchFamily="18" charset="0"/>
              </a:rPr>
              <a:t>Use the knowledge of one’s own role and those of other professions to appropriately assess and address the service needs of the clients and populations served.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400" b="1" dirty="0">
                <a:solidFill>
                  <a:schemeClr val="accent1"/>
                </a:solidFill>
                <a:latin typeface="Century" panose="02040604050505020304" pitchFamily="18" charset="0"/>
                <a:ea typeface="Calibri" panose="020F0502020204030204" pitchFamily="34" charset="0"/>
                <a:cs typeface="Times New Roman" panose="02020603050405020304" pitchFamily="18" charset="0"/>
              </a:rPr>
              <a:t>Domain III. Interprofessional Communication </a:t>
            </a:r>
            <a:r>
              <a:rPr lang="en-US" sz="2400" b="1" dirty="0">
                <a:latin typeface="Century" panose="02040604050505020304" pitchFamily="18" charset="0"/>
                <a:ea typeface="Calibri" panose="020F0502020204030204" pitchFamily="34" charset="0"/>
                <a:cs typeface="Times New Roman" panose="02020603050405020304" pitchFamily="18" charset="0"/>
              </a:rPr>
              <a:t>-</a:t>
            </a:r>
            <a:r>
              <a:rPr lang="en-US" b="1" dirty="0">
                <a:latin typeface="Century" panose="02040604050505020304" pitchFamily="18" charset="0"/>
                <a:ea typeface="Calibri" panose="020F0502020204030204" pitchFamily="34" charset="0"/>
                <a:cs typeface="Times New Roman" panose="02020603050405020304" pitchFamily="18" charset="0"/>
              </a:rPr>
              <a:t> </a:t>
            </a:r>
            <a:r>
              <a:rPr lang="en-US" i="1" dirty="0">
                <a:latin typeface="Century" panose="02040604050505020304" pitchFamily="18" charset="0"/>
                <a:ea typeface="Calibri" panose="020F0502020204030204" pitchFamily="34" charset="0"/>
                <a:cs typeface="Times New Roman" panose="02020603050405020304" pitchFamily="18" charset="0"/>
              </a:rPr>
              <a:t>Communicate with clients, families, communities, and other professionals in a responsive and responsible manner that supports a team approach to the provision of </a:t>
            </a:r>
            <a:r>
              <a:rPr lang="en-US" i="1" dirty="0" smtClean="0">
                <a:latin typeface="Century" panose="02040604050505020304" pitchFamily="18" charset="0"/>
                <a:ea typeface="Calibri" panose="020F0502020204030204" pitchFamily="34" charset="0"/>
                <a:cs typeface="Times New Roman" panose="02020603050405020304" pitchFamily="18" charset="0"/>
              </a:rPr>
              <a:t>services.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400" b="1" dirty="0">
                <a:solidFill>
                  <a:schemeClr val="accent1"/>
                </a:solidFill>
                <a:latin typeface="Century" panose="02040604050505020304" pitchFamily="18" charset="0"/>
                <a:ea typeface="Calibri" panose="020F0502020204030204" pitchFamily="34" charset="0"/>
                <a:cs typeface="Times New Roman" panose="02020603050405020304" pitchFamily="18" charset="0"/>
              </a:rPr>
              <a:t>Domain IV.  </a:t>
            </a:r>
            <a:r>
              <a:rPr lang="en-US" sz="2400" b="1" dirty="0" smtClean="0">
                <a:solidFill>
                  <a:schemeClr val="accent1"/>
                </a:solidFill>
                <a:latin typeface="Century" panose="02040604050505020304" pitchFamily="18" charset="0"/>
                <a:ea typeface="Calibri" panose="020F0502020204030204" pitchFamily="34" charset="0"/>
                <a:cs typeface="Times New Roman" panose="02020603050405020304" pitchFamily="18" charset="0"/>
              </a:rPr>
              <a:t>Collaboration </a:t>
            </a:r>
            <a:r>
              <a:rPr lang="en-US" sz="2400" b="1" dirty="0">
                <a:solidFill>
                  <a:schemeClr val="accent1"/>
                </a:solidFill>
                <a:latin typeface="Century" panose="02040604050505020304" pitchFamily="18" charset="0"/>
                <a:ea typeface="Calibri" panose="020F0502020204030204" pitchFamily="34" charset="0"/>
                <a:cs typeface="Times New Roman" panose="02020603050405020304" pitchFamily="18" charset="0"/>
              </a:rPr>
              <a:t>and Teamwork </a:t>
            </a:r>
            <a:r>
              <a:rPr lang="en-US" sz="2400" b="1" dirty="0">
                <a:latin typeface="Century" panose="02040604050505020304" pitchFamily="18" charset="0"/>
                <a:ea typeface="Calibri" panose="020F0502020204030204" pitchFamily="34" charset="0"/>
                <a:cs typeface="Times New Roman" panose="02020603050405020304" pitchFamily="18" charset="0"/>
              </a:rPr>
              <a:t>- </a:t>
            </a:r>
            <a:r>
              <a:rPr lang="en-US" i="1" dirty="0">
                <a:latin typeface="Century" panose="02040604050505020304" pitchFamily="18" charset="0"/>
                <a:ea typeface="Calibri" panose="020F0502020204030204" pitchFamily="34" charset="0"/>
                <a:cs typeface="Times New Roman" panose="02020603050405020304" pitchFamily="18" charset="0"/>
              </a:rPr>
              <a:t>Build teams and relationships based on appropriate roles in order to plan and deliver </a:t>
            </a:r>
            <a:r>
              <a:rPr lang="en-US" i="1" dirty="0" smtClean="0">
                <a:latin typeface="Century" panose="02040604050505020304" pitchFamily="18" charset="0"/>
                <a:ea typeface="Calibri" panose="020F0502020204030204" pitchFamily="34" charset="0"/>
                <a:cs typeface="Times New Roman" panose="02020603050405020304" pitchFamily="18" charset="0"/>
              </a:rPr>
              <a:t>services.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400" b="1" dirty="0">
                <a:solidFill>
                  <a:schemeClr val="accent1"/>
                </a:solidFill>
                <a:latin typeface="Century" panose="02040604050505020304" pitchFamily="18" charset="0"/>
                <a:ea typeface="Calibri" panose="020F0502020204030204" pitchFamily="34" charset="0"/>
                <a:cs typeface="Times New Roman" panose="02020603050405020304" pitchFamily="18" charset="0"/>
              </a:rPr>
              <a:t>Domain V. Conflict Management</a:t>
            </a:r>
            <a:r>
              <a:rPr lang="en-US" sz="2400" b="1" dirty="0">
                <a:latin typeface="Century" panose="02040604050505020304" pitchFamily="18" charset="0"/>
                <a:ea typeface="Calibri" panose="020F0502020204030204" pitchFamily="34" charset="0"/>
                <a:cs typeface="Times New Roman" panose="02020603050405020304" pitchFamily="18" charset="0"/>
              </a:rPr>
              <a:t>:</a:t>
            </a:r>
            <a:r>
              <a:rPr lang="en-US" b="1" dirty="0">
                <a:latin typeface="Century" panose="02040604050505020304" pitchFamily="18" charset="0"/>
                <a:ea typeface="Calibri" panose="020F0502020204030204" pitchFamily="34" charset="0"/>
                <a:cs typeface="Times New Roman" panose="02020603050405020304" pitchFamily="18" charset="0"/>
              </a:rPr>
              <a:t> </a:t>
            </a:r>
            <a:r>
              <a:rPr lang="en-US" i="1" dirty="0">
                <a:latin typeface="Century" panose="02040604050505020304" pitchFamily="18" charset="0"/>
                <a:ea typeface="Calibri" panose="020F0502020204030204" pitchFamily="34" charset="0"/>
                <a:cs typeface="Times New Roman" panose="02020603050405020304" pitchFamily="18" charset="0"/>
              </a:rPr>
              <a:t>Build an environment of trust in which disagreements and conflict can be addressed directly and productively.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9731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Article.pdf - Adobe Reader"/>
          <p:cNvPicPr>
            <a:picLocks noChangeAspect="1"/>
          </p:cNvPicPr>
          <p:nvPr/>
        </p:nvPicPr>
        <p:blipFill rotWithShape="1">
          <a:blip r:embed="rId3">
            <a:extLst>
              <a:ext uri="{28A0092B-C50C-407E-A947-70E740481C1C}">
                <a14:useLocalDpi xmlns:a14="http://schemas.microsoft.com/office/drawing/2010/main" val="0"/>
              </a:ext>
            </a:extLst>
          </a:blip>
          <a:srcRect l="7665" t="13801" r="16604" b="27314"/>
          <a:stretch/>
        </p:blipFill>
        <p:spPr>
          <a:xfrm>
            <a:off x="640080" y="940527"/>
            <a:ext cx="10769965" cy="4454434"/>
          </a:xfrm>
          <a:prstGeom prst="rect">
            <a:avLst/>
          </a:prstGeom>
          <a:ln w="73025">
            <a:solidFill>
              <a:schemeClr val="accent1"/>
            </a:solidFill>
          </a:ln>
        </p:spPr>
      </p:pic>
    </p:spTree>
    <p:extLst>
      <p:ext uri="{BB962C8B-B14F-4D97-AF65-F5344CB8AC3E}">
        <p14:creationId xmlns:p14="http://schemas.microsoft.com/office/powerpoint/2010/main" val="4220174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Implementation of the Interprofessional Competencies</a:t>
            </a:r>
            <a:endParaRPr lang="en-US" dirty="0"/>
          </a:p>
        </p:txBody>
      </p:sp>
      <p:sp>
        <p:nvSpPr>
          <p:cNvPr id="2" name="Content Placeholder 1"/>
          <p:cNvSpPr>
            <a:spLocks noGrp="1"/>
          </p:cNvSpPr>
          <p:nvPr>
            <p:ph idx="1"/>
          </p:nvPr>
        </p:nvSpPr>
        <p:spPr>
          <a:xfrm>
            <a:off x="702833" y="2212840"/>
            <a:ext cx="9407818" cy="3880773"/>
          </a:xfrm>
        </p:spPr>
        <p:txBody>
          <a:bodyPr>
            <a:normAutofit/>
          </a:bodyPr>
          <a:lstStyle/>
          <a:p>
            <a:r>
              <a:rPr lang="en-US" sz="2800" dirty="0" smtClean="0"/>
              <a:t>Orientation exercise (see handout)  </a:t>
            </a:r>
          </a:p>
          <a:p>
            <a:r>
              <a:rPr lang="en-US" sz="2800" dirty="0" smtClean="0"/>
              <a:t>Interprofessional Ethics class and readings</a:t>
            </a:r>
          </a:p>
          <a:p>
            <a:r>
              <a:rPr lang="en-US" sz="2800" dirty="0" smtClean="0"/>
              <a:t>Simulation – expert and lay professional witness class</a:t>
            </a:r>
          </a:p>
          <a:p>
            <a:r>
              <a:rPr lang="en-US" sz="2800" dirty="0" smtClean="0"/>
              <a:t>Therapeutic Jurisprudence</a:t>
            </a:r>
          </a:p>
        </p:txBody>
      </p:sp>
    </p:spTree>
    <p:extLst>
      <p:ext uri="{BB962C8B-B14F-4D97-AF65-F5344CB8AC3E}">
        <p14:creationId xmlns:p14="http://schemas.microsoft.com/office/powerpoint/2010/main" val="1440927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Interprofessionalism</a:t>
            </a:r>
            <a:r>
              <a:rPr lang="en-US" dirty="0" smtClean="0"/>
              <a:t> in practice</a:t>
            </a:r>
            <a:endParaRPr lang="en-US" dirty="0"/>
          </a:p>
        </p:txBody>
      </p:sp>
      <p:sp>
        <p:nvSpPr>
          <p:cNvPr id="3" name="Content Placeholder 2"/>
          <p:cNvSpPr>
            <a:spLocks noGrp="1"/>
          </p:cNvSpPr>
          <p:nvPr>
            <p:ph idx="1"/>
          </p:nvPr>
        </p:nvSpPr>
        <p:spPr/>
        <p:txBody>
          <a:bodyPr>
            <a:normAutofit/>
          </a:bodyPr>
          <a:lstStyle/>
          <a:p>
            <a:r>
              <a:rPr lang="en-US" sz="4000" dirty="0" smtClean="0"/>
              <a:t> Physical Setting</a:t>
            </a:r>
          </a:p>
          <a:p>
            <a:r>
              <a:rPr lang="en-US" sz="4000" dirty="0" smtClean="0"/>
              <a:t> Recent cases</a:t>
            </a:r>
            <a:endParaRPr lang="en-US" sz="4000" dirty="0"/>
          </a:p>
        </p:txBody>
      </p:sp>
    </p:spTree>
    <p:extLst>
      <p:ext uri="{BB962C8B-B14F-4D97-AF65-F5344CB8AC3E}">
        <p14:creationId xmlns:p14="http://schemas.microsoft.com/office/powerpoint/2010/main" val="2083493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3028" y="0"/>
            <a:ext cx="11167202" cy="7199521"/>
          </a:xfrm>
          <a:prstGeom prst="rect">
            <a:avLst/>
          </a:prstGeom>
          <a:ln w="34925">
            <a:noFill/>
          </a:ln>
        </p:spPr>
      </p:pic>
      <p:pic>
        <p:nvPicPr>
          <p:cNvPr id="6" name="Picture 5"/>
          <p:cNvPicPr>
            <a:picLocks noChangeAspect="1"/>
          </p:cNvPicPr>
          <p:nvPr/>
        </p:nvPicPr>
        <p:blipFill rotWithShape="1">
          <a:blip r:embed="rId4"/>
          <a:srcRect l="11295" t="10525" r="3159" b="3008"/>
          <a:stretch/>
        </p:blipFill>
        <p:spPr>
          <a:xfrm>
            <a:off x="5356474" y="352698"/>
            <a:ext cx="2259875" cy="3004457"/>
          </a:xfrm>
          <a:prstGeom prst="rect">
            <a:avLst/>
          </a:prstGeom>
          <a:ln w="111125">
            <a:solidFill>
              <a:srgbClr val="FF0000"/>
            </a:solidFill>
          </a:ln>
        </p:spPr>
      </p:pic>
      <p:sp>
        <p:nvSpPr>
          <p:cNvPr id="7" name="Rectangle 6"/>
          <p:cNvSpPr/>
          <p:nvPr/>
        </p:nvSpPr>
        <p:spPr>
          <a:xfrm>
            <a:off x="2403566" y="2416630"/>
            <a:ext cx="1018903" cy="13716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88720" y="2416630"/>
            <a:ext cx="1058091" cy="1371600"/>
          </a:xfrm>
          <a:prstGeom prst="rect">
            <a:avLst/>
          </a:prstGeom>
          <a:noFill/>
          <a:ln w="1047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422469" y="1854927"/>
            <a:ext cx="1802674" cy="914399"/>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92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 UST Law Clinic Skill Area Assessment	</a:t>
            </a:r>
            <a:endParaRPr lang="en-US" dirty="0"/>
          </a:p>
        </p:txBody>
      </p:sp>
      <p:sp>
        <p:nvSpPr>
          <p:cNvPr id="3" name="Content Placeholder 2"/>
          <p:cNvSpPr>
            <a:spLocks noGrp="1"/>
          </p:cNvSpPr>
          <p:nvPr>
            <p:ph idx="1"/>
          </p:nvPr>
        </p:nvSpPr>
        <p:spPr>
          <a:xfrm>
            <a:off x="815929" y="2481944"/>
            <a:ext cx="8946541" cy="4550228"/>
          </a:xfrm>
        </p:spPr>
        <p:txBody>
          <a:bodyPr>
            <a:normAutofit/>
          </a:bodyPr>
          <a:lstStyle/>
          <a:p>
            <a:r>
              <a:rPr lang="en-US" sz="2400" dirty="0" smtClean="0"/>
              <a:t>Modeled on Georgetown Center for Applied Legal Studies</a:t>
            </a:r>
          </a:p>
          <a:p>
            <a:r>
              <a:rPr lang="en-US" sz="2400" dirty="0" smtClean="0"/>
              <a:t>Goal Identification by students of practice skill areas plus other goals</a:t>
            </a:r>
          </a:p>
          <a:p>
            <a:r>
              <a:rPr lang="en-US" sz="2400" dirty="0" smtClean="0"/>
              <a:t>Ongoing informal formative assessments </a:t>
            </a:r>
          </a:p>
          <a:p>
            <a:r>
              <a:rPr lang="en-US" sz="2400" dirty="0" smtClean="0"/>
              <a:t>Formal  summative Midterm Evaluation  - self-evaluation plus individual meeting with supervisor(s)</a:t>
            </a:r>
          </a:p>
          <a:p>
            <a:r>
              <a:rPr lang="en-US" sz="2400" dirty="0" smtClean="0"/>
              <a:t>Formal summative Final Evaluation – self-evaluation plus individual meeting with supervisor(s)</a:t>
            </a:r>
            <a:endParaRPr lang="en-US" sz="2400" dirty="0"/>
          </a:p>
        </p:txBody>
      </p:sp>
    </p:spTree>
    <p:extLst>
      <p:ext uri="{BB962C8B-B14F-4D97-AF65-F5344CB8AC3E}">
        <p14:creationId xmlns:p14="http://schemas.microsoft.com/office/powerpoint/2010/main" val="1872030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Interprofessional Competencies</a:t>
            </a:r>
            <a:endParaRPr lang="en-US" dirty="0"/>
          </a:p>
        </p:txBody>
      </p:sp>
      <p:sp>
        <p:nvSpPr>
          <p:cNvPr id="3" name="Content Placeholder 2"/>
          <p:cNvSpPr>
            <a:spLocks noGrp="1"/>
          </p:cNvSpPr>
          <p:nvPr>
            <p:ph idx="1"/>
          </p:nvPr>
        </p:nvSpPr>
        <p:spPr/>
        <p:txBody>
          <a:bodyPr>
            <a:normAutofit/>
          </a:bodyPr>
          <a:lstStyle/>
          <a:p>
            <a:r>
              <a:rPr lang="en-US" sz="3200" dirty="0" smtClean="0"/>
              <a:t>Case Team Meetings</a:t>
            </a:r>
          </a:p>
          <a:p>
            <a:r>
              <a:rPr lang="en-US" sz="3200" dirty="0" smtClean="0"/>
              <a:t>Rubrics  </a:t>
            </a:r>
          </a:p>
          <a:p>
            <a:pPr lvl="2"/>
            <a:r>
              <a:rPr lang="en-US" sz="4400" dirty="0">
                <a:solidFill>
                  <a:srgbClr val="FF0000"/>
                </a:solidFill>
              </a:rPr>
              <a:t>B</a:t>
            </a:r>
            <a:r>
              <a:rPr lang="en-US" sz="4400" dirty="0" smtClean="0">
                <a:solidFill>
                  <a:srgbClr val="FF0000"/>
                </a:solidFill>
              </a:rPr>
              <a:t>reakout </a:t>
            </a:r>
            <a:r>
              <a:rPr lang="en-US" sz="4400" dirty="0">
                <a:solidFill>
                  <a:srgbClr val="FF0000"/>
                </a:solidFill>
              </a:rPr>
              <a:t>session</a:t>
            </a:r>
            <a:endParaRPr lang="en-US" sz="4400" dirty="0" smtClean="0">
              <a:solidFill>
                <a:srgbClr val="FF0000"/>
              </a:solidFill>
            </a:endParaRPr>
          </a:p>
          <a:p>
            <a:r>
              <a:rPr lang="en-US" sz="3200" dirty="0" smtClean="0"/>
              <a:t>Rounds</a:t>
            </a:r>
          </a:p>
          <a:p>
            <a:r>
              <a:rPr lang="en-US" sz="3200" dirty="0" smtClean="0"/>
              <a:t>Client Satisfaction Surveys</a:t>
            </a:r>
            <a:endParaRPr lang="en-US" sz="3200" dirty="0"/>
          </a:p>
        </p:txBody>
      </p:sp>
    </p:spTree>
    <p:extLst>
      <p:ext uri="{BB962C8B-B14F-4D97-AF65-F5344CB8AC3E}">
        <p14:creationId xmlns:p14="http://schemas.microsoft.com/office/powerpoint/2010/main" val="2261468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2217"/>
            <a:ext cx="8596668" cy="1320800"/>
          </a:xfrm>
        </p:spPr>
        <p:txBody>
          <a:bodyPr/>
          <a:lstStyle/>
          <a:p>
            <a:r>
              <a:rPr lang="en-US" dirty="0" smtClean="0"/>
              <a:t>Small group instructions</a:t>
            </a:r>
            <a:endParaRPr lang="en-US" dirty="0"/>
          </a:p>
        </p:txBody>
      </p:sp>
      <p:sp>
        <p:nvSpPr>
          <p:cNvPr id="3" name="Content Placeholder 2"/>
          <p:cNvSpPr>
            <a:spLocks noGrp="1"/>
          </p:cNvSpPr>
          <p:nvPr>
            <p:ph idx="1"/>
          </p:nvPr>
        </p:nvSpPr>
        <p:spPr>
          <a:xfrm>
            <a:off x="572831" y="1533572"/>
            <a:ext cx="8596668" cy="3880773"/>
          </a:xfrm>
        </p:spPr>
        <p:txBody>
          <a:bodyPr>
            <a:noAutofit/>
          </a:bodyPr>
          <a:lstStyle/>
          <a:p>
            <a:r>
              <a:rPr lang="en-US" sz="3200" dirty="0" smtClean="0"/>
              <a:t>After presentation of the case, each group will evaluate the performance on this case of Virgil (and his students) or Pat (and her student) or George (and his students) by using the IPC rubric created for our law students</a:t>
            </a:r>
          </a:p>
          <a:p>
            <a:r>
              <a:rPr lang="en-US" sz="3200" dirty="0" smtClean="0"/>
              <a:t>Pick two or three of the domains to discuss with the presenters.  One person from the group will report back. </a:t>
            </a:r>
            <a:endParaRPr lang="en-US" sz="3200" dirty="0"/>
          </a:p>
        </p:txBody>
      </p:sp>
    </p:spTree>
    <p:extLst>
      <p:ext uri="{BB962C8B-B14F-4D97-AF65-F5344CB8AC3E}">
        <p14:creationId xmlns:p14="http://schemas.microsoft.com/office/powerpoint/2010/main" val="618376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 Out Sister – Breakout!</a:t>
            </a:r>
            <a:endParaRPr lang="en-US" dirty="0"/>
          </a:p>
        </p:txBody>
      </p:sp>
      <p:sp>
        <p:nvSpPr>
          <p:cNvPr id="4" name="Content Placeholder 3"/>
          <p:cNvSpPr>
            <a:spLocks noGrp="1"/>
          </p:cNvSpPr>
          <p:nvPr>
            <p:ph sz="half" idx="1"/>
          </p:nvPr>
        </p:nvSpPr>
        <p:spPr>
          <a:xfrm>
            <a:off x="677334" y="1834018"/>
            <a:ext cx="4184035" cy="3880772"/>
          </a:xfrm>
        </p:spPr>
        <p:txBody>
          <a:bodyPr>
            <a:normAutofit/>
          </a:bodyPr>
          <a:lstStyle/>
          <a:p>
            <a:r>
              <a:rPr lang="en-US" dirty="0">
                <a:hlinkClick r:id="rId2"/>
              </a:rPr>
              <a:t>https://www.youtube.com/watch?v=-</a:t>
            </a:r>
            <a:r>
              <a:rPr lang="en-US" dirty="0" smtClean="0">
                <a:hlinkClick r:id="rId2"/>
              </a:rPr>
              <a:t>P67b07z7Qw</a:t>
            </a:r>
            <a:r>
              <a:rPr lang="en-US" dirty="0" smtClean="0"/>
              <a:t> </a:t>
            </a:r>
            <a:endParaRPr lang="en-US" dirty="0"/>
          </a:p>
        </p:txBody>
      </p:sp>
      <p:sp>
        <p:nvSpPr>
          <p:cNvPr id="5" name="Content Placeholder 4"/>
          <p:cNvSpPr>
            <a:spLocks noGrp="1"/>
          </p:cNvSpPr>
          <p:nvPr>
            <p:ph sz="half" idx="2"/>
          </p:nvPr>
        </p:nvSpPr>
        <p:spPr>
          <a:xfrm>
            <a:off x="5089969" y="1306287"/>
            <a:ext cx="6000397" cy="5408022"/>
          </a:xfrm>
        </p:spPr>
        <p:txBody>
          <a:bodyPr>
            <a:noAutofit/>
          </a:bodyPr>
          <a:lstStyle/>
          <a:p>
            <a:r>
              <a:rPr lang="en-US" sz="2800" dirty="0"/>
              <a:t>When explanations make no </a:t>
            </a:r>
            <a:r>
              <a:rPr lang="en-US" sz="2800" dirty="0" smtClean="0"/>
              <a:t>sense</a:t>
            </a:r>
          </a:p>
          <a:p>
            <a:r>
              <a:rPr lang="en-US" sz="2800" dirty="0" smtClean="0"/>
              <a:t> When </a:t>
            </a:r>
            <a:r>
              <a:rPr lang="en-US" sz="2800" dirty="0"/>
              <a:t>every answer's wrong</a:t>
            </a:r>
          </a:p>
          <a:p>
            <a:r>
              <a:rPr lang="en-US" sz="2800" dirty="0"/>
              <a:t> You're fighting with lost confidence</a:t>
            </a:r>
          </a:p>
          <a:p>
            <a:r>
              <a:rPr lang="en-US" sz="2800" dirty="0"/>
              <a:t> All expectations come</a:t>
            </a:r>
          </a:p>
          <a:p>
            <a:endParaRPr lang="en-US" sz="2800" dirty="0"/>
          </a:p>
          <a:p>
            <a:r>
              <a:rPr lang="en-US" sz="2800" dirty="0"/>
              <a:t> The time has come to make or break</a:t>
            </a:r>
          </a:p>
          <a:p>
            <a:r>
              <a:rPr lang="en-US" sz="2800" dirty="0"/>
              <a:t> Move on don't hesitate</a:t>
            </a:r>
          </a:p>
          <a:p>
            <a:r>
              <a:rPr lang="en-US" sz="2800" dirty="0"/>
              <a:t> </a:t>
            </a:r>
            <a:r>
              <a:rPr lang="en-US" sz="2800" dirty="0" smtClean="0"/>
              <a:t>Breakout</a:t>
            </a:r>
            <a:endParaRPr lang="en-US" sz="2800" dirty="0"/>
          </a:p>
        </p:txBody>
      </p:sp>
      <p:pic>
        <p:nvPicPr>
          <p:cNvPr id="6" name="Picture 5"/>
          <p:cNvPicPr>
            <a:picLocks noChangeAspect="1"/>
          </p:cNvPicPr>
          <p:nvPr/>
        </p:nvPicPr>
        <p:blipFill>
          <a:blip r:embed="rId3"/>
          <a:stretch>
            <a:fillRect/>
          </a:stretch>
        </p:blipFill>
        <p:spPr>
          <a:xfrm>
            <a:off x="1231530" y="2792331"/>
            <a:ext cx="3249030" cy="3249030"/>
          </a:xfrm>
          <a:prstGeom prst="rect">
            <a:avLst/>
          </a:prstGeom>
        </p:spPr>
      </p:pic>
    </p:spTree>
    <p:extLst>
      <p:ext uri="{BB962C8B-B14F-4D97-AF65-F5344CB8AC3E}">
        <p14:creationId xmlns:p14="http://schemas.microsoft.com/office/powerpoint/2010/main" val="231295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1905000" y="5181600"/>
            <a:ext cx="2133600" cy="369332"/>
          </a:xfrm>
          <a:prstGeom prst="rect">
            <a:avLst/>
          </a:prstGeom>
          <a:noFill/>
          <a:ln w="9525">
            <a:noFill/>
            <a:miter lim="800000"/>
            <a:headEnd/>
            <a:tailEnd/>
          </a:ln>
        </p:spPr>
        <p:txBody>
          <a:bodyPr>
            <a:spAutoFit/>
          </a:bodyPr>
          <a:lstStyle/>
          <a:p>
            <a:pPr marL="342900" indent="-342900">
              <a:spcBef>
                <a:spcPct val="50000"/>
              </a:spcBef>
            </a:pPr>
            <a:endParaRPr lang="en-US"/>
          </a:p>
        </p:txBody>
      </p:sp>
      <p:sp>
        <p:nvSpPr>
          <p:cNvPr id="11271" name="Oval 9"/>
          <p:cNvSpPr>
            <a:spLocks noChangeArrowheads="1"/>
          </p:cNvSpPr>
          <p:nvPr/>
        </p:nvSpPr>
        <p:spPr bwMode="auto">
          <a:xfrm>
            <a:off x="1905000" y="3198250"/>
            <a:ext cx="5257800" cy="2616397"/>
          </a:xfrm>
          <a:prstGeom prst="ellipse">
            <a:avLst/>
          </a:prstGeom>
          <a:solidFill>
            <a:srgbClr val="FFFF00">
              <a:alpha val="27843"/>
            </a:srgbClr>
          </a:solidFill>
          <a:ln w="9525">
            <a:solidFill>
              <a:srgbClr val="800000"/>
            </a:solidFill>
            <a:round/>
            <a:headEnd/>
            <a:tailEnd/>
          </a:ln>
        </p:spPr>
        <p:txBody>
          <a:bodyPr wrap="none" anchor="ctr"/>
          <a:lstStyle/>
          <a:p>
            <a:pPr marL="342900" indent="-342900"/>
            <a:endParaRPr lang="en-US" sz="2000"/>
          </a:p>
          <a:p>
            <a:pPr marL="342900" indent="-342900"/>
            <a:endParaRPr lang="en-US" sz="2000"/>
          </a:p>
          <a:p>
            <a:pPr marL="342900" indent="-342900"/>
            <a:endParaRPr lang="en-US" sz="2000"/>
          </a:p>
        </p:txBody>
      </p:sp>
      <p:sp>
        <p:nvSpPr>
          <p:cNvPr id="11272" name="Oval 10"/>
          <p:cNvSpPr>
            <a:spLocks noChangeArrowheads="1"/>
          </p:cNvSpPr>
          <p:nvPr/>
        </p:nvSpPr>
        <p:spPr bwMode="auto">
          <a:xfrm>
            <a:off x="4822581" y="3163665"/>
            <a:ext cx="5257800" cy="2496665"/>
          </a:xfrm>
          <a:prstGeom prst="ellipse">
            <a:avLst/>
          </a:prstGeom>
          <a:solidFill>
            <a:srgbClr val="FF99CC">
              <a:alpha val="27843"/>
            </a:srgbClr>
          </a:solidFill>
          <a:ln w="9525">
            <a:solidFill>
              <a:srgbClr val="800000"/>
            </a:solidFill>
            <a:round/>
            <a:headEnd/>
            <a:tailEnd/>
          </a:ln>
        </p:spPr>
        <p:txBody>
          <a:bodyPr wrap="none" anchor="ctr"/>
          <a:lstStyle/>
          <a:p>
            <a:pPr marL="342900" indent="-342900" algn="r"/>
            <a:endParaRPr lang="en-US" sz="2000"/>
          </a:p>
        </p:txBody>
      </p:sp>
      <p:sp>
        <p:nvSpPr>
          <p:cNvPr id="11273" name="Text Box 11"/>
          <p:cNvSpPr txBox="1">
            <a:spLocks noChangeArrowheads="1"/>
          </p:cNvSpPr>
          <p:nvPr/>
        </p:nvSpPr>
        <p:spPr bwMode="auto">
          <a:xfrm>
            <a:off x="2143805" y="3880548"/>
            <a:ext cx="2515387" cy="954107"/>
          </a:xfrm>
          <a:prstGeom prst="rect">
            <a:avLst/>
          </a:prstGeom>
          <a:noFill/>
          <a:ln w="9525">
            <a:noFill/>
            <a:miter lim="800000"/>
            <a:headEnd/>
            <a:tailEnd/>
          </a:ln>
        </p:spPr>
        <p:txBody>
          <a:bodyPr wrap="square">
            <a:spAutoFit/>
          </a:bodyPr>
          <a:lstStyle/>
          <a:p>
            <a:pPr marL="342900" indent="-342900">
              <a:spcBef>
                <a:spcPct val="50000"/>
              </a:spcBef>
            </a:pPr>
            <a:r>
              <a:rPr lang="en-US" sz="2800" i="1" dirty="0"/>
              <a:t>Psychological Testing</a:t>
            </a:r>
          </a:p>
        </p:txBody>
      </p:sp>
      <p:sp>
        <p:nvSpPr>
          <p:cNvPr id="11274" name="Text Box 12"/>
          <p:cNvSpPr txBox="1">
            <a:spLocks noChangeArrowheads="1"/>
          </p:cNvSpPr>
          <p:nvPr/>
        </p:nvSpPr>
        <p:spPr bwMode="auto">
          <a:xfrm>
            <a:off x="6482862" y="3853344"/>
            <a:ext cx="3282462" cy="523220"/>
          </a:xfrm>
          <a:prstGeom prst="rect">
            <a:avLst/>
          </a:prstGeom>
          <a:noFill/>
          <a:ln w="9525">
            <a:noFill/>
            <a:miter lim="800000"/>
            <a:headEnd/>
            <a:tailEnd/>
          </a:ln>
        </p:spPr>
        <p:txBody>
          <a:bodyPr wrap="square">
            <a:spAutoFit/>
          </a:bodyPr>
          <a:lstStyle/>
          <a:p>
            <a:pPr marL="342900" indent="-342900">
              <a:spcBef>
                <a:spcPct val="50000"/>
              </a:spcBef>
            </a:pPr>
            <a:r>
              <a:rPr lang="en-US" sz="2800" i="1" dirty="0"/>
              <a:t>Case Management</a:t>
            </a:r>
          </a:p>
        </p:txBody>
      </p:sp>
      <p:sp>
        <p:nvSpPr>
          <p:cNvPr id="11275" name="Text Box 13"/>
          <p:cNvSpPr txBox="1">
            <a:spLocks noChangeArrowheads="1"/>
          </p:cNvSpPr>
          <p:nvPr/>
        </p:nvSpPr>
        <p:spPr bwMode="auto">
          <a:xfrm>
            <a:off x="5259999" y="4727331"/>
            <a:ext cx="2743200" cy="523220"/>
          </a:xfrm>
          <a:prstGeom prst="rect">
            <a:avLst/>
          </a:prstGeom>
          <a:noFill/>
          <a:ln w="9525">
            <a:noFill/>
            <a:miter lim="800000"/>
            <a:headEnd/>
            <a:tailEnd/>
          </a:ln>
        </p:spPr>
        <p:txBody>
          <a:bodyPr>
            <a:spAutoFit/>
          </a:bodyPr>
          <a:lstStyle/>
          <a:p>
            <a:pPr marL="342900" indent="-342900">
              <a:spcBef>
                <a:spcPct val="50000"/>
              </a:spcBef>
            </a:pPr>
            <a:r>
              <a:rPr lang="en-US" sz="2800" i="1" dirty="0"/>
              <a:t>Therapy</a:t>
            </a:r>
            <a:endParaRPr lang="en-US" i="1" dirty="0"/>
          </a:p>
        </p:txBody>
      </p:sp>
      <p:sp>
        <p:nvSpPr>
          <p:cNvPr id="11276" name="Text Box 14"/>
          <p:cNvSpPr txBox="1">
            <a:spLocks noChangeArrowheads="1"/>
          </p:cNvSpPr>
          <p:nvPr/>
        </p:nvSpPr>
        <p:spPr bwMode="auto">
          <a:xfrm>
            <a:off x="2505808" y="5044901"/>
            <a:ext cx="3429000" cy="461665"/>
          </a:xfrm>
          <a:prstGeom prst="rect">
            <a:avLst/>
          </a:prstGeom>
          <a:noFill/>
          <a:ln w="9525">
            <a:noFill/>
            <a:miter lim="800000"/>
            <a:headEnd/>
            <a:tailEnd/>
          </a:ln>
        </p:spPr>
        <p:txBody>
          <a:bodyPr>
            <a:spAutoFit/>
          </a:bodyPr>
          <a:lstStyle/>
          <a:p>
            <a:pPr marL="342900" indent="-342900"/>
            <a:r>
              <a:rPr lang="en-US" sz="2400" b="1" dirty="0">
                <a:latin typeface="Arial" charset="0"/>
              </a:rPr>
              <a:t>Psychology</a:t>
            </a:r>
          </a:p>
        </p:txBody>
      </p:sp>
      <p:sp>
        <p:nvSpPr>
          <p:cNvPr id="11277" name="Text Box 15"/>
          <p:cNvSpPr txBox="1">
            <a:spLocks noChangeArrowheads="1"/>
          </p:cNvSpPr>
          <p:nvPr/>
        </p:nvSpPr>
        <p:spPr bwMode="auto">
          <a:xfrm>
            <a:off x="7326190" y="4655591"/>
            <a:ext cx="2590800" cy="830997"/>
          </a:xfrm>
          <a:prstGeom prst="rect">
            <a:avLst/>
          </a:prstGeom>
          <a:noFill/>
          <a:ln w="9525">
            <a:noFill/>
            <a:miter lim="800000"/>
            <a:headEnd/>
            <a:tailEnd/>
          </a:ln>
        </p:spPr>
        <p:txBody>
          <a:bodyPr>
            <a:spAutoFit/>
          </a:bodyPr>
          <a:lstStyle/>
          <a:p>
            <a:pPr marL="342900" indent="-342900"/>
            <a:r>
              <a:rPr lang="en-US" sz="2400" b="1" dirty="0">
                <a:latin typeface="Arial" charset="0"/>
              </a:rPr>
              <a:t>    </a:t>
            </a:r>
          </a:p>
          <a:p>
            <a:pPr marL="342900" indent="-342900"/>
            <a:r>
              <a:rPr lang="en-US" sz="2400" b="1" dirty="0">
                <a:latin typeface="Arial" charset="0"/>
              </a:rPr>
              <a:t>Social Work</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77005" y="2351706"/>
            <a:ext cx="5181600" cy="226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7"/>
          <p:cNvSpPr txBox="1">
            <a:spLocks noChangeArrowheads="1"/>
          </p:cNvSpPr>
          <p:nvPr/>
        </p:nvSpPr>
        <p:spPr>
          <a:xfrm>
            <a:off x="1790003" y="186314"/>
            <a:ext cx="8698523" cy="737333"/>
          </a:xfrm>
          <a:prstGeom prst="rect">
            <a:avLst/>
          </a:prstGeom>
        </p:spPr>
        <p:txBody>
          <a:bodyPr/>
          <a:lstStyle>
            <a:lvl1pPr algn="ctr" rtl="0" eaLnBrk="0" fontAlgn="base" hangingPunct="0">
              <a:spcBef>
                <a:spcPct val="0"/>
              </a:spcBef>
              <a:spcAft>
                <a:spcPct val="0"/>
              </a:spcAft>
              <a:defRPr sz="4400" b="1">
                <a:solidFill>
                  <a:srgbClr val="000000"/>
                </a:solidFill>
                <a:latin typeface="+mj-lt"/>
                <a:ea typeface="+mj-ea"/>
                <a:cs typeface="+mj-cs"/>
              </a:defRPr>
            </a:lvl1pPr>
            <a:lvl2pPr algn="ctr" rtl="0" eaLnBrk="0" fontAlgn="base" hangingPunct="0">
              <a:spcBef>
                <a:spcPct val="0"/>
              </a:spcBef>
              <a:spcAft>
                <a:spcPct val="0"/>
              </a:spcAft>
              <a:defRPr sz="4400" b="1">
                <a:solidFill>
                  <a:srgbClr val="000000"/>
                </a:solidFill>
                <a:latin typeface="Arial Rounded MT Bold" pitchFamily="34" charset="0"/>
              </a:defRPr>
            </a:lvl2pPr>
            <a:lvl3pPr algn="ctr" rtl="0" eaLnBrk="0" fontAlgn="base" hangingPunct="0">
              <a:spcBef>
                <a:spcPct val="0"/>
              </a:spcBef>
              <a:spcAft>
                <a:spcPct val="0"/>
              </a:spcAft>
              <a:defRPr sz="4400" b="1">
                <a:solidFill>
                  <a:srgbClr val="000000"/>
                </a:solidFill>
                <a:latin typeface="Arial Rounded MT Bold" pitchFamily="34" charset="0"/>
              </a:defRPr>
            </a:lvl3pPr>
            <a:lvl4pPr algn="ctr" rtl="0" eaLnBrk="0" fontAlgn="base" hangingPunct="0">
              <a:spcBef>
                <a:spcPct val="0"/>
              </a:spcBef>
              <a:spcAft>
                <a:spcPct val="0"/>
              </a:spcAft>
              <a:defRPr sz="4400" b="1">
                <a:solidFill>
                  <a:srgbClr val="000000"/>
                </a:solidFill>
                <a:latin typeface="Arial Rounded MT Bold" pitchFamily="34" charset="0"/>
              </a:defRPr>
            </a:lvl4pPr>
            <a:lvl5pPr algn="ctr" rtl="0" eaLnBrk="0" fontAlgn="base" hangingPunct="0">
              <a:spcBef>
                <a:spcPct val="0"/>
              </a:spcBef>
              <a:spcAft>
                <a:spcPct val="0"/>
              </a:spcAft>
              <a:defRPr sz="4400" b="1">
                <a:solidFill>
                  <a:srgbClr val="000000"/>
                </a:solidFill>
                <a:latin typeface="Arial Rounded MT Bold" pitchFamily="34" charset="0"/>
              </a:defRPr>
            </a:lvl5pPr>
            <a:lvl6pPr marL="457200" algn="ctr" rtl="0" fontAlgn="base">
              <a:spcBef>
                <a:spcPct val="0"/>
              </a:spcBef>
              <a:spcAft>
                <a:spcPct val="0"/>
              </a:spcAft>
              <a:defRPr sz="4400" b="1">
                <a:solidFill>
                  <a:srgbClr val="000000"/>
                </a:solidFill>
                <a:latin typeface="Arial Rounded MT Bold" pitchFamily="34" charset="0"/>
              </a:defRPr>
            </a:lvl6pPr>
            <a:lvl7pPr marL="914400" algn="ctr" rtl="0" fontAlgn="base">
              <a:spcBef>
                <a:spcPct val="0"/>
              </a:spcBef>
              <a:spcAft>
                <a:spcPct val="0"/>
              </a:spcAft>
              <a:defRPr sz="4400" b="1">
                <a:solidFill>
                  <a:srgbClr val="000000"/>
                </a:solidFill>
                <a:latin typeface="Arial Rounded MT Bold" pitchFamily="34" charset="0"/>
              </a:defRPr>
            </a:lvl7pPr>
            <a:lvl8pPr marL="1371600" algn="ctr" rtl="0" fontAlgn="base">
              <a:spcBef>
                <a:spcPct val="0"/>
              </a:spcBef>
              <a:spcAft>
                <a:spcPct val="0"/>
              </a:spcAft>
              <a:defRPr sz="4400" b="1">
                <a:solidFill>
                  <a:srgbClr val="000000"/>
                </a:solidFill>
                <a:latin typeface="Arial Rounded MT Bold" pitchFamily="34" charset="0"/>
              </a:defRPr>
            </a:lvl8pPr>
            <a:lvl9pPr marL="1828800" algn="ctr" rtl="0" fontAlgn="base">
              <a:spcBef>
                <a:spcPct val="0"/>
              </a:spcBef>
              <a:spcAft>
                <a:spcPct val="0"/>
              </a:spcAft>
              <a:defRPr sz="4400" b="1">
                <a:solidFill>
                  <a:srgbClr val="000000"/>
                </a:solidFill>
                <a:latin typeface="Arial Rounded MT Bold" pitchFamily="34" charset="0"/>
              </a:defRPr>
            </a:lvl9pPr>
          </a:lstStyle>
          <a:p>
            <a:pPr eaLnBrk="1" hangingPunct="1"/>
            <a:r>
              <a:rPr lang="en-US" sz="2800" dirty="0"/>
              <a:t>Independent &amp; Collaborative Client Service</a:t>
            </a:r>
          </a:p>
        </p:txBody>
      </p:sp>
      <p:sp>
        <p:nvSpPr>
          <p:cNvPr id="20" name="Text Box 14"/>
          <p:cNvSpPr txBox="1">
            <a:spLocks noChangeArrowheads="1"/>
          </p:cNvSpPr>
          <p:nvPr/>
        </p:nvSpPr>
        <p:spPr bwMode="auto">
          <a:xfrm>
            <a:off x="5805802" y="2392914"/>
            <a:ext cx="1096212" cy="461665"/>
          </a:xfrm>
          <a:prstGeom prst="rect">
            <a:avLst/>
          </a:prstGeom>
          <a:noFill/>
          <a:ln w="9525">
            <a:noFill/>
            <a:miter lim="800000"/>
            <a:headEnd/>
            <a:tailEnd/>
          </a:ln>
        </p:spPr>
        <p:txBody>
          <a:bodyPr wrap="square">
            <a:spAutoFit/>
          </a:bodyPr>
          <a:lstStyle/>
          <a:p>
            <a:pPr marL="342900" indent="-342900"/>
            <a:r>
              <a:rPr lang="en-US" sz="2400" b="1" dirty="0">
                <a:latin typeface="Arial" charset="0"/>
              </a:rPr>
              <a:t>Law</a:t>
            </a:r>
          </a:p>
        </p:txBody>
      </p:sp>
      <p:sp>
        <p:nvSpPr>
          <p:cNvPr id="16" name="Text Box 11"/>
          <p:cNvSpPr txBox="1">
            <a:spLocks noChangeArrowheads="1"/>
          </p:cNvSpPr>
          <p:nvPr/>
        </p:nvSpPr>
        <p:spPr bwMode="auto">
          <a:xfrm>
            <a:off x="4791075" y="2799964"/>
            <a:ext cx="3661998" cy="646331"/>
          </a:xfrm>
          <a:prstGeom prst="rect">
            <a:avLst/>
          </a:prstGeom>
          <a:noFill/>
          <a:ln w="9525">
            <a:noFill/>
            <a:miter lim="800000"/>
            <a:headEnd/>
            <a:tailEnd/>
          </a:ln>
        </p:spPr>
        <p:txBody>
          <a:bodyPr wrap="square">
            <a:spAutoFit/>
          </a:bodyPr>
          <a:lstStyle/>
          <a:p>
            <a:pPr marL="342900" indent="-342900">
              <a:spcBef>
                <a:spcPct val="50000"/>
              </a:spcBef>
            </a:pPr>
            <a:r>
              <a:rPr lang="en-US" i="1" dirty="0"/>
              <a:t>Asylum &amp; Special Immigrant Juvenile Status</a:t>
            </a:r>
          </a:p>
        </p:txBody>
      </p:sp>
      <p:sp>
        <p:nvSpPr>
          <p:cNvPr id="2" name="Oval 1"/>
          <p:cNvSpPr/>
          <p:nvPr/>
        </p:nvSpPr>
        <p:spPr>
          <a:xfrm>
            <a:off x="3560520" y="1431827"/>
            <a:ext cx="926123" cy="820615"/>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a:xfrm>
            <a:off x="5695952" y="1125165"/>
            <a:ext cx="926123" cy="820615"/>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a:xfrm>
            <a:off x="7990012" y="1496506"/>
            <a:ext cx="926123" cy="820615"/>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5260000" y="1350805"/>
            <a:ext cx="1928733" cy="369332"/>
          </a:xfrm>
          <a:prstGeom prst="rect">
            <a:avLst/>
          </a:prstGeom>
          <a:noFill/>
        </p:spPr>
        <p:txBody>
          <a:bodyPr wrap="none" rtlCol="0">
            <a:spAutoFit/>
          </a:bodyPr>
          <a:lstStyle/>
          <a:p>
            <a:r>
              <a:rPr lang="en-US" dirty="0"/>
              <a:t>Expert witnesses</a:t>
            </a:r>
          </a:p>
        </p:txBody>
      </p:sp>
      <p:sp>
        <p:nvSpPr>
          <p:cNvPr id="21" name="TextBox 20"/>
          <p:cNvSpPr txBox="1"/>
          <p:nvPr/>
        </p:nvSpPr>
        <p:spPr>
          <a:xfrm>
            <a:off x="7475520" y="1572712"/>
            <a:ext cx="2082621" cy="646331"/>
          </a:xfrm>
          <a:prstGeom prst="rect">
            <a:avLst/>
          </a:prstGeom>
          <a:noFill/>
        </p:spPr>
        <p:txBody>
          <a:bodyPr wrap="none" rtlCol="0">
            <a:spAutoFit/>
          </a:bodyPr>
          <a:lstStyle/>
          <a:p>
            <a:pPr algn="ctr"/>
            <a:r>
              <a:rPr lang="en-US" dirty="0"/>
              <a:t>Child Advocate</a:t>
            </a:r>
          </a:p>
          <a:p>
            <a:pPr algn="ctr"/>
            <a:r>
              <a:rPr lang="en-US" dirty="0"/>
              <a:t>Guardian ad Litem</a:t>
            </a:r>
          </a:p>
        </p:txBody>
      </p:sp>
      <p:sp>
        <p:nvSpPr>
          <p:cNvPr id="22" name="TextBox 21"/>
          <p:cNvSpPr txBox="1"/>
          <p:nvPr/>
        </p:nvSpPr>
        <p:spPr>
          <a:xfrm>
            <a:off x="3111004" y="1456568"/>
            <a:ext cx="1898277" cy="646331"/>
          </a:xfrm>
          <a:prstGeom prst="rect">
            <a:avLst/>
          </a:prstGeom>
          <a:noFill/>
        </p:spPr>
        <p:txBody>
          <a:bodyPr wrap="none" rtlCol="0">
            <a:spAutoFit/>
          </a:bodyPr>
          <a:lstStyle/>
          <a:p>
            <a:pPr algn="ctr"/>
            <a:r>
              <a:rPr lang="en-US" dirty="0"/>
              <a:t>Social Work </a:t>
            </a:r>
          </a:p>
          <a:p>
            <a:pPr algn="ctr"/>
            <a:r>
              <a:rPr lang="en-US" dirty="0"/>
              <a:t>faculty member </a:t>
            </a:r>
          </a:p>
        </p:txBody>
      </p:sp>
      <p:sp>
        <p:nvSpPr>
          <p:cNvPr id="4" name="Up-Down Arrow 3"/>
          <p:cNvSpPr/>
          <p:nvPr/>
        </p:nvSpPr>
        <p:spPr>
          <a:xfrm rot="20192095">
            <a:off x="4025977" y="2080351"/>
            <a:ext cx="414292" cy="795464"/>
          </a:xfrm>
          <a:prstGeom prst="upDown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Up-Down Arrow 22"/>
          <p:cNvSpPr/>
          <p:nvPr/>
        </p:nvSpPr>
        <p:spPr>
          <a:xfrm>
            <a:off x="5932119" y="1800112"/>
            <a:ext cx="414292" cy="673574"/>
          </a:xfrm>
          <a:prstGeom prst="upDown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Up-Down Arrow 23"/>
          <p:cNvSpPr/>
          <p:nvPr/>
        </p:nvSpPr>
        <p:spPr>
          <a:xfrm rot="1828988">
            <a:off x="7963705" y="2161229"/>
            <a:ext cx="414292" cy="795464"/>
          </a:xfrm>
          <a:prstGeom prst="upDown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002077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1+#ppt_w/2"/>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1+#ppt_w/2"/>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3" grpId="0"/>
      <p:bldP spid="21" grpId="0"/>
      <p:bldP spid="22" grpId="0"/>
      <p:bldP spid="4"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Rubrics: What are they good for?	</a:t>
            </a:r>
            <a:endParaRPr lang="en-US" dirty="0"/>
          </a:p>
        </p:txBody>
      </p:sp>
      <p:sp>
        <p:nvSpPr>
          <p:cNvPr id="5" name="Content Placeholder 4"/>
          <p:cNvSpPr>
            <a:spLocks noGrp="1"/>
          </p:cNvSpPr>
          <p:nvPr>
            <p:ph idx="1"/>
          </p:nvPr>
        </p:nvSpPr>
        <p:spPr>
          <a:xfrm>
            <a:off x="516351" y="2166457"/>
            <a:ext cx="8596668" cy="3880773"/>
          </a:xfrm>
        </p:spPr>
        <p:txBody>
          <a:bodyPr>
            <a:normAutofit/>
          </a:bodyPr>
          <a:lstStyle/>
          <a:p>
            <a:r>
              <a:rPr lang="en-US" sz="2800" dirty="0"/>
              <a:t>Rubrics </a:t>
            </a:r>
            <a:r>
              <a:rPr lang="en-US" sz="2800" dirty="0" smtClean="0"/>
              <a:t>can help provide timely feedback</a:t>
            </a:r>
          </a:p>
          <a:p>
            <a:r>
              <a:rPr lang="en-US" sz="2800" dirty="0"/>
              <a:t>Rubrics </a:t>
            </a:r>
            <a:r>
              <a:rPr lang="en-US" sz="2800" dirty="0" smtClean="0"/>
              <a:t>prepare students to use detailed feedback</a:t>
            </a:r>
          </a:p>
          <a:p>
            <a:r>
              <a:rPr lang="en-US" sz="2800" dirty="0" smtClean="0"/>
              <a:t>Rubrics encourage critical thinking</a:t>
            </a:r>
          </a:p>
          <a:p>
            <a:r>
              <a:rPr lang="en-US" sz="2800" dirty="0" smtClean="0"/>
              <a:t>Rubrics facilitate communication with others</a:t>
            </a:r>
          </a:p>
          <a:p>
            <a:r>
              <a:rPr lang="en-US" sz="2800" dirty="0" smtClean="0"/>
              <a:t>Rubrics help us refine our teaching methods</a:t>
            </a:r>
          </a:p>
          <a:p>
            <a:r>
              <a:rPr lang="en-US" sz="2800" dirty="0" smtClean="0"/>
              <a:t>Rubrics can help level the playing field</a:t>
            </a:r>
            <a:endParaRPr lang="en-US" sz="2800" dirty="0"/>
          </a:p>
        </p:txBody>
      </p:sp>
      <p:sp>
        <p:nvSpPr>
          <p:cNvPr id="6" name="TextBox 5"/>
          <p:cNvSpPr txBox="1"/>
          <p:nvPr/>
        </p:nvSpPr>
        <p:spPr>
          <a:xfrm>
            <a:off x="1066800" y="6127234"/>
            <a:ext cx="7495770" cy="369332"/>
          </a:xfrm>
          <a:prstGeom prst="rect">
            <a:avLst/>
          </a:prstGeom>
          <a:noFill/>
        </p:spPr>
        <p:txBody>
          <a:bodyPr wrap="none" rtlCol="0">
            <a:spAutoFit/>
          </a:bodyPr>
          <a:lstStyle/>
          <a:p>
            <a:r>
              <a:rPr lang="en-US" dirty="0" err="1" smtClean="0"/>
              <a:t>Dannelle</a:t>
            </a:r>
            <a:r>
              <a:rPr lang="en-US" dirty="0" smtClean="0"/>
              <a:t> Stevens &amp; Antonia Levi, </a:t>
            </a:r>
            <a:r>
              <a:rPr lang="en-US" i="1" dirty="0" smtClean="0"/>
              <a:t>Introduction to Rubrics </a:t>
            </a:r>
            <a:r>
              <a:rPr lang="en-US" dirty="0" smtClean="0"/>
              <a:t>(2d ed. 2012)</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428" r="4201" b="6476"/>
          <a:stretch/>
        </p:blipFill>
        <p:spPr>
          <a:xfrm>
            <a:off x="9113019" y="2086453"/>
            <a:ext cx="2800137" cy="3355340"/>
          </a:xfrm>
          <a:prstGeom prst="rect">
            <a:avLst/>
          </a:prstGeom>
          <a:ln w="69850">
            <a:solidFill>
              <a:schemeClr val="accent1"/>
            </a:solidFill>
          </a:ln>
        </p:spPr>
      </p:pic>
    </p:spTree>
    <p:extLst>
      <p:ext uri="{BB962C8B-B14F-4D97-AF65-F5344CB8AC3E}">
        <p14:creationId xmlns:p14="http://schemas.microsoft.com/office/powerpoint/2010/main" val="1817349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309154"/>
            <a:ext cx="8596668" cy="1320800"/>
          </a:xfrm>
        </p:spPr>
        <p:txBody>
          <a:bodyPr/>
          <a:lstStyle/>
          <a:p>
            <a:r>
              <a:rPr lang="en-US" dirty="0" smtClean="0"/>
              <a:t>Other Methods of Interprofessional Collaboration Assessment</a:t>
            </a:r>
            <a:endParaRPr lang="en-US" dirty="0"/>
          </a:p>
        </p:txBody>
      </p:sp>
      <p:sp>
        <p:nvSpPr>
          <p:cNvPr id="5" name="Content Placeholder 4"/>
          <p:cNvSpPr>
            <a:spLocks noGrp="1"/>
          </p:cNvSpPr>
          <p:nvPr>
            <p:ph idx="1"/>
          </p:nvPr>
        </p:nvSpPr>
        <p:spPr/>
        <p:txBody>
          <a:bodyPr>
            <a:normAutofit/>
          </a:bodyPr>
          <a:lstStyle/>
          <a:p>
            <a:pPr marL="0" indent="0">
              <a:buNone/>
            </a:pPr>
            <a:r>
              <a:rPr lang="en-US" sz="2800" dirty="0" smtClean="0"/>
              <a:t>Examples from the health professions:</a:t>
            </a:r>
            <a:endParaRPr lang="en-US" sz="2800" dirty="0"/>
          </a:p>
          <a:p>
            <a:r>
              <a:rPr lang="en-US" sz="2800" dirty="0" smtClean="0"/>
              <a:t>Videotaped simulations</a:t>
            </a:r>
          </a:p>
          <a:p>
            <a:r>
              <a:rPr lang="en-US" sz="2800" dirty="0" smtClean="0"/>
              <a:t>Objective structured clinical examinations</a:t>
            </a:r>
          </a:p>
          <a:p>
            <a:r>
              <a:rPr lang="en-US" sz="2800" dirty="0" smtClean="0"/>
              <a:t>Knowledge tests</a:t>
            </a:r>
          </a:p>
          <a:p>
            <a:r>
              <a:rPr lang="en-US" sz="2800" dirty="0" smtClean="0"/>
              <a:t>Implicit association tests</a:t>
            </a:r>
            <a:endParaRPr lang="en-US" sz="2800" dirty="0"/>
          </a:p>
        </p:txBody>
      </p:sp>
      <p:sp>
        <p:nvSpPr>
          <p:cNvPr id="2" name="Rectangle 1"/>
          <p:cNvSpPr/>
          <p:nvPr/>
        </p:nvSpPr>
        <p:spPr>
          <a:xfrm>
            <a:off x="677334" y="1637369"/>
            <a:ext cx="7981672" cy="523220"/>
          </a:xfrm>
          <a:prstGeom prst="rect">
            <a:avLst/>
          </a:prstGeom>
        </p:spPr>
        <p:txBody>
          <a:bodyPr wrap="none">
            <a:spAutoFit/>
          </a:bodyPr>
          <a:lstStyle/>
          <a:p>
            <a:r>
              <a:rPr lang="en-US" sz="2800" u="sng" dirty="0">
                <a:hlinkClick r:id="rId3"/>
              </a:rPr>
              <a:t>https://nexusipe.org/measurement-instruments</a:t>
            </a:r>
            <a:endParaRPr lang="en-US" sz="2800" dirty="0"/>
          </a:p>
        </p:txBody>
      </p:sp>
    </p:spTree>
    <p:extLst>
      <p:ext uri="{BB962C8B-B14F-4D97-AF65-F5344CB8AC3E}">
        <p14:creationId xmlns:p14="http://schemas.microsoft.com/office/powerpoint/2010/main" val="614578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t>
            </a:r>
            <a:br>
              <a:rPr lang="en-US" dirty="0" smtClean="0"/>
            </a:br>
            <a:r>
              <a:rPr lang="en-US" dirty="0" smtClean="0"/>
              <a:t/>
            </a:r>
            <a:br>
              <a:rPr lang="en-US" dirty="0" smtClean="0"/>
            </a:br>
            <a:r>
              <a:rPr lang="en-US" dirty="0" smtClean="0"/>
              <a:t>         www.stthomas.edu/ipc</a:t>
            </a:r>
            <a:endParaRPr lang="en-US" dirty="0"/>
          </a:p>
        </p:txBody>
      </p:sp>
      <p:sp>
        <p:nvSpPr>
          <p:cNvPr id="3" name="Content Placeholder 2"/>
          <p:cNvSpPr>
            <a:spLocks noGrp="1"/>
          </p:cNvSpPr>
          <p:nvPr>
            <p:ph idx="1"/>
          </p:nvPr>
        </p:nvSpPr>
        <p:spPr>
          <a:xfrm>
            <a:off x="677334" y="2461035"/>
            <a:ext cx="8596668" cy="3880773"/>
          </a:xfrm>
        </p:spPr>
        <p:txBody>
          <a:bodyPr>
            <a:normAutofit/>
          </a:bodyPr>
          <a:lstStyle/>
          <a:p>
            <a:r>
              <a:rPr lang="en-US" sz="3600" dirty="0"/>
              <a:t>George Baboila </a:t>
            </a:r>
            <a:r>
              <a:rPr lang="en-US" sz="3600" dirty="0">
                <a:hlinkClick r:id="rId3"/>
              </a:rPr>
              <a:t>GVBABOILA@stthomas.edu</a:t>
            </a:r>
            <a:r>
              <a:rPr lang="en-US" sz="3600" dirty="0"/>
              <a:t> </a:t>
            </a:r>
          </a:p>
          <a:p>
            <a:r>
              <a:rPr lang="en-US" sz="3600" dirty="0" smtClean="0"/>
              <a:t>Pat </a:t>
            </a:r>
            <a:r>
              <a:rPr lang="en-US" sz="3600" dirty="0"/>
              <a:t>Stankovitch </a:t>
            </a:r>
            <a:r>
              <a:rPr lang="en-US" sz="3600" dirty="0" smtClean="0">
                <a:hlinkClick r:id="rId4"/>
              </a:rPr>
              <a:t>PASTANKOVITC@stthomas.edu</a:t>
            </a:r>
            <a:endParaRPr lang="en-US" sz="3600" dirty="0" smtClean="0"/>
          </a:p>
          <a:p>
            <a:r>
              <a:rPr lang="en-US" sz="3600" dirty="0" smtClean="0"/>
              <a:t>Virgil </a:t>
            </a:r>
            <a:r>
              <a:rPr lang="en-US" sz="3600" dirty="0"/>
              <a:t>Wiebe       </a:t>
            </a:r>
            <a:r>
              <a:rPr lang="en-US" sz="3600" dirty="0">
                <a:hlinkClick r:id="rId5"/>
              </a:rPr>
              <a:t>vowiebe@stthomas.edu</a:t>
            </a:r>
            <a:endParaRPr lang="en-US" sz="3600" dirty="0"/>
          </a:p>
          <a:p>
            <a:endParaRPr lang="en-US" sz="3600" dirty="0" smtClean="0">
              <a:hlinkClick r:id="rId4"/>
            </a:endParaRPr>
          </a:p>
        </p:txBody>
      </p:sp>
    </p:spTree>
    <p:extLst>
      <p:ext uri="{BB962C8B-B14F-4D97-AF65-F5344CB8AC3E}">
        <p14:creationId xmlns:p14="http://schemas.microsoft.com/office/powerpoint/2010/main" val="89740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103312" y="1404258"/>
            <a:ext cx="8946541" cy="4844142"/>
          </a:xfrm>
        </p:spPr>
        <p:txBody>
          <a:bodyPr>
            <a:noAutofit/>
          </a:bodyPr>
          <a:lstStyle/>
          <a:p>
            <a:pPr marL="342900" lvl="2" indent="-342900"/>
            <a:r>
              <a:rPr lang="en-US" sz="2400" dirty="0" smtClean="0"/>
              <a:t>ABA Standards – Learning Outcomes &amp; Assessment</a:t>
            </a:r>
          </a:p>
          <a:p>
            <a:r>
              <a:rPr lang="en-US" sz="2400" dirty="0" smtClean="0"/>
              <a:t>Competency Based Education in Social Work &amp; Psych</a:t>
            </a:r>
          </a:p>
          <a:p>
            <a:r>
              <a:rPr lang="en-US" sz="2400" dirty="0" smtClean="0"/>
              <a:t>Interprofessional Collaboration Competencies</a:t>
            </a:r>
          </a:p>
          <a:p>
            <a:pPr lvl="1"/>
            <a:r>
              <a:rPr lang="en-US" sz="2400" dirty="0" smtClean="0"/>
              <a:t> Training </a:t>
            </a:r>
          </a:p>
          <a:p>
            <a:pPr lvl="1"/>
            <a:r>
              <a:rPr lang="en-US" sz="2400" dirty="0" smtClean="0"/>
              <a:t> Implementation in practice – recent cases</a:t>
            </a:r>
          </a:p>
          <a:p>
            <a:r>
              <a:rPr lang="en-US" sz="2600" dirty="0" smtClean="0"/>
              <a:t>Evaluation of Interprofessional collaboration</a:t>
            </a:r>
          </a:p>
          <a:p>
            <a:pPr lvl="1"/>
            <a:r>
              <a:rPr lang="en-US" sz="2400" dirty="0" smtClean="0"/>
              <a:t>Interactive exercise -         [hidden curriculum]</a:t>
            </a:r>
          </a:p>
          <a:p>
            <a:r>
              <a:rPr lang="en-US" sz="2600" dirty="0" smtClean="0"/>
              <a:t>Other methods of Interprofessional Collaboration Evaluation</a:t>
            </a:r>
          </a:p>
          <a:p>
            <a:endParaRPr lang="en-US" sz="2600" dirty="0" smtClean="0"/>
          </a:p>
        </p:txBody>
      </p:sp>
      <p:sp>
        <p:nvSpPr>
          <p:cNvPr id="4" name="Smiley Face 3"/>
          <p:cNvSpPr/>
          <p:nvPr/>
        </p:nvSpPr>
        <p:spPr>
          <a:xfrm>
            <a:off x="4975668" y="4428308"/>
            <a:ext cx="457199" cy="41801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714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37" y="2007327"/>
            <a:ext cx="10360780" cy="1320800"/>
          </a:xfrm>
        </p:spPr>
        <p:txBody>
          <a:bodyPr>
            <a:noAutofit/>
          </a:bodyPr>
          <a:lstStyle/>
          <a:p>
            <a:r>
              <a:rPr lang="en-US" sz="4800" dirty="0" smtClean="0"/>
              <a:t>The New ABA Standards – </a:t>
            </a:r>
            <a:br>
              <a:rPr lang="en-US" sz="4800" dirty="0" smtClean="0"/>
            </a:br>
            <a:r>
              <a:rPr lang="en-US" sz="4800" dirty="0" smtClean="0"/>
              <a:t>Learning Outcomes and Competencies </a:t>
            </a:r>
            <a:endParaRPr lang="en-US" sz="4800" dirty="0"/>
          </a:p>
        </p:txBody>
      </p:sp>
    </p:spTree>
    <p:extLst>
      <p:ext uri="{BB962C8B-B14F-4D97-AF65-F5344CB8AC3E}">
        <p14:creationId xmlns:p14="http://schemas.microsoft.com/office/powerpoint/2010/main" val="3700429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20486"/>
            <a:ext cx="8946541" cy="5627913"/>
          </a:xfrm>
        </p:spPr>
        <p:txBody>
          <a:bodyPr>
            <a:noAutofit/>
          </a:bodyPr>
          <a:lstStyle/>
          <a:p>
            <a:pPr marL="0" indent="0">
              <a:buNone/>
            </a:pPr>
            <a:r>
              <a:rPr lang="en-US" sz="3200" dirty="0" smtClean="0"/>
              <a:t>ABA Standard </a:t>
            </a:r>
            <a:r>
              <a:rPr lang="en-US" sz="3200" dirty="0"/>
              <a:t>301. OBJECTIVES OF PROGRAM OF LEGAL EDUCATION</a:t>
            </a:r>
          </a:p>
          <a:p>
            <a:pPr marL="0" indent="0">
              <a:buNone/>
            </a:pPr>
            <a:r>
              <a:rPr lang="en-US" sz="2800" dirty="0"/>
              <a:t>(a) A law school shall maintain a rigorous program of legal education that prepares its students, upon graduation, for admission to the bar and for effective, ethical, and responsible participation as members of the legal profession.</a:t>
            </a:r>
          </a:p>
          <a:p>
            <a:pPr marL="0" indent="0">
              <a:buNone/>
            </a:pPr>
            <a:r>
              <a:rPr lang="en-US" sz="3200" dirty="0"/>
              <a:t>(b) A law school shall establish and publish </a:t>
            </a:r>
            <a:r>
              <a:rPr lang="en-US" sz="3200" b="1" i="1" u="sng" dirty="0"/>
              <a:t>learning outcomes </a:t>
            </a:r>
            <a:r>
              <a:rPr lang="en-US" sz="3200" dirty="0"/>
              <a:t>designed to achieve these objectives.</a:t>
            </a:r>
          </a:p>
        </p:txBody>
      </p:sp>
    </p:spTree>
    <p:extLst>
      <p:ext uri="{BB962C8B-B14F-4D97-AF65-F5344CB8AC3E}">
        <p14:creationId xmlns:p14="http://schemas.microsoft.com/office/powerpoint/2010/main" val="2600808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568" y="511629"/>
            <a:ext cx="10200415" cy="6008914"/>
          </a:xfrm>
        </p:spPr>
        <p:txBody>
          <a:bodyPr>
            <a:normAutofit/>
          </a:bodyPr>
          <a:lstStyle/>
          <a:p>
            <a:r>
              <a:rPr lang="en-US" sz="2800" u="sng" dirty="0" smtClean="0"/>
              <a:t>NEW Standard </a:t>
            </a:r>
            <a:r>
              <a:rPr lang="en-US" sz="2800" u="sng" dirty="0"/>
              <a:t>302. LEARNING OUTCOMES</a:t>
            </a:r>
          </a:p>
          <a:p>
            <a:pPr marL="0" indent="0">
              <a:buNone/>
            </a:pPr>
            <a:r>
              <a:rPr lang="en-US" sz="2800" dirty="0"/>
              <a:t>A law school shall establish </a:t>
            </a:r>
            <a:r>
              <a:rPr lang="en-US" sz="2800" i="1" u="sng" dirty="0"/>
              <a:t>learning outcomes </a:t>
            </a:r>
            <a:r>
              <a:rPr lang="en-US" sz="2800" dirty="0"/>
              <a:t>that shall, at a minimum, </a:t>
            </a:r>
            <a:r>
              <a:rPr lang="en-US" sz="2800" i="1" u="sng" dirty="0"/>
              <a:t>include competency </a:t>
            </a:r>
            <a:r>
              <a:rPr lang="en-US" sz="2800" dirty="0"/>
              <a:t>in the following:</a:t>
            </a:r>
          </a:p>
          <a:p>
            <a:pPr marL="0" indent="0">
              <a:buNone/>
            </a:pPr>
            <a:r>
              <a:rPr lang="en-US" sz="2800" dirty="0"/>
              <a:t>(a) Knowledge and understanding of substantive and procedural law;</a:t>
            </a:r>
          </a:p>
          <a:p>
            <a:pPr marL="0" indent="0">
              <a:buNone/>
            </a:pPr>
            <a:r>
              <a:rPr lang="en-US" sz="2800" dirty="0"/>
              <a:t>(b) Legal analysis and reasoning, legal research, problem-solving, and written and oral communication in the legal context;</a:t>
            </a:r>
          </a:p>
          <a:p>
            <a:pPr marL="0" indent="0">
              <a:buNone/>
            </a:pPr>
            <a:r>
              <a:rPr lang="en-US" sz="2800" dirty="0"/>
              <a:t>(c) Exercise of proper professional and ethical responsibilities to clients and the legal system; and</a:t>
            </a:r>
          </a:p>
          <a:p>
            <a:pPr marL="0" indent="0">
              <a:buNone/>
            </a:pPr>
            <a:r>
              <a:rPr lang="en-US" sz="2800" dirty="0"/>
              <a:t>(d) Other professional skills needed for competent and ethical participation as a member of the legal profession</a:t>
            </a:r>
            <a:r>
              <a:rPr lang="en-US" dirty="0"/>
              <a:t>.</a:t>
            </a:r>
          </a:p>
        </p:txBody>
      </p:sp>
    </p:spTree>
    <p:extLst>
      <p:ext uri="{BB962C8B-B14F-4D97-AF65-F5344CB8AC3E}">
        <p14:creationId xmlns:p14="http://schemas.microsoft.com/office/powerpoint/2010/main" val="3212630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484" y="674915"/>
            <a:ext cx="9662659" cy="5464628"/>
          </a:xfrm>
        </p:spPr>
        <p:txBody>
          <a:bodyPr>
            <a:noAutofit/>
          </a:bodyPr>
          <a:lstStyle/>
          <a:p>
            <a:r>
              <a:rPr lang="en-US" sz="3200" b="1" u="sng" dirty="0"/>
              <a:t>Interpretation 302-1 </a:t>
            </a:r>
            <a:endParaRPr lang="en-US" sz="3200" b="1" u="sng" dirty="0" smtClean="0"/>
          </a:p>
          <a:p>
            <a:pPr marL="0" indent="0">
              <a:buNone/>
            </a:pPr>
            <a:r>
              <a:rPr lang="en-US" sz="2800" b="1" i="1" dirty="0" smtClean="0"/>
              <a:t>For </a:t>
            </a:r>
            <a:r>
              <a:rPr lang="en-US" sz="2800" b="1" i="1" dirty="0"/>
              <a:t>the purposes of Standard 302(d), other professional skills are determined by the law school and may include skills such as, interviewing, counseling, negotiation, fact development and analysis, trial practice, document drafting, conflict resolution, organization and management of legal work, collaboration, cultural competency, and self-evaluation.</a:t>
            </a:r>
          </a:p>
          <a:p>
            <a:r>
              <a:rPr lang="en-US" sz="3000" b="1" u="sng" dirty="0"/>
              <a:t>Interpretation 302-2</a:t>
            </a:r>
          </a:p>
          <a:p>
            <a:pPr marL="0" indent="0">
              <a:buNone/>
            </a:pPr>
            <a:r>
              <a:rPr lang="en-US" sz="2800" b="1" i="1" dirty="0"/>
              <a:t>A law school may also identify any additional learning outcomes pertinent to its program of legal education</a:t>
            </a:r>
            <a:r>
              <a:rPr lang="en-US" sz="2800" i="1" dirty="0"/>
              <a:t>.</a:t>
            </a:r>
          </a:p>
        </p:txBody>
      </p:sp>
    </p:spTree>
    <p:extLst>
      <p:ext uri="{BB962C8B-B14F-4D97-AF65-F5344CB8AC3E}">
        <p14:creationId xmlns:p14="http://schemas.microsoft.com/office/powerpoint/2010/main" val="2075949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4085</TotalTime>
  <Words>1843</Words>
  <Application>Microsoft Office PowerPoint</Application>
  <PresentationFormat>Widescreen</PresentationFormat>
  <Paragraphs>222</Paragraphs>
  <Slides>41</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Century</vt:lpstr>
      <vt:lpstr>Times New Roman</vt:lpstr>
      <vt:lpstr>Trebuchet MS</vt:lpstr>
      <vt:lpstr>Wingdings 3</vt:lpstr>
      <vt:lpstr>Facet</vt:lpstr>
      <vt:lpstr>Competencies and Rubrics, What are they Good For?!  Law, Social Work and Psychology Standards  in an Interprofessional Context </vt:lpstr>
      <vt:lpstr>Rubrics! Huh! Yeah! What are they good for?! Absolutely nothing?</vt:lpstr>
      <vt:lpstr>PowerPoint Presentation</vt:lpstr>
      <vt:lpstr>Rubrics: What are they good for? </vt:lpstr>
      <vt:lpstr>Outline</vt:lpstr>
      <vt:lpstr>The New ABA Standards –  Learning Outcomes and Competencies </vt:lpstr>
      <vt:lpstr>PowerPoint Presentation</vt:lpstr>
      <vt:lpstr>PowerPoint Presentation</vt:lpstr>
      <vt:lpstr>PowerPoint Presentation</vt:lpstr>
      <vt:lpstr>Learning Outcomes</vt:lpstr>
      <vt:lpstr>The New ABA Standards –  Assessment Methods</vt:lpstr>
      <vt:lpstr>Standard 314. ASSESSMENT OF STUDENT LEARNING </vt:lpstr>
      <vt:lpstr>Standard 315. LEARNING OUTCOMES, AND ASSESSMENT METHODS  </vt:lpstr>
      <vt:lpstr>Professional Competencies and Evaluative Tools </vt:lpstr>
      <vt:lpstr>Educational Policy and Accreditation Standards (EPAS) 2008 </vt:lpstr>
      <vt:lpstr>PowerPoint Presentation</vt:lpstr>
      <vt:lpstr>In the Field Setting (Internship)</vt:lpstr>
      <vt:lpstr>Rubric for evaluating Clinical Assessment competency</vt:lpstr>
      <vt:lpstr>Rating system</vt:lpstr>
      <vt:lpstr>Social Work &amp; Interprofessional Assessment</vt:lpstr>
      <vt:lpstr>End of year evaluation with questions on Interprofessionalism.</vt:lpstr>
      <vt:lpstr>Professional Competencies and Evaluative Tools </vt:lpstr>
      <vt:lpstr>PowerPoint Presentation</vt:lpstr>
      <vt:lpstr>NCSPP Model of Training Core Competency Areas</vt:lpstr>
      <vt:lpstr>Intervention Competency = Activities that promote, restore, sustain, &amp;/or enhance positive client functioning</vt:lpstr>
      <vt:lpstr>Rating Scales</vt:lpstr>
      <vt:lpstr>Pros &amp; Cons of Competency-Based Education</vt:lpstr>
      <vt:lpstr>Pros &amp; Cons of Competency-Based Education</vt:lpstr>
      <vt:lpstr>UST Interprofessional Collaboration Competencies</vt:lpstr>
      <vt:lpstr>Interprofessional Competencies –       drawn from health professions</vt:lpstr>
      <vt:lpstr>PowerPoint Presentation</vt:lpstr>
      <vt:lpstr>Implementation of the Interprofessional Competencies</vt:lpstr>
      <vt:lpstr>Interprofessionalism in practice</vt:lpstr>
      <vt:lpstr>PowerPoint Presentation</vt:lpstr>
      <vt:lpstr>Evaluation - UST Law Clinic Skill Area Assessment </vt:lpstr>
      <vt:lpstr>Evaluation of Interprofessional Competencies</vt:lpstr>
      <vt:lpstr>Small group instructions</vt:lpstr>
      <vt:lpstr>Swing Out Sister – Breakout!</vt:lpstr>
      <vt:lpstr>PowerPoint Presentation</vt:lpstr>
      <vt:lpstr>Other Methods of Interprofessional Collaboration Assessment</vt:lpstr>
      <vt:lpstr>Questions?              www.stthomas.edu/ipc</vt:lpstr>
    </vt:vector>
  </TitlesOfParts>
  <Company>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Wiebe, Virgil O.</dc:creator>
  <cp:lastModifiedBy>Wiebe, Virgil O.</cp:lastModifiedBy>
  <cp:revision>94</cp:revision>
  <dcterms:created xsi:type="dcterms:W3CDTF">2014-08-26T15:47:28Z</dcterms:created>
  <dcterms:modified xsi:type="dcterms:W3CDTF">2015-05-07T00:38:50Z</dcterms:modified>
</cp:coreProperties>
</file>