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?><Relationships xmlns="http://schemas.openxmlformats.org/package/2006/relationships"><Relationship Target="ppt/presentation.xml" Type="http://schemas.openxmlformats.org/officeDocument/2006/relationships/officeDocument" Id="rId1"></Relationship><Relationship Target="docProps/core.xml" Type="http://schemas.openxmlformats.org/package/2006/relationships/metadata/core-properties" Id="rId2"></Relationship><Relationship Target="docProps/app.xml" Type="http://schemas.openxmlformats.org/officeDocument/2006/relationships/extended-properties" Id="rId3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60" r:id="rId4"/>
    <p:sldId id="259" r:id="rId5"/>
    <p:sldId id="265" r:id="rId6"/>
    <p:sldId id="266" r:id="rId7"/>
    <p:sldId id="267" r:id="rId8"/>
    <p:sldId id="268" r:id="rId9"/>
    <p:sldId id="269" r:id="rId10"/>
    <p:sldId id="261" r:id="rId11"/>
    <p:sldId id="271" r:id="rId12"/>
    <p:sldId id="272" r:id="rId13"/>
    <p:sldId id="262" r:id="rId14"/>
    <p:sldId id="263" r:id="rId15"/>
    <p:sldId id="270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78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?><Relationships xmlns="http://schemas.openxmlformats.org/package/2006/relationships"><Relationship Target="slides/slide7.xml" Type="http://schemas.openxmlformats.org/officeDocument/2006/relationships/slide" Id="rId8"></Relationship><Relationship Target="slides/slide12.xml" Type="http://schemas.openxmlformats.org/officeDocument/2006/relationships/slide" Id="rId13"></Relationship><Relationship Target="notesMasters/notesMaster1.xml" Type="http://schemas.openxmlformats.org/officeDocument/2006/relationships/notesMaster" Id="rId18"></Relationship><Relationship Target="slides/slide2.xml" Type="http://schemas.openxmlformats.org/officeDocument/2006/relationships/slide" Id="rId3"></Relationship><Relationship Target="theme/theme1.xml" Type="http://schemas.openxmlformats.org/officeDocument/2006/relationships/theme" Id="rId21"></Relationship><Relationship Target="slides/slide6.xml" Type="http://schemas.openxmlformats.org/officeDocument/2006/relationships/slide" Id="rId7"></Relationship><Relationship Target="slides/slide11.xml" Type="http://schemas.openxmlformats.org/officeDocument/2006/relationships/slide" Id="rId12"></Relationship><Relationship Target="slides/slide16.xml" Type="http://schemas.openxmlformats.org/officeDocument/2006/relationships/slide" Id="rId17"></Relationship><Relationship Target="slides/slide1.xml" Type="http://schemas.openxmlformats.org/officeDocument/2006/relationships/slide" Id="rId2"></Relationship><Relationship Target="slides/slide15.xml" Type="http://schemas.openxmlformats.org/officeDocument/2006/relationships/slide" Id="rId16"></Relationship><Relationship Target="viewProps.xml" Type="http://schemas.openxmlformats.org/officeDocument/2006/relationships/viewProps" Id="rId20"></Relationship><Relationship Target="slideMasters/slideMaster1.xml" Type="http://schemas.openxmlformats.org/officeDocument/2006/relationships/slideMaster" Id="rId1"></Relationship><Relationship Target="slides/slide5.xml" Type="http://schemas.openxmlformats.org/officeDocument/2006/relationships/slide" Id="rId6"></Relationship><Relationship Target="slides/slide10.xml" Type="http://schemas.openxmlformats.org/officeDocument/2006/relationships/slide" Id="rId11"></Relationship><Relationship Target="slides/slide4.xml" Type="http://schemas.openxmlformats.org/officeDocument/2006/relationships/slide" Id="rId5"></Relationship><Relationship Target="slides/slide14.xml" Type="http://schemas.openxmlformats.org/officeDocument/2006/relationships/slide" Id="rId15"></Relationship><Relationship Target="slides/slide9.xml" Type="http://schemas.openxmlformats.org/officeDocument/2006/relationships/slide" Id="rId10"></Relationship><Relationship Target="presProps.xml" Type="http://schemas.openxmlformats.org/officeDocument/2006/relationships/presProps" Id="rId19"></Relationship><Relationship Target="slides/slide3.xml" Type="http://schemas.openxmlformats.org/officeDocument/2006/relationships/slide" Id="rId4"></Relationship><Relationship Target="slides/slide8.xml" Type="http://schemas.openxmlformats.org/officeDocument/2006/relationships/slide" Id="rId9"></Relationship><Relationship Target="slides/slide13.xml" Type="http://schemas.openxmlformats.org/officeDocument/2006/relationships/slide" Id="rId14"></Relationship><Relationship Target="tableStyles.xml" Type="http://schemas.openxmlformats.org/officeDocument/2006/relationships/tableStyles" Id="rId22"></Relationship></Relationships>
</file>

<file path=ppt/notesMasters/_rels/notesMaster1.xml.rels><?xml version="1.0" encoding="UTF-8" ?><Relationships xmlns="http://schemas.openxmlformats.org/package/2006/relationships"><Relationship Target="../theme/theme2.xml" Type="http://schemas.openxmlformats.org/officeDocument/2006/relationships/theme" Id="rId1"></Relationship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CEBF19A-7BF2-414D-AE19-ACF2F95E62A8}" type="datetimeFigureOut">
              <a:rPr lang="en-US" smtClean="0"/>
              <a:t>6/5/2015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66B3A88-6722-46BD-B42B-2628E6ACD5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659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?><Relationships xmlns="http://schemas.openxmlformats.org/package/2006/relationships"><Relationship Target="../media/image5.png" Type="http://schemas.openxmlformats.org/officeDocument/2006/relationships/image" Id="rId3"></Relationship><Relationship Target="../media/image4.jpg" Type="http://schemas.openxmlformats.org/officeDocument/2006/relationships/image" Id="rId2"></Relationship><Relationship Target="../slideMasters/slideMaster1.xml" Type="http://schemas.openxmlformats.org/officeDocument/2006/relationships/slideMaster" Id="rId1"></Relationship><Relationship Target="../media/image2.png" Type="http://schemas.openxmlformats.org/officeDocument/2006/relationships/image" Id="rId5"></Relationship><Relationship Target="../media/image6.png" Type="http://schemas.openxmlformats.org/officeDocument/2006/relationships/image" Id="rId4"></Relationship></Relationships>
</file>

<file path=ppt/slideLayouts/_rels/slideLayout10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2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3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4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5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6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7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8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9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124075"/>
          </a:xfrm>
          <a:prstGeom prst="rect">
            <a:avLst/>
          </a:prstGeom>
        </p:spPr>
      </p:pic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2743200"/>
            <a:ext cx="7162800" cy="650875"/>
          </a:xfrm>
        </p:spPr>
        <p:txBody>
          <a:bodyPr anchor="ctr"/>
          <a:lstStyle>
            <a:lvl1pPr algn="l">
              <a:defRPr sz="32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8388" y="3546475"/>
            <a:ext cx="7134225" cy="1752600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2111830"/>
            <a:ext cx="9143245" cy="292584"/>
          </a:xfrm>
          <a:prstGeom prst="rect">
            <a:avLst/>
          </a:prstGeom>
        </p:spPr>
      </p:pic>
      <p:pic>
        <p:nvPicPr>
          <p:cNvPr id="12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7525" y="5864225"/>
            <a:ext cx="1925638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8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1066800" y="2122488"/>
            <a:ext cx="34290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C8044250-1467-4CC5-8287-34B257F2D5E3}" type="datetimeFigureOut">
              <a:rPr lang="en-US" smtClean="0"/>
              <a:t>6/5/2015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189" y="2110470"/>
            <a:ext cx="2285811" cy="292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22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439912" y="6574536"/>
            <a:ext cx="704088" cy="2834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fld id="{27C5771C-6059-4412-8D6C-EA6D3128D3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444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439912" y="6574536"/>
            <a:ext cx="704088" cy="2834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fld id="{27C5771C-6059-4412-8D6C-EA6D3128D3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43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838200"/>
            <a:ext cx="7589520" cy="63093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439912" y="6574536"/>
            <a:ext cx="704088" cy="2834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fld id="{27C5771C-6059-4412-8D6C-EA6D3128D35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000" y="6601968"/>
            <a:ext cx="2816352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616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439912" y="6574536"/>
            <a:ext cx="704088" cy="2834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fld id="{27C5771C-6059-4412-8D6C-EA6D3128D35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000" y="6601968"/>
            <a:ext cx="2816352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41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61999"/>
            <a:ext cx="7589520" cy="63093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439912" y="6574536"/>
            <a:ext cx="704088" cy="2834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fld id="{27C5771C-6059-4412-8D6C-EA6D3128D35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000" y="6601968"/>
            <a:ext cx="2816352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242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841248"/>
            <a:ext cx="7589520" cy="6309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439912" y="6574536"/>
            <a:ext cx="704088" cy="2834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fld id="{27C5771C-6059-4412-8D6C-EA6D3128D35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601968"/>
            <a:ext cx="2816352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135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841248"/>
            <a:ext cx="7589520" cy="63093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439912" y="6574536"/>
            <a:ext cx="704088" cy="2834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fld id="{27C5771C-6059-4412-8D6C-EA6D3128D35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000" y="6601968"/>
            <a:ext cx="2816352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149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439912" y="6574536"/>
            <a:ext cx="704088" cy="2834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fld id="{27C5771C-6059-4412-8D6C-EA6D3128D35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000" y="6601968"/>
            <a:ext cx="2816352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739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1" y="273050"/>
            <a:ext cx="2331720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439912" y="6574536"/>
            <a:ext cx="704088" cy="2834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fld id="{27C5771C-6059-4412-8D6C-EA6D3128D3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9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439912" y="6574536"/>
            <a:ext cx="704088" cy="2834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fld id="{27C5771C-6059-4412-8D6C-EA6D3128D3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565569"/>
      </p:ext>
    </p:extLst>
  </p:cSld>
  <p:clrMapOvr>
    <a:masterClrMapping/>
  </p:clrMapOvr>
</p:sldLayout>
</file>

<file path=ppt/slideMasters/_rels/slideMaster1.xml.rels><?xml version="1.0" encoding="UTF-8" ?><Relationships xmlns="http://schemas.openxmlformats.org/package/2006/relationships"><Relationship Target="../slideLayouts/slideLayout8.xml" Type="http://schemas.openxmlformats.org/officeDocument/2006/relationships/slideLayout" Id="rId8"></Relationship><Relationship Target="../media/image1.png" Type="http://schemas.openxmlformats.org/officeDocument/2006/relationships/image" Id="rId13"></Relationship><Relationship Target="../slideLayouts/slideLayout3.xml" Type="http://schemas.openxmlformats.org/officeDocument/2006/relationships/slideLayout" Id="rId3"></Relationship><Relationship Target="../slideLayouts/slideLayout7.xml" Type="http://schemas.openxmlformats.org/officeDocument/2006/relationships/slideLayout" Id="rId7"></Relationship><Relationship Target="../theme/theme1.xml" Type="http://schemas.openxmlformats.org/officeDocument/2006/relationships/theme" Id="rId12"></Relationship><Relationship Target="../slideLayouts/slideLayout2.xml" Type="http://schemas.openxmlformats.org/officeDocument/2006/relationships/slideLayout" Id="rId2"></Relationship><Relationship Target="../slideLayouts/slideLayout1.xml" Type="http://schemas.openxmlformats.org/officeDocument/2006/relationships/slideLayout" Id="rId1"></Relationship><Relationship Target="../slideLayouts/slideLayout6.xml" Type="http://schemas.openxmlformats.org/officeDocument/2006/relationships/slideLayout" Id="rId6"></Relationship><Relationship Target="../slideLayouts/slideLayout11.xml" Type="http://schemas.openxmlformats.org/officeDocument/2006/relationships/slideLayout" Id="rId11"></Relationship><Relationship Target="../slideLayouts/slideLayout5.xml" Type="http://schemas.openxmlformats.org/officeDocument/2006/relationships/slideLayout" Id="rId5"></Relationship><Relationship Target="../media/image3.png" Type="http://schemas.openxmlformats.org/officeDocument/2006/relationships/image" Id="rId15"></Relationship><Relationship Target="../slideLayouts/slideLayout10.xml" Type="http://schemas.openxmlformats.org/officeDocument/2006/relationships/slideLayout" Id="rId10"></Relationship><Relationship Target="../slideLayouts/slideLayout4.xml" Type="http://schemas.openxmlformats.org/officeDocument/2006/relationships/slideLayout" Id="rId4"></Relationship><Relationship Target="../slideLayouts/slideLayout9.xml" Type="http://schemas.openxmlformats.org/officeDocument/2006/relationships/slideLayout" Id="rId9"></Relationship><Relationship Target="../media/image2.png" Type="http://schemas.openxmlformats.org/officeDocument/2006/relationships/image" Id="rId14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95375" y="838200"/>
            <a:ext cx="759142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95375" y="1900238"/>
            <a:ext cx="7586663" cy="411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Click to add text</a:t>
            </a:r>
          </a:p>
          <a:p>
            <a:pPr lvl="2"/>
            <a:r>
              <a:rPr lang="en-US" dirty="0" smtClean="0"/>
              <a:t>Click to add text</a:t>
            </a:r>
          </a:p>
          <a:p>
            <a:pPr lvl="3"/>
            <a:r>
              <a:rPr lang="en-US" dirty="0" smtClean="0"/>
              <a:t>Click to add text</a:t>
            </a:r>
          </a:p>
          <a:p>
            <a:pPr lvl="4"/>
            <a:r>
              <a:rPr lang="en-US" dirty="0" smtClean="0"/>
              <a:t>Click to add text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6575425"/>
            <a:ext cx="9144000" cy="292100"/>
          </a:xfrm>
          <a:prstGeom prst="rect">
            <a:avLst/>
          </a:prstGeom>
          <a:blipFill dpi="0" rotWithShape="1">
            <a:blip r:embed="rId1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en-US" sz="2400" dirty="0">
              <a:ea typeface="ＭＳ Ｐゴシック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113" y="6575535"/>
            <a:ext cx="2285811" cy="292584"/>
          </a:xfrm>
          <a:prstGeom prst="rect">
            <a:avLst/>
          </a:prstGeom>
        </p:spPr>
      </p:pic>
      <p:sp>
        <p:nvSpPr>
          <p:cNvPr id="11" name="Rectangle 2053"/>
          <p:cNvSpPr txBox="1">
            <a:spLocks noChangeArrowheads="1"/>
          </p:cNvSpPr>
          <p:nvPr/>
        </p:nvSpPr>
        <p:spPr bwMode="auto">
          <a:xfrm>
            <a:off x="7010400" y="6580188"/>
            <a:ext cx="1219200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dirty="0" smtClean="0"/>
              <a:t>WilmerHale</a:t>
            </a:r>
            <a:endParaRPr lang="en-US" dirty="0"/>
          </a:p>
        </p:txBody>
      </p:sp>
      <p:pic>
        <p:nvPicPr>
          <p:cNvPr id="13" name="Picture 15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93775"/>
            <a:ext cx="3286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439912" y="6574536"/>
            <a:ext cx="704088" cy="2834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1"/>
                </a:solidFill>
              </a:defRPr>
            </a:lvl1pPr>
          </a:lstStyle>
          <a:p>
            <a:fld id="{27C5771C-6059-4412-8D6C-EA6D3128D35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000" y="6601968"/>
            <a:ext cx="2816352" cy="2286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782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tx1"/>
        </a:buClr>
        <a:buSzTx/>
        <a:buFontTx/>
        <a:buNone/>
        <a:tabLst/>
        <a:defRPr sz="2400" kern="1200" baseline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1pPr>
      <a:lvl2pPr marL="403225" indent="-169863" algn="l" defTabSz="914400" rtl="0" eaLnBrk="1" latinLnBrk="0" hangingPunct="1">
        <a:spcBef>
          <a:spcPct val="20000"/>
        </a:spcBef>
        <a:buClr>
          <a:schemeClr val="tx1"/>
        </a:buClr>
        <a:buFont typeface="Wingdings" pitchFamily="2" charset="2"/>
        <a:buChar char="§"/>
        <a:defRPr sz="2000" kern="1200" baseline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2pPr>
      <a:lvl3pPr marL="744538" indent="-233363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 baseline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3pPr>
      <a:lvl4pPr marL="860425" indent="0" algn="l" defTabSz="914400" rtl="0" eaLnBrk="1" latinLnBrk="0" hangingPunct="1">
        <a:spcBef>
          <a:spcPct val="20000"/>
        </a:spcBef>
        <a:buFontTx/>
        <a:buNone/>
        <a:defRPr sz="1600" kern="1200" baseline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4pPr>
      <a:lvl5pPr marL="968375" indent="0" algn="l" defTabSz="914400" rtl="0" eaLnBrk="1" latinLnBrk="0" hangingPunct="1">
        <a:spcBef>
          <a:spcPct val="20000"/>
        </a:spcBef>
        <a:buFontTx/>
        <a:buNone/>
        <a:defRPr sz="1600" kern="1200" baseline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?><Relationships xmlns="http://schemas.openxmlformats.org/package/2006/relationships"><Relationship Target="../slideLayouts/slideLayout1.xml" Type="http://schemas.openxmlformats.org/officeDocument/2006/relationships/slideLayout" Id="rId1"></Relationship></Relationships>
</file>

<file path=ppt/slides/_rels/slide10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11.xml.rels><?xml version="1.0" encoding="UTF-8" ?><Relationships xmlns="http://schemas.openxmlformats.org/package/2006/relationships"><Relationship Target="../media/image8.png" Type="http://schemas.openxmlformats.org/officeDocument/2006/relationships/image" Id="rId3"></Relationship><Relationship Target="../slideLayouts/slideLayout7.xml" Type="http://schemas.openxmlformats.org/officeDocument/2006/relationships/slideLayout" Id="rId1"></Relationship><Relationship Target="../media/image9.png" Type="http://schemas.openxmlformats.org/officeDocument/2006/relationships/image" Id="rId4"></Relationship></Relationships>
</file>

<file path=ppt/slides/_rels/slide12.xml.rels><?xml version="1.0" encoding="UTF-8" ?><Relationships xmlns="http://schemas.openxmlformats.org/package/2006/relationships"><Relationship Target="../media/image10.png" Type="http://schemas.openxmlformats.org/officeDocument/2006/relationships/image" Id="rId3"></Relationship><Relationship Target="../slideLayouts/slideLayout7.xml" Type="http://schemas.openxmlformats.org/officeDocument/2006/relationships/slideLayout" Id="rId1"></Relationship></Relationships>
</file>

<file path=ppt/slides/_rels/slide13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14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15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16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2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3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4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5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6.xml.rels><?xml version="1.0" encoding="UTF-8" ?><Relationships xmlns="http://schemas.openxmlformats.org/package/2006/relationships"><Relationship Target="../media/image7.png" Type="http://schemas.openxmlformats.org/officeDocument/2006/relationships/image" Id="rId3"></Relationship><Relationship Target="../slideLayouts/slideLayout2.xml" Type="http://schemas.openxmlformats.org/officeDocument/2006/relationships/slideLayout" Id="rId1"></Relationship></Relationships>
</file>

<file path=ppt/slides/_rels/slide7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8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9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Use of Competencies at WilmerHale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8388" y="3546474"/>
            <a:ext cx="7134225" cy="2549526"/>
          </a:xfrm>
        </p:spPr>
        <p:txBody>
          <a:bodyPr/>
          <a:lstStyle/>
          <a:p>
            <a:r>
              <a:rPr lang="en-US" b="1" dirty="0"/>
              <a:t>AALS Workshop on Measuring Learning Gains: </a:t>
            </a:r>
            <a:r>
              <a:rPr lang="en-US" b="1" dirty="0" smtClean="0"/>
              <a:t>Institutional </a:t>
            </a:r>
            <a:r>
              <a:rPr lang="en-US" b="1" dirty="0"/>
              <a:t>Effectiveness for the New Era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William F. Lee</a:t>
            </a:r>
          </a:p>
          <a:p>
            <a:r>
              <a:rPr lang="en-US" dirty="0" smtClean="0"/>
              <a:t>June 23,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240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Competencies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WilmerHale Career Advancement Program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Semi-annual </a:t>
            </a:r>
            <a:r>
              <a:rPr lang="en-US" dirty="0"/>
              <a:t>e</a:t>
            </a:r>
            <a:r>
              <a:rPr lang="en-US" dirty="0" smtClean="0"/>
              <a:t>valuations – revised evaluation form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Overall </a:t>
            </a:r>
            <a:r>
              <a:rPr lang="en-US" dirty="0"/>
              <a:t>competency assessment becomes a major lever in determining individual compensation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Refocused formal training programs around the competencies</a:t>
            </a:r>
          </a:p>
        </p:txBody>
      </p:sp>
    </p:spTree>
    <p:extLst>
      <p:ext uri="{BB962C8B-B14F-4D97-AF65-F5344CB8AC3E}">
        <p14:creationId xmlns:p14="http://schemas.microsoft.com/office/powerpoint/2010/main" val="1368507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37256"/>
            <a:ext cx="845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14401"/>
            <a:ext cx="8534400" cy="479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4419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09" y="838200"/>
            <a:ext cx="8458200" cy="412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2704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Competencies as a Reward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Promotions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Compensation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66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Evaluation grade inflation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Consistency in overall assessment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Partner hours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685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Upward Evaluations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Matter management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Teamwork and collaboration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Training and development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Respect and recognition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/>
          </a:p>
          <a:p>
            <a:pPr lvl="0" algn="r"/>
            <a:endParaRPr lang="en-US" sz="1800" i="1" dirty="0" smtClean="0"/>
          </a:p>
          <a:p>
            <a:pPr lvl="0" algn="r"/>
            <a:endParaRPr lang="en-US" sz="1800" i="1" dirty="0"/>
          </a:p>
          <a:p>
            <a:pPr lvl="0" algn="r"/>
            <a:r>
              <a:rPr lang="en-US" sz="1800" i="1" dirty="0" smtClean="0">
                <a:solidFill>
                  <a:schemeClr val="tx1"/>
                </a:solidFill>
              </a:rPr>
              <a:t>Leaders </a:t>
            </a:r>
            <a:r>
              <a:rPr lang="en-US" sz="1800" i="1" dirty="0">
                <a:solidFill>
                  <a:schemeClr val="tx1"/>
                </a:solidFill>
              </a:rPr>
              <a:t>get out in front and stay there by raising the standards by which they judge themselves—and by which they are willing to be judged. </a:t>
            </a:r>
            <a:endParaRPr lang="en-US" sz="1800" i="1" dirty="0" smtClean="0">
              <a:solidFill>
                <a:schemeClr val="tx1"/>
              </a:solidFill>
            </a:endParaRPr>
          </a:p>
          <a:p>
            <a:pPr lvl="0" algn="r"/>
            <a:r>
              <a:rPr lang="en-US" sz="1800" i="1" dirty="0" smtClean="0">
                <a:solidFill>
                  <a:schemeClr val="tx1"/>
                </a:solidFill>
              </a:rPr>
              <a:t>– Frederick </a:t>
            </a:r>
            <a:r>
              <a:rPr lang="en-US" sz="1800" i="1" dirty="0">
                <a:solidFill>
                  <a:schemeClr val="tx1"/>
                </a:solidFill>
              </a:rPr>
              <a:t>W. Smith, CEO of FedEx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184844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74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The law firm apprentice model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Development and use of practice specific benchmarks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Formal </a:t>
            </a:r>
            <a:r>
              <a:rPr lang="en-US" dirty="0" smtClean="0"/>
              <a:t>evaluations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/>
          </a:p>
          <a:p>
            <a:pPr lvl="0" algn="r"/>
            <a:endParaRPr lang="en-US" sz="2000" i="1" dirty="0" smtClean="0"/>
          </a:p>
          <a:p>
            <a:pPr lvl="0" algn="r"/>
            <a:r>
              <a:rPr lang="en-US" sz="1800" i="1" dirty="0" smtClean="0">
                <a:solidFill>
                  <a:schemeClr val="tx1"/>
                </a:solidFill>
              </a:rPr>
              <a:t>“</a:t>
            </a:r>
            <a:r>
              <a:rPr lang="en-US" sz="1800" i="1" dirty="0">
                <a:solidFill>
                  <a:schemeClr val="tx1"/>
                </a:solidFill>
              </a:rPr>
              <a:t>If you pick the right people and give them the opportunity to spread their wings and put compensation as a carrier behind it you almost don't have to manage them.” </a:t>
            </a:r>
            <a:endParaRPr lang="en-US" sz="1800" i="1" dirty="0" smtClean="0">
              <a:solidFill>
                <a:schemeClr val="tx1"/>
              </a:solidFill>
            </a:endParaRPr>
          </a:p>
          <a:p>
            <a:pPr lvl="0" algn="r"/>
            <a:r>
              <a:rPr lang="en-US" sz="1800" i="1" dirty="0" smtClean="0">
                <a:solidFill>
                  <a:schemeClr val="tx1"/>
                </a:solidFill>
              </a:rPr>
              <a:t>- Jack </a:t>
            </a:r>
            <a:r>
              <a:rPr lang="en-US" sz="1800" i="1" dirty="0">
                <a:solidFill>
                  <a:schemeClr val="tx1"/>
                </a:solidFill>
              </a:rPr>
              <a:t>Welch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864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Competencies?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Rethink career </a:t>
            </a:r>
            <a:r>
              <a:rPr lang="en-US" dirty="0"/>
              <a:t>paths at the firm – a</a:t>
            </a:r>
            <a:r>
              <a:rPr lang="en-US" dirty="0" smtClean="0"/>
              <a:t>ssociate </a:t>
            </a:r>
            <a:r>
              <a:rPr lang="en-US" dirty="0"/>
              <a:t>to c</a:t>
            </a:r>
            <a:r>
              <a:rPr lang="en-US" dirty="0" smtClean="0"/>
              <a:t>ounsel </a:t>
            </a:r>
            <a:r>
              <a:rPr lang="en-US" dirty="0"/>
              <a:t>to </a:t>
            </a:r>
            <a:r>
              <a:rPr lang="en-US" dirty="0" smtClean="0"/>
              <a:t>partner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Answer the question:  What do I need to do to be successful at WilmerHale?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Create a common language to define success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Align our compensation system with performance and away from an hours based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975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Competency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/>
              <a:t>Outside research </a:t>
            </a:r>
            <a:r>
              <a:rPr lang="en-US" dirty="0" smtClean="0"/>
              <a:t>- PWC</a:t>
            </a:r>
            <a:r>
              <a:rPr lang="en-US" dirty="0"/>
              <a:t>, McKinsey, Bain and </a:t>
            </a:r>
            <a:r>
              <a:rPr lang="en-US" dirty="0" smtClean="0"/>
              <a:t>others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Outside consulting firm - Hay </a:t>
            </a:r>
            <a:r>
              <a:rPr lang="en-US" dirty="0"/>
              <a:t>Group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Interviews with over 100 partners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Input from over 200 associates and counsel in group sessions and through an anonymous survey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Asked the question:  What does a successful associate, senior associate and counsel look like?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38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WilmerHale Competencies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Commitment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Confidence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Matter Management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Oral Communication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Problem Solving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Relationship Building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Teamwork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 smtClean="0"/>
              <a:t>Writing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43600" y="3886200"/>
            <a:ext cx="28559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 smtClean="0"/>
              <a:t>In business, the idea of measuring what you are doing, picking the measurements that count like customer satisfaction and performance…you thrive on that.</a:t>
            </a:r>
          </a:p>
          <a:p>
            <a:pPr algn="r"/>
            <a:r>
              <a:rPr lang="en-US" i="1" dirty="0"/>
              <a:t> </a:t>
            </a:r>
            <a:r>
              <a:rPr lang="en-US" i="1" dirty="0" smtClean="0"/>
              <a:t>- Bill Gates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601018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Attorney Competencies </a:t>
            </a:r>
          </a:p>
        </p:txBody>
      </p:sp>
      <p:pic>
        <p:nvPicPr>
          <p:cNvPr id="307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4125" y="1900238"/>
            <a:ext cx="7269163" cy="4113212"/>
          </a:xfrm>
        </p:spPr>
      </p:pic>
    </p:spTree>
    <p:extLst>
      <p:ext uri="{BB962C8B-B14F-4D97-AF65-F5344CB8AC3E}">
        <p14:creationId xmlns:p14="http://schemas.microsoft.com/office/powerpoint/2010/main" val="158326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Commitment - Associate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1095375" y="1524000"/>
            <a:ext cx="7586663" cy="5334000"/>
          </a:xfrm>
        </p:spPr>
        <p:txBody>
          <a:bodyPr/>
          <a:lstStyle/>
          <a:p>
            <a:pPr marL="347472" indent="-285750"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altLang="en-US" sz="1800" dirty="0" smtClean="0"/>
              <a:t>Takes the initiative to develop foundational knowledge by mastering relevant law, facts and details.</a:t>
            </a:r>
          </a:p>
          <a:p>
            <a:pPr marL="347472" indent="-285750"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altLang="en-US" sz="1800" dirty="0" smtClean="0"/>
              <a:t>Delivers useful, timely work product that reflects appropriate thoroughness and attention to detail.</a:t>
            </a:r>
          </a:p>
          <a:p>
            <a:pPr marL="347472" indent="-285750"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altLang="en-US" sz="1800" dirty="0" smtClean="0"/>
              <a:t>Learns the “life cycle” of the matter and begins to anticipate next steps.</a:t>
            </a:r>
          </a:p>
          <a:p>
            <a:pPr marL="347472" indent="-285750"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altLang="en-US" sz="1800" dirty="0" smtClean="0"/>
              <a:t>Asks questions about the client, goals and strategy to better understand the matter.</a:t>
            </a:r>
          </a:p>
          <a:p>
            <a:pPr marL="347472" indent="-285750"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altLang="en-US" sz="1800" dirty="0" smtClean="0"/>
              <a:t>Demonstrates the interest to learn and develop as an attorney.  Incorporates feedback and learns from mistakes.</a:t>
            </a:r>
          </a:p>
          <a:p>
            <a:pPr marL="347472" indent="-285750"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altLang="en-US" sz="1800" dirty="0" smtClean="0"/>
              <a:t>Seeks out new responsibilities on billable and pro bono work, viewing each assignment as an opportunity to learn new skills and/or broaden capabilities.</a:t>
            </a:r>
          </a:p>
          <a:p>
            <a:pPr marL="347472" indent="-285750"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altLang="en-US" sz="1800" dirty="0" smtClean="0"/>
              <a:t>Begins to understand the client’s business, including its internal organization, its competition and its industry.</a:t>
            </a:r>
          </a:p>
          <a:p>
            <a:pPr>
              <a:lnSpc>
                <a:spcPct val="150000"/>
              </a:lnSpc>
              <a:buFontTx/>
              <a:buChar char="•"/>
            </a:pP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010340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Commitment – Senior Associate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7472" indent="-285750"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altLang="en-US" sz="1800" dirty="0" smtClean="0"/>
              <a:t>Seeks to develop new skills and knowledge.  Demonstrates interest in a specific area of the law, industry or practice group.</a:t>
            </a:r>
          </a:p>
          <a:p>
            <a:pPr marL="347472" indent="-285750"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altLang="en-US" sz="1800" dirty="0" smtClean="0"/>
              <a:t>Takes ownership for an entire project and/or matter.  Proactively anticipates and plans for obstacles and last-minute changes and team needs.</a:t>
            </a:r>
          </a:p>
          <a:p>
            <a:pPr marL="347472" indent="-285750"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altLang="en-US" sz="1800" dirty="0" smtClean="0"/>
              <a:t>Willingly gets involved in areas outside of what is directly assigned and ensures that matters are moving forward.</a:t>
            </a:r>
          </a:p>
          <a:p>
            <a:pPr marL="347472" indent="-285750"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altLang="en-US" sz="1800" dirty="0" smtClean="0"/>
              <a:t>Demonstrates an in-depth understanding of the business of law and the client’s business and goals.</a:t>
            </a:r>
          </a:p>
          <a:p>
            <a:pPr marL="347472" indent="-285750"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altLang="en-US" sz="1800" dirty="0" smtClean="0"/>
              <a:t>Takes decisive and appropriate action without waiting to be told what to do.</a:t>
            </a:r>
          </a:p>
        </p:txBody>
      </p:sp>
    </p:spTree>
    <p:extLst>
      <p:ext uri="{BB962C8B-B14F-4D97-AF65-F5344CB8AC3E}">
        <p14:creationId xmlns:p14="http://schemas.microsoft.com/office/powerpoint/2010/main" val="1047707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Commitment - Counsel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7472" indent="-285750"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altLang="en-US" sz="1800" dirty="0" smtClean="0"/>
              <a:t>Deepens his/her expertise and skill set and can be relied upon as an expert in relevant practice areas.</a:t>
            </a:r>
          </a:p>
          <a:p>
            <a:pPr marL="347472" indent="-285750"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altLang="en-US" sz="1800" dirty="0" smtClean="0"/>
              <a:t>Takes ownership of deepening client relationships through the mastery of the client’s business and needs.</a:t>
            </a:r>
          </a:p>
          <a:p>
            <a:pPr marL="347472" indent="-285750"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altLang="en-US" sz="1800" dirty="0" smtClean="0"/>
              <a:t>Identifies improvements to processes and procedures within a client relationship.</a:t>
            </a:r>
          </a:p>
          <a:p>
            <a:pPr marL="347472" indent="-285750"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altLang="en-US" sz="1800" dirty="0" smtClean="0"/>
              <a:t>Sets priorities that will benefit the team and the client, makes decisions, and acts with appropriate speed.</a:t>
            </a:r>
          </a:p>
          <a:p>
            <a:pPr marL="347472" indent="-285750"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altLang="en-US" sz="1800" dirty="0" smtClean="0"/>
              <a:t>Willingly seeks out challenging matters, opportunities and clients to further grow and develop.</a:t>
            </a:r>
          </a:p>
        </p:txBody>
      </p:sp>
    </p:spTree>
    <p:extLst>
      <p:ext uri="{BB962C8B-B14F-4D97-AF65-F5344CB8AC3E}">
        <p14:creationId xmlns:p14="http://schemas.microsoft.com/office/powerpoint/2010/main" val="2081750003"/>
      </p:ext>
    </p:extLst>
  </p:cSld>
  <p:clrMapOvr>
    <a:masterClrMapping/>
  </p:clrMapOvr>
</p:sld>
</file>

<file path=ppt/theme/theme1.xml><?xml version="1.0" encoding="utf-8"?>
<a:theme xmlns:a="http://schemas.openxmlformats.org/drawingml/2006/main" name="WH_Theme">
  <a:themeElements>
    <a:clrScheme name="WH_Theme_Colors">
      <a:dk1>
        <a:srgbClr val="872434"/>
      </a:dk1>
      <a:lt1>
        <a:srgbClr val="FFFFFF"/>
      </a:lt1>
      <a:dk2>
        <a:srgbClr val="414141"/>
      </a:dk2>
      <a:lt2>
        <a:srgbClr val="8C8C8C"/>
      </a:lt2>
      <a:accent1>
        <a:srgbClr val="872434"/>
      </a:accent1>
      <a:accent2>
        <a:srgbClr val="414141"/>
      </a:accent2>
      <a:accent3>
        <a:srgbClr val="8C8C8C"/>
      </a:accent3>
      <a:accent4>
        <a:srgbClr val="AAB300"/>
      </a:accent4>
      <a:accent5>
        <a:srgbClr val="EF8200"/>
      </a:accent5>
      <a:accent6>
        <a:srgbClr val="55274F"/>
      </a:accent6>
      <a:hlink>
        <a:srgbClr val="0000FF"/>
      </a:hlink>
      <a:folHlink>
        <a:srgbClr val="800080"/>
      </a:folHlink>
    </a:clrScheme>
    <a:fontScheme name="WH_Theme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itlesOfParts>
    <vt:vector size="17" baseType="lpstr">
      <vt:lpstr>WH_Theme</vt:lpstr>
      <vt:lpstr>Use of Competencies at WilmerHale</vt:lpstr>
      <vt:lpstr>Background</vt:lpstr>
      <vt:lpstr>Why Competencies?</vt:lpstr>
      <vt:lpstr>Competency Development</vt:lpstr>
      <vt:lpstr>WilmerHale Competencies</vt:lpstr>
      <vt:lpstr>Attorney Competencies </vt:lpstr>
      <vt:lpstr>Commitment - Associate</vt:lpstr>
      <vt:lpstr>Commitment – Senior Associate</vt:lpstr>
      <vt:lpstr>Commitment - Counsel</vt:lpstr>
      <vt:lpstr>Use of Competencies</vt:lpstr>
      <vt:lpstr>PowerPoint Presentation</vt:lpstr>
      <vt:lpstr>PowerPoint Presentation</vt:lpstr>
      <vt:lpstr>Competencies as a Reward</vt:lpstr>
      <vt:lpstr>Challenges</vt:lpstr>
      <vt:lpstr>Upward Evaluations</vt:lpstr>
      <vt:lpstr>Questions?</vt:lpstr>
    </vt:vector>
  </TitlesOfParts>
  <Company/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