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8" r:id="rId2"/>
    <p:sldId id="257" r:id="rId3"/>
    <p:sldId id="259" r:id="rId4"/>
    <p:sldId id="260" r:id="rId5"/>
    <p:sldId id="272" r:id="rId6"/>
    <p:sldId id="261" r:id="rId7"/>
    <p:sldId id="262" r:id="rId8"/>
    <p:sldId id="263" r:id="rId9"/>
    <p:sldId id="264" r:id="rId10"/>
    <p:sldId id="265" r:id="rId11"/>
    <p:sldId id="271" r:id="rId12"/>
    <p:sldId id="266"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9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8106C-DB46-C64D-8EDF-27BA80870DC6}" type="doc">
      <dgm:prSet loTypeId="urn:microsoft.com/office/officeart/2005/8/layout/radial4" loCatId="" qsTypeId="urn:microsoft.com/office/officeart/2005/8/quickstyle/3D7" qsCatId="3D" csTypeId="urn:microsoft.com/office/officeart/2005/8/colors/colorful1" csCatId="colorful" phldr="1"/>
      <dgm:spPr/>
      <dgm:t>
        <a:bodyPr/>
        <a:lstStyle/>
        <a:p>
          <a:endParaRPr lang="en-US"/>
        </a:p>
      </dgm:t>
    </dgm:pt>
    <dgm:pt modelId="{FD25CA78-05CC-A745-81F3-BE769E062675}">
      <dgm:prSet phldrT="[Text]"/>
      <dgm:spPr/>
      <dgm:t>
        <a:bodyPr/>
        <a:lstStyle/>
        <a:p>
          <a:r>
            <a:rPr lang="en-US" dirty="0" smtClean="0"/>
            <a:t>Law School</a:t>
          </a:r>
          <a:endParaRPr lang="en-US" dirty="0"/>
        </a:p>
      </dgm:t>
    </dgm:pt>
    <dgm:pt modelId="{D4E4EF55-F60E-1848-B6AA-E8E3A81957FE}" type="parTrans" cxnId="{D94C809F-7740-A14E-9BDD-B2383CCBFD29}">
      <dgm:prSet/>
      <dgm:spPr/>
      <dgm:t>
        <a:bodyPr/>
        <a:lstStyle/>
        <a:p>
          <a:endParaRPr lang="en-US"/>
        </a:p>
      </dgm:t>
    </dgm:pt>
    <dgm:pt modelId="{2519A012-2FB0-434A-BC02-1BACDADF82E0}" type="sibTrans" cxnId="{D94C809F-7740-A14E-9BDD-B2383CCBFD29}">
      <dgm:prSet/>
      <dgm:spPr/>
      <dgm:t>
        <a:bodyPr/>
        <a:lstStyle/>
        <a:p>
          <a:endParaRPr lang="en-US"/>
        </a:p>
      </dgm:t>
    </dgm:pt>
    <dgm:pt modelId="{CA1C0716-9FC3-3344-8C19-65FF8A7125E1}">
      <dgm:prSet phldrT="[Text]"/>
      <dgm:spPr/>
      <dgm:t>
        <a:bodyPr/>
        <a:lstStyle/>
        <a:p>
          <a:r>
            <a:rPr lang="en-US" dirty="0" smtClean="0"/>
            <a:t>University Assessment Committee</a:t>
          </a:r>
          <a:endParaRPr lang="en-US" dirty="0"/>
        </a:p>
      </dgm:t>
    </dgm:pt>
    <dgm:pt modelId="{631CF119-DD2D-054F-95BE-EEA9E0CF9EC6}" type="parTrans" cxnId="{F849F2EC-E229-9942-8246-4D9088E0FAB6}">
      <dgm:prSet/>
      <dgm:spPr/>
      <dgm:t>
        <a:bodyPr/>
        <a:lstStyle/>
        <a:p>
          <a:endParaRPr lang="en-US"/>
        </a:p>
      </dgm:t>
    </dgm:pt>
    <dgm:pt modelId="{1AB7D87A-82F8-B94E-BAE3-433AA3C7C315}" type="sibTrans" cxnId="{F849F2EC-E229-9942-8246-4D9088E0FAB6}">
      <dgm:prSet/>
      <dgm:spPr/>
      <dgm:t>
        <a:bodyPr/>
        <a:lstStyle/>
        <a:p>
          <a:endParaRPr lang="en-US"/>
        </a:p>
      </dgm:t>
    </dgm:pt>
    <dgm:pt modelId="{23753E8D-AB4E-B146-8D54-F8D5DC9DC0D8}">
      <dgm:prSet phldrT="[Text]"/>
      <dgm:spPr/>
      <dgm:t>
        <a:bodyPr/>
        <a:lstStyle/>
        <a:p>
          <a:r>
            <a:rPr lang="en-US" dirty="0" smtClean="0"/>
            <a:t>Institutional Research Office</a:t>
          </a:r>
          <a:endParaRPr lang="en-US" dirty="0"/>
        </a:p>
      </dgm:t>
    </dgm:pt>
    <dgm:pt modelId="{8F703286-23FD-CF4C-87ED-FF839F06DB94}" type="parTrans" cxnId="{F7AC08C6-D36F-1247-97A0-B6A14D2D507A}">
      <dgm:prSet/>
      <dgm:spPr/>
      <dgm:t>
        <a:bodyPr/>
        <a:lstStyle/>
        <a:p>
          <a:endParaRPr lang="en-US"/>
        </a:p>
      </dgm:t>
    </dgm:pt>
    <dgm:pt modelId="{24F9389B-61A2-E144-B511-AC36924DC2EA}" type="sibTrans" cxnId="{F7AC08C6-D36F-1247-97A0-B6A14D2D507A}">
      <dgm:prSet/>
      <dgm:spPr/>
      <dgm:t>
        <a:bodyPr/>
        <a:lstStyle/>
        <a:p>
          <a:endParaRPr lang="en-US"/>
        </a:p>
      </dgm:t>
    </dgm:pt>
    <dgm:pt modelId="{FE510240-4DCB-4A47-953B-B8243002D6F6}">
      <dgm:prSet phldrT="[Text]"/>
      <dgm:spPr/>
      <dgm:t>
        <a:bodyPr/>
        <a:lstStyle/>
        <a:p>
          <a:r>
            <a:rPr lang="en-US" dirty="0" smtClean="0"/>
            <a:t>Learning Teaching Center</a:t>
          </a:r>
          <a:endParaRPr lang="en-US" dirty="0"/>
        </a:p>
      </dgm:t>
    </dgm:pt>
    <dgm:pt modelId="{1ECCF514-74DA-E941-BC24-72AE1DAF4653}" type="parTrans" cxnId="{E0C93CB6-070B-464D-844F-BD15AC46B4F4}">
      <dgm:prSet/>
      <dgm:spPr/>
      <dgm:t>
        <a:bodyPr/>
        <a:lstStyle/>
        <a:p>
          <a:endParaRPr lang="en-US"/>
        </a:p>
      </dgm:t>
    </dgm:pt>
    <dgm:pt modelId="{3B5C05F0-F7CD-0146-8F24-2D7016B488AF}" type="sibTrans" cxnId="{E0C93CB6-070B-464D-844F-BD15AC46B4F4}">
      <dgm:prSet/>
      <dgm:spPr/>
      <dgm:t>
        <a:bodyPr/>
        <a:lstStyle/>
        <a:p>
          <a:endParaRPr lang="en-US"/>
        </a:p>
      </dgm:t>
    </dgm:pt>
    <dgm:pt modelId="{019E4136-77E2-8243-AC86-B5F7EE098AE4}" type="pres">
      <dgm:prSet presAssocID="{2968106C-DB46-C64D-8EDF-27BA80870DC6}" presName="cycle" presStyleCnt="0">
        <dgm:presLayoutVars>
          <dgm:chMax val="1"/>
          <dgm:dir/>
          <dgm:animLvl val="ctr"/>
          <dgm:resizeHandles val="exact"/>
        </dgm:presLayoutVars>
      </dgm:prSet>
      <dgm:spPr/>
      <dgm:t>
        <a:bodyPr/>
        <a:lstStyle/>
        <a:p>
          <a:endParaRPr lang="en-US"/>
        </a:p>
      </dgm:t>
    </dgm:pt>
    <dgm:pt modelId="{C3DC0E9E-E79E-AE40-924B-326B7B410181}" type="pres">
      <dgm:prSet presAssocID="{FD25CA78-05CC-A745-81F3-BE769E062675}" presName="centerShape" presStyleLbl="node0" presStyleIdx="0" presStyleCnt="1"/>
      <dgm:spPr/>
      <dgm:t>
        <a:bodyPr/>
        <a:lstStyle/>
        <a:p>
          <a:endParaRPr lang="en-US"/>
        </a:p>
      </dgm:t>
    </dgm:pt>
    <dgm:pt modelId="{4C0A878D-344A-8A40-95D7-9CDBB68FEA3D}" type="pres">
      <dgm:prSet presAssocID="{631CF119-DD2D-054F-95BE-EEA9E0CF9EC6}" presName="parTrans" presStyleLbl="bgSibTrans2D1" presStyleIdx="0" presStyleCnt="3"/>
      <dgm:spPr/>
      <dgm:t>
        <a:bodyPr/>
        <a:lstStyle/>
        <a:p>
          <a:endParaRPr lang="en-US"/>
        </a:p>
      </dgm:t>
    </dgm:pt>
    <dgm:pt modelId="{9F438E73-D577-7043-9F66-83794E819A31}" type="pres">
      <dgm:prSet presAssocID="{CA1C0716-9FC3-3344-8C19-65FF8A7125E1}" presName="node" presStyleLbl="node1" presStyleIdx="0" presStyleCnt="3">
        <dgm:presLayoutVars>
          <dgm:bulletEnabled val="1"/>
        </dgm:presLayoutVars>
      </dgm:prSet>
      <dgm:spPr/>
      <dgm:t>
        <a:bodyPr/>
        <a:lstStyle/>
        <a:p>
          <a:endParaRPr lang="en-US"/>
        </a:p>
      </dgm:t>
    </dgm:pt>
    <dgm:pt modelId="{ED519F1E-1B4F-6B4A-9497-AD3F22A46CB1}" type="pres">
      <dgm:prSet presAssocID="{8F703286-23FD-CF4C-87ED-FF839F06DB94}" presName="parTrans" presStyleLbl="bgSibTrans2D1" presStyleIdx="1" presStyleCnt="3"/>
      <dgm:spPr/>
      <dgm:t>
        <a:bodyPr/>
        <a:lstStyle/>
        <a:p>
          <a:endParaRPr lang="en-US"/>
        </a:p>
      </dgm:t>
    </dgm:pt>
    <dgm:pt modelId="{865B4AF8-97ED-4F49-81A1-EC8C26B71FC7}" type="pres">
      <dgm:prSet presAssocID="{23753E8D-AB4E-B146-8D54-F8D5DC9DC0D8}" presName="node" presStyleLbl="node1" presStyleIdx="1" presStyleCnt="3">
        <dgm:presLayoutVars>
          <dgm:bulletEnabled val="1"/>
        </dgm:presLayoutVars>
      </dgm:prSet>
      <dgm:spPr/>
      <dgm:t>
        <a:bodyPr/>
        <a:lstStyle/>
        <a:p>
          <a:endParaRPr lang="en-US"/>
        </a:p>
      </dgm:t>
    </dgm:pt>
    <dgm:pt modelId="{A9D0E7C4-88F8-8641-9F5E-3B5BDF54EB43}" type="pres">
      <dgm:prSet presAssocID="{1ECCF514-74DA-E941-BC24-72AE1DAF4653}" presName="parTrans" presStyleLbl="bgSibTrans2D1" presStyleIdx="2" presStyleCnt="3"/>
      <dgm:spPr/>
      <dgm:t>
        <a:bodyPr/>
        <a:lstStyle/>
        <a:p>
          <a:endParaRPr lang="en-US"/>
        </a:p>
      </dgm:t>
    </dgm:pt>
    <dgm:pt modelId="{04F4F652-1272-5148-9887-878FA807218A}" type="pres">
      <dgm:prSet presAssocID="{FE510240-4DCB-4A47-953B-B8243002D6F6}" presName="node" presStyleLbl="node1" presStyleIdx="2" presStyleCnt="3">
        <dgm:presLayoutVars>
          <dgm:bulletEnabled val="1"/>
        </dgm:presLayoutVars>
      </dgm:prSet>
      <dgm:spPr/>
      <dgm:t>
        <a:bodyPr/>
        <a:lstStyle/>
        <a:p>
          <a:endParaRPr lang="en-US"/>
        </a:p>
      </dgm:t>
    </dgm:pt>
  </dgm:ptLst>
  <dgm:cxnLst>
    <dgm:cxn modelId="{4694D02A-1236-F343-87BB-2A93B68516B8}" type="presOf" srcId="{631CF119-DD2D-054F-95BE-EEA9E0CF9EC6}" destId="{4C0A878D-344A-8A40-95D7-9CDBB68FEA3D}" srcOrd="0" destOrd="0" presId="urn:microsoft.com/office/officeart/2005/8/layout/radial4"/>
    <dgm:cxn modelId="{CC771D68-75AC-074C-8CC5-1B433FAF9804}" type="presOf" srcId="{1ECCF514-74DA-E941-BC24-72AE1DAF4653}" destId="{A9D0E7C4-88F8-8641-9F5E-3B5BDF54EB43}" srcOrd="0" destOrd="0" presId="urn:microsoft.com/office/officeart/2005/8/layout/radial4"/>
    <dgm:cxn modelId="{867C8B2E-236C-DC4C-BE7E-C1916B339DF7}" type="presOf" srcId="{FD25CA78-05CC-A745-81F3-BE769E062675}" destId="{C3DC0E9E-E79E-AE40-924B-326B7B410181}" srcOrd="0" destOrd="0" presId="urn:microsoft.com/office/officeart/2005/8/layout/radial4"/>
    <dgm:cxn modelId="{F7AC08C6-D36F-1247-97A0-B6A14D2D507A}" srcId="{FD25CA78-05CC-A745-81F3-BE769E062675}" destId="{23753E8D-AB4E-B146-8D54-F8D5DC9DC0D8}" srcOrd="1" destOrd="0" parTransId="{8F703286-23FD-CF4C-87ED-FF839F06DB94}" sibTransId="{24F9389B-61A2-E144-B511-AC36924DC2EA}"/>
    <dgm:cxn modelId="{ABCDE577-E4C6-8A47-B692-C6B961E59F71}" type="presOf" srcId="{2968106C-DB46-C64D-8EDF-27BA80870DC6}" destId="{019E4136-77E2-8243-AC86-B5F7EE098AE4}" srcOrd="0" destOrd="0" presId="urn:microsoft.com/office/officeart/2005/8/layout/radial4"/>
    <dgm:cxn modelId="{D94C809F-7740-A14E-9BDD-B2383CCBFD29}" srcId="{2968106C-DB46-C64D-8EDF-27BA80870DC6}" destId="{FD25CA78-05CC-A745-81F3-BE769E062675}" srcOrd="0" destOrd="0" parTransId="{D4E4EF55-F60E-1848-B6AA-E8E3A81957FE}" sibTransId="{2519A012-2FB0-434A-BC02-1BACDADF82E0}"/>
    <dgm:cxn modelId="{E0C93CB6-070B-464D-844F-BD15AC46B4F4}" srcId="{FD25CA78-05CC-A745-81F3-BE769E062675}" destId="{FE510240-4DCB-4A47-953B-B8243002D6F6}" srcOrd="2" destOrd="0" parTransId="{1ECCF514-74DA-E941-BC24-72AE1DAF4653}" sibTransId="{3B5C05F0-F7CD-0146-8F24-2D7016B488AF}"/>
    <dgm:cxn modelId="{DB1C6719-DD10-B342-B40F-762E2C8FCA76}" type="presOf" srcId="{23753E8D-AB4E-B146-8D54-F8D5DC9DC0D8}" destId="{865B4AF8-97ED-4F49-81A1-EC8C26B71FC7}" srcOrd="0" destOrd="0" presId="urn:microsoft.com/office/officeart/2005/8/layout/radial4"/>
    <dgm:cxn modelId="{2505F876-EEBD-1A41-A765-0EF19A8C58FA}" type="presOf" srcId="{CA1C0716-9FC3-3344-8C19-65FF8A7125E1}" destId="{9F438E73-D577-7043-9F66-83794E819A31}" srcOrd="0" destOrd="0" presId="urn:microsoft.com/office/officeart/2005/8/layout/radial4"/>
    <dgm:cxn modelId="{D80C9E62-72F4-7843-A25A-604300CADB42}" type="presOf" srcId="{8F703286-23FD-CF4C-87ED-FF839F06DB94}" destId="{ED519F1E-1B4F-6B4A-9497-AD3F22A46CB1}" srcOrd="0" destOrd="0" presId="urn:microsoft.com/office/officeart/2005/8/layout/radial4"/>
    <dgm:cxn modelId="{F849F2EC-E229-9942-8246-4D9088E0FAB6}" srcId="{FD25CA78-05CC-A745-81F3-BE769E062675}" destId="{CA1C0716-9FC3-3344-8C19-65FF8A7125E1}" srcOrd="0" destOrd="0" parTransId="{631CF119-DD2D-054F-95BE-EEA9E0CF9EC6}" sibTransId="{1AB7D87A-82F8-B94E-BAE3-433AA3C7C315}"/>
    <dgm:cxn modelId="{93A1B9D4-6D15-5941-B8DC-4E04D030B92D}" type="presOf" srcId="{FE510240-4DCB-4A47-953B-B8243002D6F6}" destId="{04F4F652-1272-5148-9887-878FA807218A}" srcOrd="0" destOrd="0" presId="urn:microsoft.com/office/officeart/2005/8/layout/radial4"/>
    <dgm:cxn modelId="{F630BDD7-6BF7-C841-8E93-8186096889B0}" type="presParOf" srcId="{019E4136-77E2-8243-AC86-B5F7EE098AE4}" destId="{C3DC0E9E-E79E-AE40-924B-326B7B410181}" srcOrd="0" destOrd="0" presId="urn:microsoft.com/office/officeart/2005/8/layout/radial4"/>
    <dgm:cxn modelId="{1281C5B7-0E29-F447-B2C8-9A90C8B9CFBC}" type="presParOf" srcId="{019E4136-77E2-8243-AC86-B5F7EE098AE4}" destId="{4C0A878D-344A-8A40-95D7-9CDBB68FEA3D}" srcOrd="1" destOrd="0" presId="urn:microsoft.com/office/officeart/2005/8/layout/radial4"/>
    <dgm:cxn modelId="{286018D0-17A6-FC4D-AC98-7DB8CC3087F5}" type="presParOf" srcId="{019E4136-77E2-8243-AC86-B5F7EE098AE4}" destId="{9F438E73-D577-7043-9F66-83794E819A31}" srcOrd="2" destOrd="0" presId="urn:microsoft.com/office/officeart/2005/8/layout/radial4"/>
    <dgm:cxn modelId="{2B0C256C-DB2A-E84E-B890-8A1995C99659}" type="presParOf" srcId="{019E4136-77E2-8243-AC86-B5F7EE098AE4}" destId="{ED519F1E-1B4F-6B4A-9497-AD3F22A46CB1}" srcOrd="3" destOrd="0" presId="urn:microsoft.com/office/officeart/2005/8/layout/radial4"/>
    <dgm:cxn modelId="{5D5958C9-1E70-8F4F-9900-6102F27F69FF}" type="presParOf" srcId="{019E4136-77E2-8243-AC86-B5F7EE098AE4}" destId="{865B4AF8-97ED-4F49-81A1-EC8C26B71FC7}" srcOrd="4" destOrd="0" presId="urn:microsoft.com/office/officeart/2005/8/layout/radial4"/>
    <dgm:cxn modelId="{1FB79DF6-4B4B-7445-824F-D0D72771CDF8}" type="presParOf" srcId="{019E4136-77E2-8243-AC86-B5F7EE098AE4}" destId="{A9D0E7C4-88F8-8641-9F5E-3B5BDF54EB43}" srcOrd="5" destOrd="0" presId="urn:microsoft.com/office/officeart/2005/8/layout/radial4"/>
    <dgm:cxn modelId="{653012F5-0D9B-5144-AE36-4054AF58EC67}" type="presParOf" srcId="{019E4136-77E2-8243-AC86-B5F7EE098AE4}" destId="{04F4F652-1272-5148-9887-878FA807218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C0E9E-E79E-AE40-924B-326B7B410181}">
      <dsp:nvSpPr>
        <dsp:cNvPr id="0" name=""/>
        <dsp:cNvSpPr/>
      </dsp:nvSpPr>
      <dsp:spPr>
        <a:xfrm>
          <a:off x="3168855" y="2699083"/>
          <a:ext cx="2263312" cy="2263312"/>
        </a:xfrm>
        <a:prstGeom prst="ellipse">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Law School</a:t>
          </a:r>
          <a:endParaRPr lang="en-US" sz="4200" kern="1200" dirty="0"/>
        </a:p>
      </dsp:txBody>
      <dsp:txXfrm>
        <a:off x="3500309" y="3030537"/>
        <a:ext cx="1600404" cy="1600404"/>
      </dsp:txXfrm>
    </dsp:sp>
    <dsp:sp modelId="{4C0A878D-344A-8A40-95D7-9CDBB68FEA3D}">
      <dsp:nvSpPr>
        <dsp:cNvPr id="0" name=""/>
        <dsp:cNvSpPr/>
      </dsp:nvSpPr>
      <dsp:spPr>
        <a:xfrm rot="12900000">
          <a:off x="1710432" y="2302877"/>
          <a:ext cx="1737349" cy="645044"/>
        </a:xfrm>
        <a:prstGeom prst="lef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50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9F438E73-D577-7043-9F66-83794E819A31}">
      <dsp:nvSpPr>
        <dsp:cNvPr id="0" name=""/>
        <dsp:cNvSpPr/>
      </dsp:nvSpPr>
      <dsp:spPr>
        <a:xfrm>
          <a:off x="792457" y="1267089"/>
          <a:ext cx="2150146" cy="1720117"/>
        </a:xfrm>
        <a:prstGeom prst="roundRect">
          <a:avLst>
            <a:gd name="adj" fmla="val 10000"/>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University Assessment Committee</a:t>
          </a:r>
          <a:endParaRPr lang="en-US" sz="2900" kern="1200" dirty="0"/>
        </a:p>
      </dsp:txBody>
      <dsp:txXfrm>
        <a:off x="842838" y="1317470"/>
        <a:ext cx="2049384" cy="1619355"/>
      </dsp:txXfrm>
    </dsp:sp>
    <dsp:sp modelId="{ED519F1E-1B4F-6B4A-9497-AD3F22A46CB1}">
      <dsp:nvSpPr>
        <dsp:cNvPr id="0" name=""/>
        <dsp:cNvSpPr/>
      </dsp:nvSpPr>
      <dsp:spPr>
        <a:xfrm rot="16200000">
          <a:off x="3431837" y="1406770"/>
          <a:ext cx="1737349" cy="645044"/>
        </a:xfrm>
        <a:prstGeom prst="lef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50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865B4AF8-97ED-4F49-81A1-EC8C26B71FC7}">
      <dsp:nvSpPr>
        <dsp:cNvPr id="0" name=""/>
        <dsp:cNvSpPr/>
      </dsp:nvSpPr>
      <dsp:spPr>
        <a:xfrm>
          <a:off x="3225438" y="559"/>
          <a:ext cx="2150146" cy="1720117"/>
        </a:xfrm>
        <a:prstGeom prst="roundRect">
          <a:avLst>
            <a:gd name="adj" fmla="val 1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Institutional Research Office</a:t>
          </a:r>
          <a:endParaRPr lang="en-US" sz="2900" kern="1200" dirty="0"/>
        </a:p>
      </dsp:txBody>
      <dsp:txXfrm>
        <a:off x="3275819" y="50940"/>
        <a:ext cx="2049384" cy="1619355"/>
      </dsp:txXfrm>
    </dsp:sp>
    <dsp:sp modelId="{A9D0E7C4-88F8-8641-9F5E-3B5BDF54EB43}">
      <dsp:nvSpPr>
        <dsp:cNvPr id="0" name=""/>
        <dsp:cNvSpPr/>
      </dsp:nvSpPr>
      <dsp:spPr>
        <a:xfrm rot="19500000">
          <a:off x="5153241" y="2302877"/>
          <a:ext cx="1737349" cy="645044"/>
        </a:xfrm>
        <a:prstGeom prst="lef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50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04F4F652-1272-5148-9887-878FA807218A}">
      <dsp:nvSpPr>
        <dsp:cNvPr id="0" name=""/>
        <dsp:cNvSpPr/>
      </dsp:nvSpPr>
      <dsp:spPr>
        <a:xfrm>
          <a:off x="5658419" y="1267089"/>
          <a:ext cx="2150146" cy="1720117"/>
        </a:xfrm>
        <a:prstGeom prst="roundRect">
          <a:avLst>
            <a:gd name="adj" fmla="val 10000"/>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t>Learning Teaching Center</a:t>
          </a:r>
          <a:endParaRPr lang="en-US" sz="2900" kern="1200" dirty="0"/>
        </a:p>
      </dsp:txBody>
      <dsp:txXfrm>
        <a:off x="5708800" y="1317470"/>
        <a:ext cx="2049384" cy="161935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EC856-C5BA-B044-8B8B-8812D417F917}" type="datetimeFigureOut">
              <a:rPr lang="en-US" smtClean="0"/>
              <a:t>6/22/15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9C422-6EF8-0044-AA86-EE335E49DF36}" type="slidenum">
              <a:rPr lang="en-US" smtClean="0"/>
              <a:t>‹#›</a:t>
            </a:fld>
            <a:endParaRPr lang="en-US"/>
          </a:p>
        </p:txBody>
      </p:sp>
    </p:spTree>
    <p:extLst>
      <p:ext uri="{BB962C8B-B14F-4D97-AF65-F5344CB8AC3E}">
        <p14:creationId xmlns:p14="http://schemas.microsoft.com/office/powerpoint/2010/main" val="4324058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p>
            <a:r>
              <a:rPr lang="en-US" dirty="0" smtClean="0"/>
              <a:t>Joint Academic Senate and Faculty Meeting</a:t>
            </a:r>
          </a:p>
        </p:txBody>
      </p:sp>
      <p:sp>
        <p:nvSpPr>
          <p:cNvPr id="40963" name="Rectangle 3"/>
          <p:cNvSpPr>
            <a:spLocks noGrp="1" noChangeArrowheads="1"/>
          </p:cNvSpPr>
          <p:nvPr>
            <p:ph type="dt" sz="quarter" idx="1"/>
          </p:nvPr>
        </p:nvSpPr>
        <p:spPr>
          <a:noFill/>
        </p:spPr>
        <p:txBody>
          <a:bodyPr/>
          <a:lstStyle/>
          <a:p>
            <a:fld id="{7DCAB842-9232-4DB3-BD8C-C7BE457A14E8}" type="datetime8">
              <a:rPr lang="en-US" smtClean="0"/>
              <a:pPr/>
              <a:t>6/22/15 11:55</a:t>
            </a:fld>
            <a:endParaRPr lang="en-US" dirty="0" smtClean="0"/>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2EC4198F-6950-624C-AED9-33176C8BDD29}" type="datetimeFigureOut">
              <a:rPr lang="en-US" smtClean="0"/>
              <a:t>6/22/15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EC4198F-6950-624C-AED9-33176C8BDD29}" type="datetimeFigureOut">
              <a:rPr lang="en-US" smtClean="0"/>
              <a:t>6/22/15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EC4198F-6950-624C-AED9-33176C8BDD29}" type="datetimeFigureOut">
              <a:rPr lang="en-US" smtClean="0"/>
              <a:t>6/22/15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C4198F-6950-624C-AED9-33176C8BDD29}" type="datetimeFigureOut">
              <a:rPr lang="en-US" smtClean="0"/>
              <a:t>6/22/15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C4198F-6950-624C-AED9-33176C8BDD29}" type="datetimeFigureOut">
              <a:rPr lang="en-US" smtClean="0"/>
              <a:t>6/22/15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C4198F-6950-624C-AED9-33176C8BDD29}" type="datetimeFigureOut">
              <a:rPr lang="en-US" smtClean="0"/>
              <a:t>6/22/15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2EC4198F-6950-624C-AED9-33176C8BDD29}" type="datetimeFigureOut">
              <a:rPr lang="en-US" smtClean="0"/>
              <a:t>6/22/15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C4198F-6950-624C-AED9-33176C8BDD29}" type="datetimeFigureOut">
              <a:rPr lang="en-US" smtClean="0"/>
              <a:t>6/22/15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43F2A-87A6-F540-BD54-16532ACAB6E7}"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EC4198F-6950-624C-AED9-33176C8BDD29}" type="datetimeFigureOut">
              <a:rPr lang="en-US" smtClean="0"/>
              <a:t>6/22/15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EC4198F-6950-624C-AED9-33176C8BDD29}" type="datetimeFigureOut">
              <a:rPr lang="en-US" smtClean="0"/>
              <a:t>6/22/15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43F2A-87A6-F540-BD54-16532ACAB6E7}"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EC4198F-6950-624C-AED9-33176C8BDD29}" type="datetimeFigureOut">
              <a:rPr lang="en-US" smtClean="0"/>
              <a:t>6/22/15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EC4198F-6950-624C-AED9-33176C8BDD29}" type="datetimeFigureOut">
              <a:rPr lang="en-US" smtClean="0"/>
              <a:t>6/22/15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4198F-6950-624C-AED9-33176C8BDD29}" type="datetimeFigureOut">
              <a:rPr lang="en-US" smtClean="0"/>
              <a:t>6/22/15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DC943F2A-87A6-F540-BD54-16532ACAB6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2EC4198F-6950-624C-AED9-33176C8BDD29}" type="datetimeFigureOut">
              <a:rPr lang="en-US" smtClean="0"/>
              <a:t>6/22/15</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DC943F2A-87A6-F540-BD54-16532ACAB6E7}"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ctrTitle"/>
          </p:nvPr>
        </p:nvSpPr>
        <p:spPr>
          <a:xfrm>
            <a:off x="990600" y="2514600"/>
            <a:ext cx="7848600" cy="1447800"/>
          </a:xfrm>
        </p:spPr>
        <p:txBody>
          <a:bodyPr>
            <a:noAutofit/>
          </a:bodyPr>
          <a:lstStyle/>
          <a:p>
            <a:pPr algn="ctr">
              <a:defRPr/>
            </a:pPr>
            <a:r>
              <a:rPr lang="en-US" sz="5400" b="1" dirty="0" smtClean="0">
                <a:solidFill>
                  <a:schemeClr val="bg1"/>
                </a:solidFill>
              </a:rPr>
              <a:t>Cultures of Assessment:  </a:t>
            </a:r>
            <a:br>
              <a:rPr lang="en-US" sz="5400" b="1" dirty="0" smtClean="0">
                <a:solidFill>
                  <a:schemeClr val="bg1"/>
                </a:solidFill>
              </a:rPr>
            </a:br>
            <a:r>
              <a:rPr lang="en-US" sz="5400" b="1" dirty="0" smtClean="0">
                <a:solidFill>
                  <a:schemeClr val="bg1"/>
                </a:solidFill>
              </a:rPr>
              <a:t>Learning from </a:t>
            </a:r>
            <a:br>
              <a:rPr lang="en-US" sz="5400" b="1" dirty="0" smtClean="0">
                <a:solidFill>
                  <a:schemeClr val="bg1"/>
                </a:solidFill>
              </a:rPr>
            </a:br>
            <a:r>
              <a:rPr lang="en-US" sz="5400" b="1" dirty="0" smtClean="0">
                <a:solidFill>
                  <a:schemeClr val="bg1"/>
                </a:solidFill>
              </a:rPr>
              <a:t>Other Disciplines</a:t>
            </a:r>
            <a:endParaRPr lang="en-US" sz="4000" b="1" dirty="0" smtClean="0">
              <a:solidFill>
                <a:schemeClr val="bg1"/>
              </a:solidFill>
            </a:endParaRPr>
          </a:p>
        </p:txBody>
      </p:sp>
      <p:sp>
        <p:nvSpPr>
          <p:cNvPr id="122885" name="Rectangle 5"/>
          <p:cNvSpPr>
            <a:spLocks noGrp="1" noChangeArrowheads="1"/>
          </p:cNvSpPr>
          <p:nvPr>
            <p:ph type="subTitle" idx="1"/>
          </p:nvPr>
        </p:nvSpPr>
        <p:spPr>
          <a:xfrm>
            <a:off x="1219200" y="4419600"/>
            <a:ext cx="6629400" cy="1066800"/>
          </a:xfrm>
        </p:spPr>
        <p:txBody>
          <a:bodyPr>
            <a:normAutofit/>
          </a:bodyPr>
          <a:lstStyle/>
          <a:p>
            <a:pPr algn="ctr" eaLnBrk="1" hangingPunct="1">
              <a:defRPr/>
            </a:pPr>
            <a:r>
              <a:rPr lang="en-US" sz="3200" b="1" i="1" dirty="0" smtClean="0">
                <a:solidFill>
                  <a:schemeClr val="bg1"/>
                </a:solidFill>
              </a:rPr>
              <a:t>Professor Lori Shaw</a:t>
            </a:r>
          </a:p>
        </p:txBody>
      </p:sp>
      <p:sp>
        <p:nvSpPr>
          <p:cNvPr id="2" name="Slide Number Placeholder 1"/>
          <p:cNvSpPr>
            <a:spLocks noGrp="1"/>
          </p:cNvSpPr>
          <p:nvPr>
            <p:ph type="sldNum" sz="quarter" idx="4294967295"/>
          </p:nvPr>
        </p:nvSpPr>
        <p:spPr>
          <a:xfrm>
            <a:off x="7010400" y="6356350"/>
            <a:ext cx="2133600" cy="365125"/>
          </a:xfrm>
        </p:spPr>
        <p:txBody>
          <a:bodyPr/>
          <a:lstStyle/>
          <a:p>
            <a:fld id="{17BAFF67-C268-4068-BCD0-1E49306B0D74}" type="slidenum">
              <a:rPr lang="en-US" smtClean="0"/>
              <a:pPr/>
              <a:t>1</a:t>
            </a:fld>
            <a:endParaRPr lang="en-US"/>
          </a:p>
        </p:txBody>
      </p:sp>
      <p:pic>
        <p:nvPicPr>
          <p:cNvPr id="9" name="Picture 8"/>
          <p:cNvPicPr>
            <a:picLocks noChangeAspect="1"/>
          </p:cNvPicPr>
          <p:nvPr/>
        </p:nvPicPr>
        <p:blipFill>
          <a:blip r:embed="rId3"/>
          <a:stretch>
            <a:fillRect/>
          </a:stretch>
        </p:blipFill>
        <p:spPr>
          <a:xfrm>
            <a:off x="3581400" y="5943600"/>
            <a:ext cx="2283295"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Help</a:t>
            </a:r>
            <a:endParaRPr lang="en-US" dirty="0"/>
          </a:p>
        </p:txBody>
      </p:sp>
      <p:sp>
        <p:nvSpPr>
          <p:cNvPr id="3" name="Content Placeholder 2"/>
          <p:cNvSpPr>
            <a:spLocks noGrp="1"/>
          </p:cNvSpPr>
          <p:nvPr>
            <p:ph idx="1"/>
          </p:nvPr>
        </p:nvSpPr>
        <p:spPr>
          <a:xfrm>
            <a:off x="0" y="1452283"/>
            <a:ext cx="9144000" cy="5405718"/>
          </a:xfrm>
        </p:spPr>
        <p:txBody>
          <a:bodyPr>
            <a:normAutofit/>
          </a:bodyPr>
          <a:lstStyle/>
          <a:p>
            <a:pPr marL="0" indent="0">
              <a:buNone/>
            </a:pPr>
            <a:r>
              <a:rPr lang="en-US" sz="3600" b="1" dirty="0" smtClean="0">
                <a:solidFill>
                  <a:schemeClr val="accent2">
                    <a:lumMod val="50000"/>
                  </a:schemeClr>
                </a:solidFill>
              </a:rPr>
              <a:t>Developing an Assessment Plan</a:t>
            </a:r>
          </a:p>
          <a:p>
            <a:r>
              <a:rPr lang="en-US" sz="4000" dirty="0" smtClean="0"/>
              <a:t>It is easy to assume that developing desired learning outcomes will be your biggest challenge.  But the reality is that developing your desired outcomes is only the beginning of the challenge.</a:t>
            </a:r>
          </a:p>
          <a:p>
            <a:endParaRPr lang="en-US" dirty="0"/>
          </a:p>
          <a:p>
            <a:endParaRPr lang="en-US" dirty="0"/>
          </a:p>
        </p:txBody>
      </p:sp>
      <p:pic>
        <p:nvPicPr>
          <p:cNvPr id="4" name="Picture 3"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375" y="0"/>
            <a:ext cx="1371600" cy="1371600"/>
          </a:xfrm>
          <a:prstGeom prst="rect">
            <a:avLst/>
          </a:prstGeom>
        </p:spPr>
      </p:pic>
    </p:spTree>
    <p:extLst>
      <p:ext uri="{BB962C8B-B14F-4D97-AF65-F5344CB8AC3E}">
        <p14:creationId xmlns:p14="http://schemas.microsoft.com/office/powerpoint/2010/main" val="42205978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Help</a:t>
            </a:r>
            <a:endParaRPr lang="en-US" dirty="0"/>
          </a:p>
        </p:txBody>
      </p:sp>
      <p:sp>
        <p:nvSpPr>
          <p:cNvPr id="3" name="Content Placeholder 2"/>
          <p:cNvSpPr>
            <a:spLocks noGrp="1"/>
          </p:cNvSpPr>
          <p:nvPr>
            <p:ph idx="1"/>
          </p:nvPr>
        </p:nvSpPr>
        <p:spPr>
          <a:xfrm>
            <a:off x="0" y="1452283"/>
            <a:ext cx="9144000" cy="5405718"/>
          </a:xfrm>
        </p:spPr>
        <p:txBody>
          <a:bodyPr>
            <a:normAutofit lnSpcReduction="10000"/>
          </a:bodyPr>
          <a:lstStyle/>
          <a:p>
            <a:pPr marL="0" indent="0">
              <a:buNone/>
            </a:pPr>
            <a:r>
              <a:rPr lang="en-US" sz="3600" b="1" dirty="0" smtClean="0">
                <a:solidFill>
                  <a:schemeClr val="accent2">
                    <a:lumMod val="50000"/>
                  </a:schemeClr>
                </a:solidFill>
              </a:rPr>
              <a:t>Developing an Assessment Plan</a:t>
            </a:r>
          </a:p>
          <a:p>
            <a:r>
              <a:rPr lang="en-US" sz="4000" dirty="0" smtClean="0"/>
              <a:t>Ultimately</a:t>
            </a:r>
            <a:r>
              <a:rPr lang="en-US" sz="4000" dirty="0"/>
              <a:t>, your law school must measure student achievement of the learning outcomes using data collected from student </a:t>
            </a:r>
            <a:r>
              <a:rPr lang="en-US" sz="4000" dirty="0" smtClean="0"/>
              <a:t>outputs; </a:t>
            </a:r>
            <a:r>
              <a:rPr lang="en-US" sz="4000" dirty="0"/>
              <a:t>analyze the data obtained from such </a:t>
            </a:r>
            <a:r>
              <a:rPr lang="en-US" sz="4000" dirty="0" smtClean="0"/>
              <a:t>measurements; </a:t>
            </a:r>
            <a:r>
              <a:rPr lang="en-US" sz="4000" dirty="0"/>
              <a:t>and use the data gathered to improve student learning (i.e., “close the loop”</a:t>
            </a:r>
            <a:r>
              <a:rPr lang="en-US" sz="4000" dirty="0" smtClean="0"/>
              <a:t>).  You need a plan!  </a:t>
            </a:r>
            <a:endParaRPr lang="en-US" sz="4000" dirty="0"/>
          </a:p>
          <a:p>
            <a:endParaRPr lang="en-US" dirty="0"/>
          </a:p>
          <a:p>
            <a:endParaRPr lang="en-US" dirty="0"/>
          </a:p>
        </p:txBody>
      </p:sp>
      <p:pic>
        <p:nvPicPr>
          <p:cNvPr id="4" name="Picture 3"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375" y="0"/>
            <a:ext cx="1371600" cy="1371600"/>
          </a:xfrm>
          <a:prstGeom prst="rect">
            <a:avLst/>
          </a:prstGeom>
        </p:spPr>
      </p:pic>
    </p:spTree>
    <p:extLst>
      <p:ext uri="{BB962C8B-B14F-4D97-AF65-F5344CB8AC3E}">
        <p14:creationId xmlns:p14="http://schemas.microsoft.com/office/powerpoint/2010/main" val="13193973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Help</a:t>
            </a:r>
            <a:endParaRPr lang="en-US" dirty="0"/>
          </a:p>
        </p:txBody>
      </p:sp>
      <p:sp>
        <p:nvSpPr>
          <p:cNvPr id="3" name="Content Placeholder 2"/>
          <p:cNvSpPr>
            <a:spLocks noGrp="1"/>
          </p:cNvSpPr>
          <p:nvPr>
            <p:ph idx="1"/>
          </p:nvPr>
        </p:nvSpPr>
        <p:spPr>
          <a:xfrm>
            <a:off x="0" y="1603375"/>
            <a:ext cx="9144000" cy="5254625"/>
          </a:xfrm>
        </p:spPr>
        <p:txBody>
          <a:bodyPr>
            <a:normAutofit/>
          </a:bodyPr>
          <a:lstStyle/>
          <a:p>
            <a:pPr marL="0" indent="0">
              <a:buNone/>
            </a:pPr>
            <a:r>
              <a:rPr lang="en-US" sz="3600" b="1" dirty="0" smtClean="0">
                <a:solidFill>
                  <a:schemeClr val="accent2">
                    <a:lumMod val="50000"/>
                  </a:schemeClr>
                </a:solidFill>
              </a:rPr>
              <a:t>Developing an Assessment Plan</a:t>
            </a:r>
          </a:p>
          <a:p>
            <a:r>
              <a:rPr lang="en-US" sz="3200" dirty="0" smtClean="0"/>
              <a:t>But, for now, you do not know what that plan will look like.  The ABA is only just beginning to provide guidelines as to what it will expect.</a:t>
            </a:r>
          </a:p>
          <a:p>
            <a:r>
              <a:rPr lang="en-US" sz="3200" dirty="0" smtClean="0"/>
              <a:t>We can look to the work of colleagues in other disciplines to see what should be included in our plan and </a:t>
            </a:r>
            <a:r>
              <a:rPr lang="en-US" sz="3200" dirty="0" smtClean="0"/>
              <a:t>what </a:t>
            </a:r>
            <a:r>
              <a:rPr lang="en-US" sz="3200" dirty="0" smtClean="0"/>
              <a:t>types of measurement strategies, tools, rubrics, etc. we should employ.  We need not reinvent the wheel!      </a:t>
            </a:r>
            <a:endParaRPr lang="en-US" sz="3200" dirty="0"/>
          </a:p>
          <a:p>
            <a:endParaRPr lang="en-US" dirty="0"/>
          </a:p>
          <a:p>
            <a:endParaRPr lang="en-US" dirty="0"/>
          </a:p>
        </p:txBody>
      </p:sp>
      <p:pic>
        <p:nvPicPr>
          <p:cNvPr id="4" name="Picture 3"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375" y="0"/>
            <a:ext cx="1371600" cy="1371600"/>
          </a:xfrm>
          <a:prstGeom prst="rect">
            <a:avLst/>
          </a:prstGeom>
        </p:spPr>
      </p:pic>
    </p:spTree>
    <p:extLst>
      <p:ext uri="{BB962C8B-B14F-4D97-AF65-F5344CB8AC3E}">
        <p14:creationId xmlns:p14="http://schemas.microsoft.com/office/powerpoint/2010/main" val="23702349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Cycle Example</a:t>
            </a:r>
            <a:endParaRPr lang="en-US" dirty="0"/>
          </a:p>
        </p:txBody>
      </p:sp>
      <p:pic>
        <p:nvPicPr>
          <p:cNvPr id="4" name="Content Placeholder 3"/>
          <p:cNvPicPr>
            <a:picLocks noGrp="1" noChangeAspect="1"/>
          </p:cNvPicPr>
          <p:nvPr>
            <p:ph idx="1"/>
          </p:nvPr>
        </p:nvPicPr>
        <p:blipFill>
          <a:blip r:embed="rId2"/>
          <a:srcRect t="4522" b="4522"/>
          <a:stretch>
            <a:fillRect/>
          </a:stretch>
        </p:blipFill>
        <p:spPr>
          <a:xfrm>
            <a:off x="255184" y="1707967"/>
            <a:ext cx="8730066" cy="4946459"/>
          </a:xfrm>
        </p:spPr>
      </p:pic>
    </p:spTree>
    <p:extLst>
      <p:ext uri="{BB962C8B-B14F-4D97-AF65-F5344CB8AC3E}">
        <p14:creationId xmlns:p14="http://schemas.microsoft.com/office/powerpoint/2010/main" val="363241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196148947"/>
              </p:ext>
            </p:extLst>
          </p:nvPr>
        </p:nvGraphicFramePr>
        <p:xfrm>
          <a:off x="1215006" y="241203"/>
          <a:ext cx="7058926" cy="6400800"/>
        </p:xfrm>
        <a:graphic>
          <a:graphicData uri="http://schemas.openxmlformats.org/presentationml/2006/ole">
            <mc:AlternateContent xmlns:mc="http://schemas.openxmlformats.org/markup-compatibility/2006">
              <mc:Choice xmlns:v="urn:schemas-microsoft-com:vml" Requires="v">
                <p:oleObj spid="_x0000_s1033" name="Document" r:id="rId3" imgW="6083300" imgH="5511800" progId="Word.Document.12">
                  <p:embed/>
                </p:oleObj>
              </mc:Choice>
              <mc:Fallback>
                <p:oleObj name="Document" r:id="rId3" imgW="6083300" imgH="5511800" progId="Word.Document.12">
                  <p:embed/>
                  <p:pic>
                    <p:nvPicPr>
                      <p:cNvPr id="0" name=""/>
                      <p:cNvPicPr/>
                      <p:nvPr/>
                    </p:nvPicPr>
                    <p:blipFill>
                      <a:blip r:embed="rId4"/>
                      <a:stretch>
                        <a:fillRect/>
                      </a:stretch>
                    </p:blipFill>
                    <p:spPr>
                      <a:xfrm>
                        <a:off x="1215006" y="241203"/>
                        <a:ext cx="7058926" cy="6400800"/>
                      </a:xfrm>
                      <a:prstGeom prst="rect">
                        <a:avLst/>
                      </a:prstGeom>
                    </p:spPr>
                  </p:pic>
                </p:oleObj>
              </mc:Fallback>
            </mc:AlternateContent>
          </a:graphicData>
        </a:graphic>
      </p:graphicFrame>
    </p:spTree>
    <p:extLst>
      <p:ext uri="{BB962C8B-B14F-4D97-AF65-F5344CB8AC3E}">
        <p14:creationId xmlns:p14="http://schemas.microsoft.com/office/powerpoint/2010/main" val="17513744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81065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ABA Mandates</a:t>
            </a:r>
            <a:endParaRPr lang="en-US" dirty="0"/>
          </a:p>
        </p:txBody>
      </p:sp>
      <p:sp>
        <p:nvSpPr>
          <p:cNvPr id="3" name="Content Placeholder 2"/>
          <p:cNvSpPr>
            <a:spLocks noGrp="1"/>
          </p:cNvSpPr>
          <p:nvPr>
            <p:ph idx="1"/>
          </p:nvPr>
        </p:nvSpPr>
        <p:spPr>
          <a:xfrm>
            <a:off x="111125" y="1761565"/>
            <a:ext cx="8889999" cy="5096435"/>
          </a:xfrm>
        </p:spPr>
        <p:txBody>
          <a:bodyPr>
            <a:normAutofit/>
          </a:bodyPr>
          <a:lstStyle/>
          <a:p>
            <a:pPr marL="0" indent="0">
              <a:buNone/>
            </a:pPr>
            <a:r>
              <a:rPr lang="en-US" sz="3600" dirty="0" smtClean="0"/>
              <a:t>Starting in 2016-2017, site evaluation teams will ask two key questions:</a:t>
            </a:r>
          </a:p>
          <a:p>
            <a:pPr marL="514350" indent="-514350">
              <a:buFont typeface="+mj-ea"/>
              <a:buAutoNum type="circleNumDbPlain"/>
            </a:pPr>
            <a:r>
              <a:rPr lang="en-US" sz="3600" dirty="0" smtClean="0"/>
              <a:t>What progress has your school made in identifying its desired </a:t>
            </a:r>
            <a:r>
              <a:rPr lang="en-US" sz="3600" dirty="0" smtClean="0">
                <a:solidFill>
                  <a:srgbClr val="3A9B3F"/>
                </a:solidFill>
              </a:rPr>
              <a:t>learning outcomes</a:t>
            </a:r>
            <a:r>
              <a:rPr lang="en-US" sz="3600" dirty="0" smtClean="0"/>
              <a:t>?</a:t>
            </a:r>
          </a:p>
          <a:p>
            <a:pPr marL="514350" indent="-514350">
              <a:buFont typeface="+mj-ea"/>
              <a:buAutoNum type="circleNumDbPlain"/>
            </a:pPr>
            <a:r>
              <a:rPr lang="en-US" sz="3600" dirty="0" smtClean="0"/>
              <a:t>What progress has your school made in developing an </a:t>
            </a:r>
            <a:r>
              <a:rPr lang="en-US" sz="3600" dirty="0" smtClean="0">
                <a:solidFill>
                  <a:srgbClr val="3A9B3F"/>
                </a:solidFill>
              </a:rPr>
              <a:t>assessment plan</a:t>
            </a:r>
            <a:r>
              <a:rPr lang="en-US" sz="3600" dirty="0" smtClean="0"/>
              <a:t>?</a:t>
            </a:r>
            <a:endParaRPr lang="en-US" sz="3600" dirty="0"/>
          </a:p>
        </p:txBody>
      </p:sp>
      <p:pic>
        <p:nvPicPr>
          <p:cNvPr id="4" name="Picture 3"/>
          <p:cNvPicPr>
            <a:picLocks noChangeAspect="1"/>
          </p:cNvPicPr>
          <p:nvPr/>
        </p:nvPicPr>
        <p:blipFill>
          <a:blip r:embed="rId2"/>
          <a:stretch>
            <a:fillRect/>
          </a:stretch>
        </p:blipFill>
        <p:spPr>
          <a:xfrm>
            <a:off x="7081080" y="230531"/>
            <a:ext cx="1281869" cy="914400"/>
          </a:xfrm>
          <a:prstGeom prst="rect">
            <a:avLst/>
          </a:prstGeom>
        </p:spPr>
      </p:pic>
    </p:spTree>
    <p:extLst>
      <p:ext uri="{BB962C8B-B14F-4D97-AF65-F5344CB8AC3E}">
        <p14:creationId xmlns:p14="http://schemas.microsoft.com/office/powerpoint/2010/main" val="12167985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Help</a:t>
            </a:r>
            <a:endParaRPr lang="en-US" dirty="0"/>
          </a:p>
        </p:txBody>
      </p:sp>
      <p:sp>
        <p:nvSpPr>
          <p:cNvPr id="3" name="Content Placeholder 2"/>
          <p:cNvSpPr>
            <a:spLocks noGrp="1"/>
          </p:cNvSpPr>
          <p:nvPr>
            <p:ph idx="1"/>
          </p:nvPr>
        </p:nvSpPr>
        <p:spPr>
          <a:xfrm>
            <a:off x="0" y="1452282"/>
            <a:ext cx="9144000" cy="5096435"/>
          </a:xfrm>
        </p:spPr>
        <p:txBody>
          <a:bodyPr>
            <a:noAutofit/>
          </a:bodyPr>
          <a:lstStyle/>
          <a:p>
            <a:r>
              <a:rPr lang="en-US" sz="3200" dirty="0" smtClean="0"/>
              <a:t>Moving from input measures to outcome measures can seem like a daunting task.  But you can find help in both developing desired learning outcomes and formulating a true assessment plan in your own backyard!</a:t>
            </a:r>
          </a:p>
          <a:p>
            <a:r>
              <a:rPr lang="en-US" sz="3200" dirty="0" smtClean="0"/>
              <a:t>We are late to the dance!  We are the last discipline to adopt outcome measures, and our colleagues in other disciplines can provide us with a wealth of information, examples, and best practices.</a:t>
            </a:r>
            <a:endParaRPr lang="en-US" sz="3200" dirty="0"/>
          </a:p>
        </p:txBody>
      </p:sp>
      <p:pic>
        <p:nvPicPr>
          <p:cNvPr id="4" name="Picture 3"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844" y="80682"/>
            <a:ext cx="2099388" cy="1371600"/>
          </a:xfrm>
          <a:prstGeom prst="rect">
            <a:avLst/>
          </a:prstGeom>
        </p:spPr>
      </p:pic>
    </p:spTree>
    <p:extLst>
      <p:ext uri="{BB962C8B-B14F-4D97-AF65-F5344CB8AC3E}">
        <p14:creationId xmlns:p14="http://schemas.microsoft.com/office/powerpoint/2010/main" val="21183441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Help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999235"/>
              </p:ext>
            </p:extLst>
          </p:nvPr>
        </p:nvGraphicFramePr>
        <p:xfrm>
          <a:off x="331920" y="1761565"/>
          <a:ext cx="8601024" cy="4962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1631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Help</a:t>
            </a:r>
            <a:endParaRPr lang="en-US" dirty="0"/>
          </a:p>
        </p:txBody>
      </p:sp>
      <p:sp>
        <p:nvSpPr>
          <p:cNvPr id="3" name="Content Placeholder 2"/>
          <p:cNvSpPr>
            <a:spLocks noGrp="1"/>
          </p:cNvSpPr>
          <p:nvPr>
            <p:ph idx="1"/>
          </p:nvPr>
        </p:nvSpPr>
        <p:spPr>
          <a:xfrm>
            <a:off x="0" y="1888405"/>
            <a:ext cx="9144000" cy="4660312"/>
          </a:xfrm>
        </p:spPr>
        <p:txBody>
          <a:bodyPr>
            <a:noAutofit/>
          </a:bodyPr>
          <a:lstStyle/>
          <a:p>
            <a:r>
              <a:rPr lang="en-US" sz="4000" dirty="0" smtClean="0"/>
              <a:t>Each of these groups and individuals genuinely wants to assist you.  You will be amazed at how much they have to share and how willing they are to share.</a:t>
            </a:r>
            <a:endParaRPr lang="en-US" sz="4000" dirty="0"/>
          </a:p>
        </p:txBody>
      </p:sp>
      <p:pic>
        <p:nvPicPr>
          <p:cNvPr id="4" name="Picture 3"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844" y="80682"/>
            <a:ext cx="2099388" cy="1371600"/>
          </a:xfrm>
          <a:prstGeom prst="rect">
            <a:avLst/>
          </a:prstGeom>
        </p:spPr>
      </p:pic>
    </p:spTree>
    <p:extLst>
      <p:ext uri="{BB962C8B-B14F-4D97-AF65-F5344CB8AC3E}">
        <p14:creationId xmlns:p14="http://schemas.microsoft.com/office/powerpoint/2010/main" val="2470188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Help</a:t>
            </a:r>
            <a:endParaRPr lang="en-US" dirty="0"/>
          </a:p>
        </p:txBody>
      </p:sp>
      <p:sp>
        <p:nvSpPr>
          <p:cNvPr id="3" name="Content Placeholder 2"/>
          <p:cNvSpPr>
            <a:spLocks noGrp="1"/>
          </p:cNvSpPr>
          <p:nvPr>
            <p:ph idx="1"/>
          </p:nvPr>
        </p:nvSpPr>
        <p:spPr>
          <a:xfrm>
            <a:off x="127000" y="1452283"/>
            <a:ext cx="9017000" cy="5405718"/>
          </a:xfrm>
        </p:spPr>
        <p:txBody>
          <a:bodyPr/>
          <a:lstStyle/>
          <a:p>
            <a:pPr marL="0" indent="0">
              <a:buNone/>
            </a:pPr>
            <a:r>
              <a:rPr lang="en-US" sz="3600" b="1" dirty="0" smtClean="0">
                <a:solidFill>
                  <a:schemeClr val="accent2">
                    <a:lumMod val="50000"/>
                  </a:schemeClr>
                </a:solidFill>
              </a:rPr>
              <a:t>Educating Faculty</a:t>
            </a:r>
          </a:p>
          <a:p>
            <a:r>
              <a:rPr lang="en-US" sz="3200" dirty="0" smtClean="0"/>
              <a:t>You need not spend thousands of dollars bringing in an assessment “expert”—there are experts on your campus who are more than willing to help you conduct workshops on both formative and institutional assessment. </a:t>
            </a:r>
          </a:p>
          <a:p>
            <a:r>
              <a:rPr lang="en-US" sz="3200" dirty="0" smtClean="0"/>
              <a:t>If you do wish to bring in outside experts, the University may have funds available to help you.</a:t>
            </a:r>
          </a:p>
          <a:p>
            <a:endParaRPr lang="en-US" dirty="0"/>
          </a:p>
        </p:txBody>
      </p:sp>
      <p:pic>
        <p:nvPicPr>
          <p:cNvPr id="4" name="Picture 3"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375" y="0"/>
            <a:ext cx="1371600" cy="1371600"/>
          </a:xfrm>
          <a:prstGeom prst="rect">
            <a:avLst/>
          </a:prstGeom>
        </p:spPr>
      </p:pic>
    </p:spTree>
    <p:extLst>
      <p:ext uri="{BB962C8B-B14F-4D97-AF65-F5344CB8AC3E}">
        <p14:creationId xmlns:p14="http://schemas.microsoft.com/office/powerpoint/2010/main" val="22148569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Help</a:t>
            </a:r>
            <a:endParaRPr lang="en-US" dirty="0"/>
          </a:p>
        </p:txBody>
      </p:sp>
      <p:sp>
        <p:nvSpPr>
          <p:cNvPr id="3" name="Content Placeholder 2"/>
          <p:cNvSpPr>
            <a:spLocks noGrp="1"/>
          </p:cNvSpPr>
          <p:nvPr>
            <p:ph idx="1"/>
          </p:nvPr>
        </p:nvSpPr>
        <p:spPr>
          <a:xfrm>
            <a:off x="0" y="1603375"/>
            <a:ext cx="9144000" cy="5254625"/>
          </a:xfrm>
        </p:spPr>
        <p:txBody>
          <a:bodyPr>
            <a:normAutofit/>
          </a:bodyPr>
          <a:lstStyle/>
          <a:p>
            <a:pPr marL="0" indent="0">
              <a:buNone/>
            </a:pPr>
            <a:r>
              <a:rPr lang="en-US" sz="3600" b="1" dirty="0" smtClean="0">
                <a:solidFill>
                  <a:schemeClr val="accent2">
                    <a:lumMod val="50000"/>
                  </a:schemeClr>
                </a:solidFill>
              </a:rPr>
              <a:t>Developing Desired Learning Outcomes</a:t>
            </a:r>
          </a:p>
          <a:p>
            <a:r>
              <a:rPr lang="en-US" sz="3200" dirty="0" smtClean="0"/>
              <a:t>Your university likely has its own set of learning outcomes.  Your outcomes should be aligned with both the ABA’s desired outcomes, which are listed in Standard 302, and your university’s outcomes.</a:t>
            </a:r>
          </a:p>
          <a:p>
            <a:r>
              <a:rPr lang="en-US" sz="3200" dirty="0" smtClean="0"/>
              <a:t>My university has 7 “Habits of Inquiry” that we used to inform our own desired outcomes.</a:t>
            </a:r>
          </a:p>
          <a:p>
            <a:endParaRPr lang="en-US" dirty="0"/>
          </a:p>
        </p:txBody>
      </p:sp>
      <p:pic>
        <p:nvPicPr>
          <p:cNvPr id="4" name="Picture 3"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375" y="0"/>
            <a:ext cx="1371600" cy="1371600"/>
          </a:xfrm>
          <a:prstGeom prst="rect">
            <a:avLst/>
          </a:prstGeom>
        </p:spPr>
      </p:pic>
    </p:spTree>
    <p:extLst>
      <p:ext uri="{BB962C8B-B14F-4D97-AF65-F5344CB8AC3E}">
        <p14:creationId xmlns:p14="http://schemas.microsoft.com/office/powerpoint/2010/main" val="33875389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Help</a:t>
            </a:r>
            <a:endParaRPr lang="en-US" dirty="0"/>
          </a:p>
        </p:txBody>
      </p:sp>
      <p:sp>
        <p:nvSpPr>
          <p:cNvPr id="3" name="Content Placeholder 2"/>
          <p:cNvSpPr>
            <a:spLocks noGrp="1"/>
          </p:cNvSpPr>
          <p:nvPr>
            <p:ph idx="1"/>
          </p:nvPr>
        </p:nvSpPr>
        <p:spPr>
          <a:xfrm>
            <a:off x="0" y="1603375"/>
            <a:ext cx="9144000" cy="5254625"/>
          </a:xfrm>
        </p:spPr>
        <p:txBody>
          <a:bodyPr>
            <a:normAutofit lnSpcReduction="10000"/>
          </a:bodyPr>
          <a:lstStyle/>
          <a:p>
            <a:pPr marL="0" indent="0">
              <a:buNone/>
            </a:pPr>
            <a:r>
              <a:rPr lang="en-US" sz="3600" b="1" dirty="0" smtClean="0">
                <a:solidFill>
                  <a:schemeClr val="accent2">
                    <a:lumMod val="50000"/>
                  </a:schemeClr>
                </a:solidFill>
              </a:rPr>
              <a:t>Developing Desired Learning Outcomes</a:t>
            </a:r>
          </a:p>
          <a:p>
            <a:r>
              <a:rPr lang="en-US" dirty="0" smtClean="0"/>
              <a:t>Looking to outcomes from other units also influenced how we structured our outcomes.</a:t>
            </a:r>
          </a:p>
          <a:p>
            <a:r>
              <a:rPr lang="en-US" dirty="0"/>
              <a:t>Learning outcomes are always described in broad terms for good </a:t>
            </a:r>
            <a:r>
              <a:rPr lang="en-US" dirty="0" smtClean="0"/>
              <a:t>reason.  </a:t>
            </a:r>
            <a:r>
              <a:rPr lang="en-US" dirty="0"/>
              <a:t>However, those broad terms can make it far too easy to create a list of outcomes that mean absolutely nothing. </a:t>
            </a:r>
            <a:r>
              <a:rPr lang="en-US" dirty="0" smtClean="0"/>
              <a:t> So, we borrowed a page from our colleagues’ book and added “performance criteria” for each outcome ( </a:t>
            </a:r>
            <a:r>
              <a:rPr lang="en-US" i="1" dirty="0" smtClean="0"/>
              <a:t>i.e., </a:t>
            </a:r>
            <a:r>
              <a:rPr lang="en-US" dirty="0"/>
              <a:t>the more specific characteristics students must demonstrate to establish a particular outcome has been </a:t>
            </a:r>
            <a:r>
              <a:rPr lang="en-US" dirty="0" smtClean="0"/>
              <a:t>satisfied). </a:t>
            </a:r>
            <a:endParaRPr lang="en-US" dirty="0"/>
          </a:p>
        </p:txBody>
      </p:sp>
      <p:pic>
        <p:nvPicPr>
          <p:cNvPr id="4" name="Picture 3"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375" y="0"/>
            <a:ext cx="1371600" cy="1371600"/>
          </a:xfrm>
          <a:prstGeom prst="rect">
            <a:avLst/>
          </a:prstGeom>
        </p:spPr>
      </p:pic>
    </p:spTree>
    <p:extLst>
      <p:ext uri="{BB962C8B-B14F-4D97-AF65-F5344CB8AC3E}">
        <p14:creationId xmlns:p14="http://schemas.microsoft.com/office/powerpoint/2010/main" val="22445383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Help</a:t>
            </a:r>
            <a:endParaRPr lang="en-US" dirty="0"/>
          </a:p>
        </p:txBody>
      </p:sp>
      <p:sp>
        <p:nvSpPr>
          <p:cNvPr id="3" name="Content Placeholder 2"/>
          <p:cNvSpPr>
            <a:spLocks noGrp="1"/>
          </p:cNvSpPr>
          <p:nvPr>
            <p:ph idx="1"/>
          </p:nvPr>
        </p:nvSpPr>
        <p:spPr>
          <a:xfrm>
            <a:off x="0" y="1603375"/>
            <a:ext cx="9144000" cy="5254625"/>
          </a:xfrm>
        </p:spPr>
        <p:txBody>
          <a:bodyPr>
            <a:normAutofit fontScale="92500" lnSpcReduction="10000"/>
          </a:bodyPr>
          <a:lstStyle/>
          <a:p>
            <a:pPr marL="0" indent="0">
              <a:buNone/>
            </a:pPr>
            <a:r>
              <a:rPr lang="en-US" sz="3600" b="1" dirty="0" smtClean="0">
                <a:solidFill>
                  <a:schemeClr val="accent2">
                    <a:lumMod val="50000"/>
                  </a:schemeClr>
                </a:solidFill>
              </a:rPr>
              <a:t>Developing Desired Learning Outcomes</a:t>
            </a:r>
          </a:p>
          <a:p>
            <a:pPr marL="0" indent="0">
              <a:buNone/>
            </a:pPr>
            <a:r>
              <a:rPr lang="en-US" b="1" dirty="0"/>
              <a:t>Learning Outcome 5: Graduates will research effectively and </a:t>
            </a:r>
            <a:r>
              <a:rPr lang="en-US" b="1" dirty="0" smtClean="0"/>
              <a:t>efficiently.   </a:t>
            </a:r>
            <a:r>
              <a:rPr lang="en-US" dirty="0" smtClean="0"/>
              <a:t>Graduates </a:t>
            </a:r>
            <a:r>
              <a:rPr lang="en-US" dirty="0"/>
              <a:t>will demonstrate achievement of this learning outcome by . . .</a:t>
            </a:r>
          </a:p>
          <a:p>
            <a:pPr marL="0" indent="0">
              <a:buNone/>
            </a:pPr>
            <a:r>
              <a:rPr lang="en-US" b="1" dirty="0"/>
              <a:t>Criterion 1:</a:t>
            </a:r>
            <a:r>
              <a:rPr lang="en-US" dirty="0"/>
              <a:t> Devising and implementing a logical research plan, which reflects an understanding of the limitations created by time and financial constraints.</a:t>
            </a:r>
          </a:p>
          <a:p>
            <a:pPr marL="0" indent="0">
              <a:buNone/>
            </a:pPr>
            <a:r>
              <a:rPr lang="en-US" b="1" dirty="0"/>
              <a:t>Criterion 2: </a:t>
            </a:r>
            <a:r>
              <a:rPr lang="en-US" dirty="0"/>
              <a:t>Accurately assessing the weight of authority.</a:t>
            </a:r>
          </a:p>
          <a:p>
            <a:pPr marL="0" indent="0">
              <a:buNone/>
            </a:pPr>
            <a:r>
              <a:rPr lang="en-US" b="1" dirty="0"/>
              <a:t>Criterion 3:</a:t>
            </a:r>
            <a:r>
              <a:rPr lang="en-US" dirty="0"/>
              <a:t> Identifying and effectively employing the fundamental tools of legal research.</a:t>
            </a:r>
          </a:p>
        </p:txBody>
      </p:sp>
      <p:pic>
        <p:nvPicPr>
          <p:cNvPr id="4" name="Picture 3"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375" y="0"/>
            <a:ext cx="1371600" cy="1371600"/>
          </a:xfrm>
          <a:prstGeom prst="rect">
            <a:avLst/>
          </a:prstGeom>
        </p:spPr>
      </p:pic>
    </p:spTree>
    <p:extLst>
      <p:ext uri="{BB962C8B-B14F-4D97-AF65-F5344CB8AC3E}">
        <p14:creationId xmlns:p14="http://schemas.microsoft.com/office/powerpoint/2010/main" val="192894275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321</TotalTime>
  <Words>668</Words>
  <Application>Microsoft Macintosh PowerPoint</Application>
  <PresentationFormat>On-screen Show (4:3)</PresentationFormat>
  <Paragraphs>49</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Infusion</vt:lpstr>
      <vt:lpstr>Document</vt:lpstr>
      <vt:lpstr>Cultures of Assessment:   Learning from  Other Disciplines</vt:lpstr>
      <vt:lpstr>ABA Mandates</vt:lpstr>
      <vt:lpstr>Finding Help</vt:lpstr>
      <vt:lpstr>Sources of Help  </vt:lpstr>
      <vt:lpstr>Finding Help</vt:lpstr>
      <vt:lpstr>Types of Help</vt:lpstr>
      <vt:lpstr>Types of Help</vt:lpstr>
      <vt:lpstr>Types of Help</vt:lpstr>
      <vt:lpstr>Types of Help</vt:lpstr>
      <vt:lpstr>Types of Help</vt:lpstr>
      <vt:lpstr>Types of Help</vt:lpstr>
      <vt:lpstr>Types of Help</vt:lpstr>
      <vt:lpstr>Data Collection Cycle Example</vt:lpstr>
      <vt:lpstr>PowerPoint Presentation</vt:lpstr>
      <vt:lpstr>Questions?</vt:lpstr>
    </vt:vector>
  </TitlesOfParts>
  <Manager/>
  <Company>University of Dayton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Cultures of Assessment:   Learning from  Other Disciplines</dc:title>
  <dc:subject/>
  <dc:creator>Lori Shaw</dc:creator>
  <cp:keywords/>
  <dc:description/>
  <cp:lastModifiedBy>Lori Shaw</cp:lastModifiedBy>
  <cp:revision>18</cp:revision>
  <dcterms:created xsi:type="dcterms:W3CDTF">2015-06-21T20:13:59Z</dcterms:created>
  <dcterms:modified xsi:type="dcterms:W3CDTF">2015-06-22T16:06:50Z</dcterms:modified>
  <cp:category/>
</cp:coreProperties>
</file>