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8" r:id="rId2"/>
    <p:sldId id="257" r:id="rId3"/>
    <p:sldId id="270" r:id="rId4"/>
    <p:sldId id="259" r:id="rId5"/>
    <p:sldId id="261" r:id="rId6"/>
    <p:sldId id="271" r:id="rId7"/>
    <p:sldId id="262" r:id="rId8"/>
    <p:sldId id="272" r:id="rId9"/>
    <p:sldId id="273" r:id="rId10"/>
    <p:sldId id="274" r:id="rId11"/>
    <p:sldId id="282" r:id="rId12"/>
    <p:sldId id="275" r:id="rId13"/>
    <p:sldId id="283" r:id="rId14"/>
    <p:sldId id="276" r:id="rId15"/>
    <p:sldId id="277" r:id="rId16"/>
    <p:sldId id="278" r:id="rId17"/>
    <p:sldId id="279" r:id="rId18"/>
    <p:sldId id="280" r:id="rId19"/>
    <p:sldId id="284" r:id="rId20"/>
    <p:sldId id="281" r:id="rId21"/>
    <p:sldId id="28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8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CBAE9-4A47-DB40-ACEF-E00A192BE89D}" type="doc">
      <dgm:prSet loTypeId="urn:microsoft.com/office/officeart/2005/8/layout/hList6" loCatId="" qsTypeId="urn:microsoft.com/office/officeart/2005/8/quickstyle/simple4" qsCatId="simple" csTypeId="urn:microsoft.com/office/officeart/2005/8/colors/colorful4" csCatId="colorful" phldr="1"/>
      <dgm:spPr/>
      <dgm:t>
        <a:bodyPr/>
        <a:lstStyle/>
        <a:p>
          <a:endParaRPr lang="en-US"/>
        </a:p>
      </dgm:t>
    </dgm:pt>
    <dgm:pt modelId="{31257E7B-0098-A544-882B-3F5D78C50BB7}">
      <dgm:prSet phldrT="[Text]"/>
      <dgm:spPr/>
      <dgm:t>
        <a:bodyPr/>
        <a:lstStyle/>
        <a:p>
          <a:r>
            <a:rPr lang="en-US" dirty="0" smtClean="0"/>
            <a:t>Norm-Referenced</a:t>
          </a:r>
          <a:endParaRPr lang="en-US" dirty="0"/>
        </a:p>
      </dgm:t>
    </dgm:pt>
    <dgm:pt modelId="{A045473D-00B0-AA44-8D73-B94C660891C4}" type="parTrans" cxnId="{71204014-6C85-5942-9F5B-73198894FF63}">
      <dgm:prSet/>
      <dgm:spPr/>
      <dgm:t>
        <a:bodyPr/>
        <a:lstStyle/>
        <a:p>
          <a:endParaRPr lang="en-US"/>
        </a:p>
      </dgm:t>
    </dgm:pt>
    <dgm:pt modelId="{A965FC9E-507A-3249-9106-77C88E8667CE}" type="sibTrans" cxnId="{71204014-6C85-5942-9F5B-73198894FF63}">
      <dgm:prSet/>
      <dgm:spPr/>
      <dgm:t>
        <a:bodyPr/>
        <a:lstStyle/>
        <a:p>
          <a:endParaRPr lang="en-US"/>
        </a:p>
      </dgm:t>
    </dgm:pt>
    <dgm:pt modelId="{47C5F590-D399-7546-9BE4-CE2956BFF97F}">
      <dgm:prSet phldrT="[Text]"/>
      <dgm:spPr/>
      <dgm:t>
        <a:bodyPr/>
        <a:lstStyle/>
        <a:p>
          <a:r>
            <a:rPr lang="en-US" dirty="0" smtClean="0"/>
            <a:t>Criterion -Referenced</a:t>
          </a:r>
          <a:endParaRPr lang="en-US" dirty="0"/>
        </a:p>
      </dgm:t>
    </dgm:pt>
    <dgm:pt modelId="{1084F5BA-6F3F-014F-9BF8-A4B721FD131A}" type="parTrans" cxnId="{A81BA6EA-0990-624B-97E2-DA426384F48C}">
      <dgm:prSet/>
      <dgm:spPr/>
      <dgm:t>
        <a:bodyPr/>
        <a:lstStyle/>
        <a:p>
          <a:endParaRPr lang="en-US"/>
        </a:p>
      </dgm:t>
    </dgm:pt>
    <dgm:pt modelId="{7CF153A7-7C45-5E48-83B9-690FCAE46D5D}" type="sibTrans" cxnId="{A81BA6EA-0990-624B-97E2-DA426384F48C}">
      <dgm:prSet/>
      <dgm:spPr/>
      <dgm:t>
        <a:bodyPr/>
        <a:lstStyle/>
        <a:p>
          <a:endParaRPr lang="en-US"/>
        </a:p>
      </dgm:t>
    </dgm:pt>
    <dgm:pt modelId="{CD24E252-7995-3140-AC74-2E8AAB71032F}">
      <dgm:prSet phldrT="[Text]"/>
      <dgm:spPr/>
      <dgm:t>
        <a:bodyPr/>
        <a:lstStyle/>
        <a:p>
          <a:r>
            <a:rPr lang="en-US" dirty="0" smtClean="0"/>
            <a:t>Longitudinal</a:t>
          </a:r>
          <a:endParaRPr lang="en-US" dirty="0"/>
        </a:p>
      </dgm:t>
    </dgm:pt>
    <dgm:pt modelId="{D2A4E16B-20E7-3442-B349-9F2BA0BB6F75}" type="parTrans" cxnId="{BA6A478C-77C6-4140-86B1-87FE363A0273}">
      <dgm:prSet/>
      <dgm:spPr/>
      <dgm:t>
        <a:bodyPr/>
        <a:lstStyle/>
        <a:p>
          <a:endParaRPr lang="en-US"/>
        </a:p>
      </dgm:t>
    </dgm:pt>
    <dgm:pt modelId="{88EC8BAF-B661-EF4F-B118-497563E4EEA8}" type="sibTrans" cxnId="{BA6A478C-77C6-4140-86B1-87FE363A0273}">
      <dgm:prSet/>
      <dgm:spPr/>
      <dgm:t>
        <a:bodyPr/>
        <a:lstStyle/>
        <a:p>
          <a:endParaRPr lang="en-US"/>
        </a:p>
      </dgm:t>
    </dgm:pt>
    <dgm:pt modelId="{F51EB4AA-F661-C54E-AAEE-B398DDE9ED67}">
      <dgm:prSet phldrT="[Text]"/>
      <dgm:spPr/>
      <dgm:t>
        <a:bodyPr/>
        <a:lstStyle/>
        <a:p>
          <a:r>
            <a:rPr lang="en-US" dirty="0" smtClean="0"/>
            <a:t>What is the value added to a student’s learning by your educational program?</a:t>
          </a:r>
          <a:endParaRPr lang="en-US" dirty="0"/>
        </a:p>
      </dgm:t>
    </dgm:pt>
    <dgm:pt modelId="{22D854C9-CF9D-0D47-894E-2AC2156211E3}" type="parTrans" cxnId="{EB99AB10-F364-344F-B238-85C5A70C9F37}">
      <dgm:prSet/>
      <dgm:spPr/>
      <dgm:t>
        <a:bodyPr/>
        <a:lstStyle/>
        <a:p>
          <a:endParaRPr lang="en-US"/>
        </a:p>
      </dgm:t>
    </dgm:pt>
    <dgm:pt modelId="{A0B51C2C-EBFE-874D-8126-518C4B9249C1}" type="sibTrans" cxnId="{EB99AB10-F364-344F-B238-85C5A70C9F37}">
      <dgm:prSet/>
      <dgm:spPr/>
      <dgm:t>
        <a:bodyPr/>
        <a:lstStyle/>
        <a:p>
          <a:endParaRPr lang="en-US"/>
        </a:p>
      </dgm:t>
    </dgm:pt>
    <dgm:pt modelId="{EADD3F43-C0A0-5245-8543-FABFF1E28A97}">
      <dgm:prSet phldrT="[Text]"/>
      <dgm:spPr/>
      <dgm:t>
        <a:bodyPr/>
        <a:lstStyle/>
        <a:p>
          <a:r>
            <a:rPr lang="en-US" dirty="0" smtClean="0"/>
            <a:t>How does a student’s performance compare to her peers?</a:t>
          </a:r>
          <a:endParaRPr lang="en-US" dirty="0"/>
        </a:p>
      </dgm:t>
    </dgm:pt>
    <dgm:pt modelId="{677976BB-C10C-B349-8AEE-22157F88033C}" type="sibTrans" cxnId="{2528FA26-D07B-074D-BA7B-52CE812287F3}">
      <dgm:prSet/>
      <dgm:spPr/>
      <dgm:t>
        <a:bodyPr/>
        <a:lstStyle/>
        <a:p>
          <a:endParaRPr lang="en-US"/>
        </a:p>
      </dgm:t>
    </dgm:pt>
    <dgm:pt modelId="{2FE1CBAE-028D-124C-AD8D-F926316C9963}" type="parTrans" cxnId="{2528FA26-D07B-074D-BA7B-52CE812287F3}">
      <dgm:prSet/>
      <dgm:spPr/>
      <dgm:t>
        <a:bodyPr/>
        <a:lstStyle/>
        <a:p>
          <a:endParaRPr lang="en-US"/>
        </a:p>
      </dgm:t>
    </dgm:pt>
    <dgm:pt modelId="{138AC7DF-83C0-BF4F-B975-E33B4CA55025}">
      <dgm:prSet phldrT="[Text]"/>
      <dgm:spPr/>
      <dgm:t>
        <a:bodyPr/>
        <a:lstStyle/>
        <a:p>
          <a:r>
            <a:rPr lang="en-US" dirty="0" smtClean="0"/>
            <a:t>Does a student’s performance satisfy established criteria?</a:t>
          </a:r>
          <a:endParaRPr lang="en-US" dirty="0"/>
        </a:p>
      </dgm:t>
    </dgm:pt>
    <dgm:pt modelId="{7E511FC4-1867-AE4B-9F9F-05EE0AEBD624}" type="sibTrans" cxnId="{722C5957-49DE-6545-983D-F2D89F90752D}">
      <dgm:prSet/>
      <dgm:spPr/>
      <dgm:t>
        <a:bodyPr/>
        <a:lstStyle/>
        <a:p>
          <a:endParaRPr lang="en-US"/>
        </a:p>
      </dgm:t>
    </dgm:pt>
    <dgm:pt modelId="{D6F07EA3-F58F-824A-B780-4073F1D54308}" type="parTrans" cxnId="{722C5957-49DE-6545-983D-F2D89F90752D}">
      <dgm:prSet/>
      <dgm:spPr/>
      <dgm:t>
        <a:bodyPr/>
        <a:lstStyle/>
        <a:p>
          <a:endParaRPr lang="en-US"/>
        </a:p>
      </dgm:t>
    </dgm:pt>
    <dgm:pt modelId="{E4589E6F-A780-3F48-9863-C794DE2C0B7F}" type="pres">
      <dgm:prSet presAssocID="{89ECBAE9-4A47-DB40-ACEF-E00A192BE89D}" presName="Name0" presStyleCnt="0">
        <dgm:presLayoutVars>
          <dgm:dir/>
          <dgm:resizeHandles val="exact"/>
        </dgm:presLayoutVars>
      </dgm:prSet>
      <dgm:spPr/>
    </dgm:pt>
    <dgm:pt modelId="{73FBEEC6-4AA2-FA40-AE4C-33B3657875B4}" type="pres">
      <dgm:prSet presAssocID="{31257E7B-0098-A544-882B-3F5D78C50BB7}" presName="node" presStyleLbl="node1" presStyleIdx="0" presStyleCnt="3">
        <dgm:presLayoutVars>
          <dgm:bulletEnabled val="1"/>
        </dgm:presLayoutVars>
      </dgm:prSet>
      <dgm:spPr/>
      <dgm:t>
        <a:bodyPr/>
        <a:lstStyle/>
        <a:p>
          <a:endParaRPr lang="en-US"/>
        </a:p>
      </dgm:t>
    </dgm:pt>
    <dgm:pt modelId="{642075FF-CD17-5043-99D7-DCCC92EC085D}" type="pres">
      <dgm:prSet presAssocID="{A965FC9E-507A-3249-9106-77C88E8667CE}" presName="sibTrans" presStyleCnt="0"/>
      <dgm:spPr/>
    </dgm:pt>
    <dgm:pt modelId="{55D757F5-5DA4-7D4E-9A2A-C68971BAC134}" type="pres">
      <dgm:prSet presAssocID="{47C5F590-D399-7546-9BE4-CE2956BFF97F}" presName="node" presStyleLbl="node1" presStyleIdx="1" presStyleCnt="3">
        <dgm:presLayoutVars>
          <dgm:bulletEnabled val="1"/>
        </dgm:presLayoutVars>
      </dgm:prSet>
      <dgm:spPr/>
      <dgm:t>
        <a:bodyPr/>
        <a:lstStyle/>
        <a:p>
          <a:endParaRPr lang="en-US"/>
        </a:p>
      </dgm:t>
    </dgm:pt>
    <dgm:pt modelId="{E5569DD0-56D6-E442-87E3-04224890F4AB}" type="pres">
      <dgm:prSet presAssocID="{7CF153A7-7C45-5E48-83B9-690FCAE46D5D}" presName="sibTrans" presStyleCnt="0"/>
      <dgm:spPr/>
    </dgm:pt>
    <dgm:pt modelId="{75850C4D-1377-CC4B-9669-AF093D422972}" type="pres">
      <dgm:prSet presAssocID="{CD24E252-7995-3140-AC74-2E8AAB71032F}" presName="node" presStyleLbl="node1" presStyleIdx="2" presStyleCnt="3">
        <dgm:presLayoutVars>
          <dgm:bulletEnabled val="1"/>
        </dgm:presLayoutVars>
      </dgm:prSet>
      <dgm:spPr/>
      <dgm:t>
        <a:bodyPr/>
        <a:lstStyle/>
        <a:p>
          <a:endParaRPr lang="en-US"/>
        </a:p>
      </dgm:t>
    </dgm:pt>
  </dgm:ptLst>
  <dgm:cxnLst>
    <dgm:cxn modelId="{BA6A478C-77C6-4140-86B1-87FE363A0273}" srcId="{89ECBAE9-4A47-DB40-ACEF-E00A192BE89D}" destId="{CD24E252-7995-3140-AC74-2E8AAB71032F}" srcOrd="2" destOrd="0" parTransId="{D2A4E16B-20E7-3442-B349-9F2BA0BB6F75}" sibTransId="{88EC8BAF-B661-EF4F-B118-497563E4EEA8}"/>
    <dgm:cxn modelId="{09691DF1-F8E9-4A4B-9029-D4C819133841}" type="presOf" srcId="{47C5F590-D399-7546-9BE4-CE2956BFF97F}" destId="{55D757F5-5DA4-7D4E-9A2A-C68971BAC134}" srcOrd="0" destOrd="0" presId="urn:microsoft.com/office/officeart/2005/8/layout/hList6"/>
    <dgm:cxn modelId="{E6BAFA94-77D1-1042-9E2D-D5CC34C880E5}" type="presOf" srcId="{EADD3F43-C0A0-5245-8543-FABFF1E28A97}" destId="{73FBEEC6-4AA2-FA40-AE4C-33B3657875B4}" srcOrd="0" destOrd="1" presId="urn:microsoft.com/office/officeart/2005/8/layout/hList6"/>
    <dgm:cxn modelId="{2B98AF66-EE3D-E243-8D8D-3BCB962D8270}" type="presOf" srcId="{CD24E252-7995-3140-AC74-2E8AAB71032F}" destId="{75850C4D-1377-CC4B-9669-AF093D422972}" srcOrd="0" destOrd="0" presId="urn:microsoft.com/office/officeart/2005/8/layout/hList6"/>
    <dgm:cxn modelId="{D4DEB3C8-022E-F54B-8E34-07A69F4DC1F8}" type="presOf" srcId="{31257E7B-0098-A544-882B-3F5D78C50BB7}" destId="{73FBEEC6-4AA2-FA40-AE4C-33B3657875B4}" srcOrd="0" destOrd="0" presId="urn:microsoft.com/office/officeart/2005/8/layout/hList6"/>
    <dgm:cxn modelId="{A1C4E130-02D5-024C-990F-DEF633BD3C2F}" type="presOf" srcId="{138AC7DF-83C0-BF4F-B975-E33B4CA55025}" destId="{55D757F5-5DA4-7D4E-9A2A-C68971BAC134}" srcOrd="0" destOrd="1" presId="urn:microsoft.com/office/officeart/2005/8/layout/hList6"/>
    <dgm:cxn modelId="{EB99AB10-F364-344F-B238-85C5A70C9F37}" srcId="{CD24E252-7995-3140-AC74-2E8AAB71032F}" destId="{F51EB4AA-F661-C54E-AAEE-B398DDE9ED67}" srcOrd="0" destOrd="0" parTransId="{22D854C9-CF9D-0D47-894E-2AC2156211E3}" sibTransId="{A0B51C2C-EBFE-874D-8126-518C4B9249C1}"/>
    <dgm:cxn modelId="{93FE0455-82DE-C141-AA30-F7528CCAED38}" type="presOf" srcId="{89ECBAE9-4A47-DB40-ACEF-E00A192BE89D}" destId="{E4589E6F-A780-3F48-9863-C794DE2C0B7F}" srcOrd="0" destOrd="0" presId="urn:microsoft.com/office/officeart/2005/8/layout/hList6"/>
    <dgm:cxn modelId="{2528FA26-D07B-074D-BA7B-52CE812287F3}" srcId="{31257E7B-0098-A544-882B-3F5D78C50BB7}" destId="{EADD3F43-C0A0-5245-8543-FABFF1E28A97}" srcOrd="0" destOrd="0" parTransId="{2FE1CBAE-028D-124C-AD8D-F926316C9963}" sibTransId="{677976BB-C10C-B349-8AEE-22157F88033C}"/>
    <dgm:cxn modelId="{722C5957-49DE-6545-983D-F2D89F90752D}" srcId="{47C5F590-D399-7546-9BE4-CE2956BFF97F}" destId="{138AC7DF-83C0-BF4F-B975-E33B4CA55025}" srcOrd="0" destOrd="0" parTransId="{D6F07EA3-F58F-824A-B780-4073F1D54308}" sibTransId="{7E511FC4-1867-AE4B-9F9F-05EE0AEBD624}"/>
    <dgm:cxn modelId="{71204014-6C85-5942-9F5B-73198894FF63}" srcId="{89ECBAE9-4A47-DB40-ACEF-E00A192BE89D}" destId="{31257E7B-0098-A544-882B-3F5D78C50BB7}" srcOrd="0" destOrd="0" parTransId="{A045473D-00B0-AA44-8D73-B94C660891C4}" sibTransId="{A965FC9E-507A-3249-9106-77C88E8667CE}"/>
    <dgm:cxn modelId="{A81BA6EA-0990-624B-97E2-DA426384F48C}" srcId="{89ECBAE9-4A47-DB40-ACEF-E00A192BE89D}" destId="{47C5F590-D399-7546-9BE4-CE2956BFF97F}" srcOrd="1" destOrd="0" parTransId="{1084F5BA-6F3F-014F-9BF8-A4B721FD131A}" sibTransId="{7CF153A7-7C45-5E48-83B9-690FCAE46D5D}"/>
    <dgm:cxn modelId="{67563A20-244A-1B4E-997B-608762D162EF}" type="presOf" srcId="{F51EB4AA-F661-C54E-AAEE-B398DDE9ED67}" destId="{75850C4D-1377-CC4B-9669-AF093D422972}" srcOrd="0" destOrd="1" presId="urn:microsoft.com/office/officeart/2005/8/layout/hList6"/>
    <dgm:cxn modelId="{2AC24704-0AC6-7945-A566-7734BC301B2D}" type="presParOf" srcId="{E4589E6F-A780-3F48-9863-C794DE2C0B7F}" destId="{73FBEEC6-4AA2-FA40-AE4C-33B3657875B4}" srcOrd="0" destOrd="0" presId="urn:microsoft.com/office/officeart/2005/8/layout/hList6"/>
    <dgm:cxn modelId="{609106D8-6661-6B4D-BBFF-09F42CDEA44C}" type="presParOf" srcId="{E4589E6F-A780-3F48-9863-C794DE2C0B7F}" destId="{642075FF-CD17-5043-99D7-DCCC92EC085D}" srcOrd="1" destOrd="0" presId="urn:microsoft.com/office/officeart/2005/8/layout/hList6"/>
    <dgm:cxn modelId="{B330651D-4C7F-2845-8362-E93A3B788AA2}" type="presParOf" srcId="{E4589E6F-A780-3F48-9863-C794DE2C0B7F}" destId="{55D757F5-5DA4-7D4E-9A2A-C68971BAC134}" srcOrd="2" destOrd="0" presId="urn:microsoft.com/office/officeart/2005/8/layout/hList6"/>
    <dgm:cxn modelId="{4A6012C7-3BC5-BC4A-A6ED-FA7D33C2415E}" type="presParOf" srcId="{E4589E6F-A780-3F48-9863-C794DE2C0B7F}" destId="{E5569DD0-56D6-E442-87E3-04224890F4AB}" srcOrd="3" destOrd="0" presId="urn:microsoft.com/office/officeart/2005/8/layout/hList6"/>
    <dgm:cxn modelId="{51F81775-A5AC-F042-8EEF-32E21688DFE0}" type="presParOf" srcId="{E4589E6F-A780-3F48-9863-C794DE2C0B7F}" destId="{75850C4D-1377-CC4B-9669-AF093D42297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BEEC6-4AA2-FA40-AE4C-33B3657875B4}">
      <dsp:nvSpPr>
        <dsp:cNvPr id="0" name=""/>
        <dsp:cNvSpPr/>
      </dsp:nvSpPr>
      <dsp:spPr>
        <a:xfrm rot="16200000">
          <a:off x="-1270837" y="1271938"/>
          <a:ext cx="5405717" cy="2861840"/>
        </a:xfrm>
        <a:prstGeom prst="flowChartManualOperation">
          <a:avLst/>
        </a:prstGeom>
        <a:blipFill rotWithShape="0">
          <a:blip xmlns:r="http://schemas.openxmlformats.org/officeDocument/2006/relationships" r:embed="rId1">
            <a:duotone>
              <a:schemeClr val="accent4">
                <a:hueOff val="0"/>
                <a:satOff val="0"/>
                <a:lumOff val="0"/>
                <a:alphaOff val="0"/>
                <a:shade val="70000"/>
                <a:satMod val="120000"/>
              </a:schemeClr>
              <a:schemeClr val="accent4">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0" rIns="208367" bIns="0" numCol="1" spcCol="1270" anchor="t" anchorCtr="0">
          <a:noAutofit/>
        </a:bodyPr>
        <a:lstStyle/>
        <a:p>
          <a:pPr lvl="0" algn="l" defTabSz="1466850">
            <a:lnSpc>
              <a:spcPct val="90000"/>
            </a:lnSpc>
            <a:spcBef>
              <a:spcPct val="0"/>
            </a:spcBef>
            <a:spcAft>
              <a:spcPct val="35000"/>
            </a:spcAft>
          </a:pPr>
          <a:r>
            <a:rPr lang="en-US" sz="3300" kern="1200" dirty="0" smtClean="0"/>
            <a:t>Norm-Referenced</a:t>
          </a:r>
          <a:endParaRPr lang="en-US" sz="3300" kern="1200" dirty="0"/>
        </a:p>
        <a:p>
          <a:pPr marL="228600" lvl="1" indent="-228600" algn="l" defTabSz="1155700">
            <a:lnSpc>
              <a:spcPct val="90000"/>
            </a:lnSpc>
            <a:spcBef>
              <a:spcPct val="0"/>
            </a:spcBef>
            <a:spcAft>
              <a:spcPct val="15000"/>
            </a:spcAft>
            <a:buChar char="••"/>
          </a:pPr>
          <a:r>
            <a:rPr lang="en-US" sz="2600" kern="1200" dirty="0" smtClean="0"/>
            <a:t>How does a student’s performance compare to her peers?</a:t>
          </a:r>
          <a:endParaRPr lang="en-US" sz="2600" kern="1200" dirty="0"/>
        </a:p>
      </dsp:txBody>
      <dsp:txXfrm rot="5400000">
        <a:off x="1101" y="1081143"/>
        <a:ext cx="2861840" cy="3243431"/>
      </dsp:txXfrm>
    </dsp:sp>
    <dsp:sp modelId="{55D757F5-5DA4-7D4E-9A2A-C68971BAC134}">
      <dsp:nvSpPr>
        <dsp:cNvPr id="0" name=""/>
        <dsp:cNvSpPr/>
      </dsp:nvSpPr>
      <dsp:spPr>
        <a:xfrm rot="16200000">
          <a:off x="1805641" y="1271938"/>
          <a:ext cx="5405717" cy="2861840"/>
        </a:xfrm>
        <a:prstGeom prst="flowChartManualOperation">
          <a:avLst/>
        </a:prstGeom>
        <a:blipFill rotWithShape="0">
          <a:blip xmlns:r="http://schemas.openxmlformats.org/officeDocument/2006/relationships" r:embed="rId1">
            <a:duotone>
              <a:schemeClr val="accent4">
                <a:hueOff val="1102114"/>
                <a:satOff val="-3190"/>
                <a:lumOff val="-6569"/>
                <a:alphaOff val="0"/>
                <a:shade val="70000"/>
                <a:satMod val="120000"/>
              </a:schemeClr>
              <a:schemeClr val="accent4">
                <a:hueOff val="1102114"/>
                <a:satOff val="-3190"/>
                <a:lumOff val="-6569"/>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0" rIns="208367" bIns="0" numCol="1" spcCol="1270" anchor="t" anchorCtr="0">
          <a:noAutofit/>
        </a:bodyPr>
        <a:lstStyle/>
        <a:p>
          <a:pPr lvl="0" algn="l" defTabSz="1466850">
            <a:lnSpc>
              <a:spcPct val="90000"/>
            </a:lnSpc>
            <a:spcBef>
              <a:spcPct val="0"/>
            </a:spcBef>
            <a:spcAft>
              <a:spcPct val="35000"/>
            </a:spcAft>
          </a:pPr>
          <a:r>
            <a:rPr lang="en-US" sz="3300" kern="1200" dirty="0" smtClean="0"/>
            <a:t>Criterion -Referenced</a:t>
          </a:r>
          <a:endParaRPr lang="en-US" sz="3300" kern="1200" dirty="0"/>
        </a:p>
        <a:p>
          <a:pPr marL="228600" lvl="1" indent="-228600" algn="l" defTabSz="1155700">
            <a:lnSpc>
              <a:spcPct val="90000"/>
            </a:lnSpc>
            <a:spcBef>
              <a:spcPct val="0"/>
            </a:spcBef>
            <a:spcAft>
              <a:spcPct val="15000"/>
            </a:spcAft>
            <a:buChar char="••"/>
          </a:pPr>
          <a:r>
            <a:rPr lang="en-US" sz="2600" kern="1200" dirty="0" smtClean="0"/>
            <a:t>Does a student’s performance satisfy established criteria?</a:t>
          </a:r>
          <a:endParaRPr lang="en-US" sz="2600" kern="1200" dirty="0"/>
        </a:p>
      </dsp:txBody>
      <dsp:txXfrm rot="5400000">
        <a:off x="3077579" y="1081143"/>
        <a:ext cx="2861840" cy="3243431"/>
      </dsp:txXfrm>
    </dsp:sp>
    <dsp:sp modelId="{75850C4D-1377-CC4B-9669-AF093D422972}">
      <dsp:nvSpPr>
        <dsp:cNvPr id="0" name=""/>
        <dsp:cNvSpPr/>
      </dsp:nvSpPr>
      <dsp:spPr>
        <a:xfrm rot="16200000">
          <a:off x="4882119" y="1271938"/>
          <a:ext cx="5405717" cy="2861840"/>
        </a:xfrm>
        <a:prstGeom prst="flowChartManualOperation">
          <a:avLst/>
        </a:prstGeom>
        <a:blipFill rotWithShape="0">
          <a:blip xmlns:r="http://schemas.openxmlformats.org/officeDocument/2006/relationships" r:embed="rId1">
            <a:duotone>
              <a:schemeClr val="accent4">
                <a:hueOff val="2204229"/>
                <a:satOff val="-6379"/>
                <a:lumOff val="-13138"/>
                <a:alphaOff val="0"/>
                <a:shade val="70000"/>
                <a:satMod val="120000"/>
              </a:schemeClr>
              <a:schemeClr val="accent4">
                <a:hueOff val="2204229"/>
                <a:satOff val="-6379"/>
                <a:lumOff val="-13138"/>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0" rIns="208367" bIns="0" numCol="1" spcCol="1270" anchor="t" anchorCtr="0">
          <a:noAutofit/>
        </a:bodyPr>
        <a:lstStyle/>
        <a:p>
          <a:pPr lvl="0" algn="l" defTabSz="1466850">
            <a:lnSpc>
              <a:spcPct val="90000"/>
            </a:lnSpc>
            <a:spcBef>
              <a:spcPct val="0"/>
            </a:spcBef>
            <a:spcAft>
              <a:spcPct val="35000"/>
            </a:spcAft>
          </a:pPr>
          <a:r>
            <a:rPr lang="en-US" sz="3300" kern="1200" dirty="0" smtClean="0"/>
            <a:t>Longitudinal</a:t>
          </a:r>
          <a:endParaRPr lang="en-US" sz="3300" kern="1200" dirty="0"/>
        </a:p>
        <a:p>
          <a:pPr marL="228600" lvl="1" indent="-228600" algn="l" defTabSz="1155700">
            <a:lnSpc>
              <a:spcPct val="90000"/>
            </a:lnSpc>
            <a:spcBef>
              <a:spcPct val="0"/>
            </a:spcBef>
            <a:spcAft>
              <a:spcPct val="15000"/>
            </a:spcAft>
            <a:buChar char="••"/>
          </a:pPr>
          <a:r>
            <a:rPr lang="en-US" sz="2600" kern="1200" dirty="0" smtClean="0"/>
            <a:t>What is the value added to a student’s learning by your educational program?</a:t>
          </a:r>
          <a:endParaRPr lang="en-US" sz="2600" kern="1200" dirty="0"/>
        </a:p>
      </dsp:txBody>
      <dsp:txXfrm rot="5400000">
        <a:off x="6154057" y="1081143"/>
        <a:ext cx="2861840" cy="324343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EC856-C5BA-B044-8B8B-8812D417F917}" type="datetimeFigureOut">
              <a:rPr lang="en-US" smtClean="0"/>
              <a:t>6/21/15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9C422-6EF8-0044-AA86-EE335E49DF36}" type="slidenum">
              <a:rPr lang="en-US" smtClean="0"/>
              <a:t>‹#›</a:t>
            </a:fld>
            <a:endParaRPr lang="en-US"/>
          </a:p>
        </p:txBody>
      </p:sp>
    </p:spTree>
    <p:extLst>
      <p:ext uri="{BB962C8B-B14F-4D97-AF65-F5344CB8AC3E}">
        <p14:creationId xmlns:p14="http://schemas.microsoft.com/office/powerpoint/2010/main" val="4324058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p>
            <a:r>
              <a:rPr lang="en-US" dirty="0" smtClean="0"/>
              <a:t>Joint Academic Senate and Faculty Meeting</a:t>
            </a:r>
          </a:p>
        </p:txBody>
      </p:sp>
      <p:sp>
        <p:nvSpPr>
          <p:cNvPr id="40963" name="Rectangle 3"/>
          <p:cNvSpPr>
            <a:spLocks noGrp="1" noChangeArrowheads="1"/>
          </p:cNvSpPr>
          <p:nvPr>
            <p:ph type="dt" sz="quarter" idx="1"/>
          </p:nvPr>
        </p:nvSpPr>
        <p:spPr>
          <a:noFill/>
        </p:spPr>
        <p:txBody>
          <a:bodyPr/>
          <a:lstStyle/>
          <a:p>
            <a:fld id="{7DCAB842-9232-4DB3-BD8C-C7BE457A14E8}" type="datetime8">
              <a:rPr lang="en-US" smtClean="0"/>
              <a:pPr/>
              <a:t>6/21/15 16:19</a:t>
            </a:fld>
            <a:endParaRPr lang="en-US" dirty="0" smtClean="0"/>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2EC4198F-6950-624C-AED9-33176C8BDD29}" type="datetimeFigureOut">
              <a:rPr lang="en-US" smtClean="0"/>
              <a:t>6/21/15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EC4198F-6950-624C-AED9-33176C8BDD29}" type="datetimeFigureOut">
              <a:rPr lang="en-US" smtClean="0"/>
              <a:t>6/21/15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EC4198F-6950-624C-AED9-33176C8BDD29}" type="datetimeFigureOut">
              <a:rPr lang="en-US" smtClean="0"/>
              <a:t>6/21/15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C4198F-6950-624C-AED9-33176C8BDD29}" type="datetimeFigureOut">
              <a:rPr lang="en-US" smtClean="0"/>
              <a:t>6/21/15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C4198F-6950-624C-AED9-33176C8BDD29}" type="datetimeFigureOut">
              <a:rPr lang="en-US" smtClean="0"/>
              <a:t>6/21/15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C4198F-6950-624C-AED9-33176C8BDD29}" type="datetimeFigureOut">
              <a:rPr lang="en-US" smtClean="0"/>
              <a:t>6/21/15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2EC4198F-6950-624C-AED9-33176C8BDD29}" type="datetimeFigureOut">
              <a:rPr lang="en-US" smtClean="0"/>
              <a:t>6/21/15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C4198F-6950-624C-AED9-33176C8BDD29}" type="datetimeFigureOut">
              <a:rPr lang="en-US" smtClean="0"/>
              <a:t>6/21/15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43F2A-87A6-F540-BD54-16532ACAB6E7}"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EC4198F-6950-624C-AED9-33176C8BDD29}" type="datetimeFigureOut">
              <a:rPr lang="en-US" smtClean="0"/>
              <a:t>6/21/15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EC4198F-6950-624C-AED9-33176C8BDD29}" type="datetimeFigureOut">
              <a:rPr lang="en-US" smtClean="0"/>
              <a:t>6/21/15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43F2A-87A6-F540-BD54-16532ACAB6E7}"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EC4198F-6950-624C-AED9-33176C8BDD29}" type="datetimeFigureOut">
              <a:rPr lang="en-US" smtClean="0"/>
              <a:t>6/21/15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EC4198F-6950-624C-AED9-33176C8BDD29}" type="datetimeFigureOut">
              <a:rPr lang="en-US" smtClean="0"/>
              <a:t>6/21/15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43F2A-87A6-F540-BD54-16532ACAB6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4198F-6950-624C-AED9-33176C8BDD29}" type="datetimeFigureOut">
              <a:rPr lang="en-US" smtClean="0"/>
              <a:t>6/21/15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DC943F2A-87A6-F540-BD54-16532ACAB6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2EC4198F-6950-624C-AED9-33176C8BDD29}" type="datetimeFigureOut">
              <a:rPr lang="en-US" smtClean="0"/>
              <a:t>6/21/15</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DC943F2A-87A6-F540-BD54-16532ACAB6E7}"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ctrTitle"/>
          </p:nvPr>
        </p:nvSpPr>
        <p:spPr>
          <a:xfrm>
            <a:off x="990600" y="2514600"/>
            <a:ext cx="7848600" cy="1447800"/>
          </a:xfrm>
        </p:spPr>
        <p:txBody>
          <a:bodyPr>
            <a:noAutofit/>
          </a:bodyPr>
          <a:lstStyle/>
          <a:p>
            <a:pPr algn="ctr">
              <a:defRPr/>
            </a:pPr>
            <a:r>
              <a:rPr lang="en-US" sz="5400" b="1" dirty="0" smtClean="0">
                <a:solidFill>
                  <a:schemeClr val="bg1"/>
                </a:solidFill>
              </a:rPr>
              <a:t>The Assessment Toolbox:  </a:t>
            </a:r>
            <a:r>
              <a:rPr lang="en-US" sz="5400" b="1" dirty="0" smtClean="0">
                <a:solidFill>
                  <a:schemeClr val="bg1"/>
                </a:solidFill>
              </a:rPr>
              <a:t/>
            </a:r>
            <a:br>
              <a:rPr lang="en-US" sz="5400" b="1" dirty="0" smtClean="0">
                <a:solidFill>
                  <a:schemeClr val="bg1"/>
                </a:solidFill>
              </a:rPr>
            </a:br>
            <a:r>
              <a:rPr lang="en-US" sz="5400" b="1" dirty="0" smtClean="0">
                <a:solidFill>
                  <a:schemeClr val="bg1"/>
                </a:solidFill>
              </a:rPr>
              <a:t>Capstone Courses &amp; </a:t>
            </a:r>
            <a:br>
              <a:rPr lang="en-US" sz="5400" b="1" dirty="0" smtClean="0">
                <a:solidFill>
                  <a:schemeClr val="bg1"/>
                </a:solidFill>
              </a:rPr>
            </a:br>
            <a:r>
              <a:rPr lang="en-US" sz="5400" b="1" dirty="0" smtClean="0">
                <a:solidFill>
                  <a:schemeClr val="bg1"/>
                </a:solidFill>
              </a:rPr>
              <a:t>Portfolios</a:t>
            </a:r>
            <a:endParaRPr lang="en-US" sz="4000" b="1" dirty="0" smtClean="0">
              <a:solidFill>
                <a:schemeClr val="bg1"/>
              </a:solidFill>
            </a:endParaRPr>
          </a:p>
        </p:txBody>
      </p:sp>
      <p:sp>
        <p:nvSpPr>
          <p:cNvPr id="122885" name="Rectangle 5"/>
          <p:cNvSpPr>
            <a:spLocks noGrp="1" noChangeArrowheads="1"/>
          </p:cNvSpPr>
          <p:nvPr>
            <p:ph type="subTitle" idx="1"/>
          </p:nvPr>
        </p:nvSpPr>
        <p:spPr>
          <a:xfrm>
            <a:off x="1219200" y="4419600"/>
            <a:ext cx="6629400" cy="1066800"/>
          </a:xfrm>
        </p:spPr>
        <p:txBody>
          <a:bodyPr>
            <a:normAutofit/>
          </a:bodyPr>
          <a:lstStyle/>
          <a:p>
            <a:pPr algn="ctr" eaLnBrk="1" hangingPunct="1">
              <a:defRPr/>
            </a:pPr>
            <a:r>
              <a:rPr lang="en-US" sz="3200" b="1" i="1" dirty="0" smtClean="0">
                <a:solidFill>
                  <a:schemeClr val="bg1"/>
                </a:solidFill>
              </a:rPr>
              <a:t>Professor Lori Shaw</a:t>
            </a:r>
          </a:p>
        </p:txBody>
      </p:sp>
      <p:sp>
        <p:nvSpPr>
          <p:cNvPr id="2" name="Slide Number Placeholder 1"/>
          <p:cNvSpPr>
            <a:spLocks noGrp="1"/>
          </p:cNvSpPr>
          <p:nvPr>
            <p:ph type="sldNum" sz="quarter" idx="4294967295"/>
          </p:nvPr>
        </p:nvSpPr>
        <p:spPr>
          <a:xfrm>
            <a:off x="7010400" y="6356350"/>
            <a:ext cx="2133600" cy="365125"/>
          </a:xfrm>
        </p:spPr>
        <p:txBody>
          <a:bodyPr/>
          <a:lstStyle/>
          <a:p>
            <a:fld id="{17BAFF67-C268-4068-BCD0-1E49306B0D74}" type="slidenum">
              <a:rPr lang="en-US" smtClean="0"/>
              <a:pPr/>
              <a:t>1</a:t>
            </a:fld>
            <a:endParaRPr lang="en-US"/>
          </a:p>
        </p:txBody>
      </p:sp>
      <p:pic>
        <p:nvPicPr>
          <p:cNvPr id="9" name="Picture 8"/>
          <p:cNvPicPr>
            <a:picLocks noChangeAspect="1"/>
          </p:cNvPicPr>
          <p:nvPr/>
        </p:nvPicPr>
        <p:blipFill>
          <a:blip r:embed="rId3"/>
          <a:stretch>
            <a:fillRect/>
          </a:stretch>
        </p:blipFill>
        <p:spPr>
          <a:xfrm>
            <a:off x="3581400" y="5943600"/>
            <a:ext cx="2283295"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Capstone Courses: </a:t>
            </a:r>
            <a:br>
              <a:rPr lang="en-US" dirty="0" smtClean="0"/>
            </a:br>
            <a:r>
              <a:rPr lang="en-US" dirty="0" smtClean="0"/>
              <a:t>              Let’s Talk</a:t>
            </a:r>
            <a:endParaRPr lang="en-US" dirty="0"/>
          </a:p>
        </p:txBody>
      </p:sp>
      <p:sp>
        <p:nvSpPr>
          <p:cNvPr id="3" name="Content Placeholder 2"/>
          <p:cNvSpPr>
            <a:spLocks noGrp="1"/>
          </p:cNvSpPr>
          <p:nvPr>
            <p:ph idx="1"/>
          </p:nvPr>
        </p:nvSpPr>
        <p:spPr>
          <a:xfrm>
            <a:off x="238124" y="1603375"/>
            <a:ext cx="8905875" cy="5254625"/>
          </a:xfrm>
        </p:spPr>
        <p:txBody>
          <a:bodyPr>
            <a:normAutofit/>
          </a:bodyPr>
          <a:lstStyle/>
          <a:p>
            <a:pPr marL="0" indent="0">
              <a:buNone/>
            </a:pPr>
            <a:r>
              <a:rPr lang="en-US" sz="4400" dirty="0" smtClean="0">
                <a:solidFill>
                  <a:schemeClr val="tx1"/>
                </a:solidFill>
              </a:rPr>
              <a:t>Whether they are called “capstones” or not, what capstone courses does </a:t>
            </a:r>
            <a:r>
              <a:rPr lang="en-US" sz="4400" dirty="0" smtClean="0">
                <a:solidFill>
                  <a:schemeClr val="accent6"/>
                </a:solidFill>
              </a:rPr>
              <a:t>your school </a:t>
            </a:r>
            <a:r>
              <a:rPr lang="en-US" sz="4400" dirty="0" smtClean="0">
                <a:solidFill>
                  <a:schemeClr val="tx1"/>
                </a:solidFill>
              </a:rPr>
              <a:t>offer?</a:t>
            </a:r>
            <a:endParaRPr lang="en-US" sz="4400" dirty="0">
              <a:solidFill>
                <a:schemeClr val="tx1"/>
              </a:solidFill>
            </a:endParaRPr>
          </a:p>
        </p:txBody>
      </p:sp>
      <p:pic>
        <p:nvPicPr>
          <p:cNvPr id="4" name="Picture 3" descr="Capstone-300x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80682"/>
            <a:ext cx="1828800" cy="1371600"/>
          </a:xfrm>
          <a:prstGeom prst="rect">
            <a:avLst/>
          </a:prstGeom>
        </p:spPr>
      </p:pic>
    </p:spTree>
    <p:extLst>
      <p:ext uri="{BB962C8B-B14F-4D97-AF65-F5344CB8AC3E}">
        <p14:creationId xmlns:p14="http://schemas.microsoft.com/office/powerpoint/2010/main" val="7049060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Courses:</a:t>
            </a:r>
            <a:br>
              <a:rPr lang="en-US" dirty="0" smtClean="0"/>
            </a:br>
            <a:r>
              <a:rPr lang="en-US" dirty="0" smtClean="0"/>
              <a:t>Let’s Talk</a:t>
            </a:r>
            <a:endParaRPr lang="en-US" dirty="0"/>
          </a:p>
        </p:txBody>
      </p:sp>
      <p:sp>
        <p:nvSpPr>
          <p:cNvPr id="3" name="Content Placeholder 2"/>
          <p:cNvSpPr>
            <a:spLocks noGrp="1"/>
          </p:cNvSpPr>
          <p:nvPr>
            <p:ph idx="1"/>
          </p:nvPr>
        </p:nvSpPr>
        <p:spPr>
          <a:xfrm>
            <a:off x="301624" y="1603375"/>
            <a:ext cx="8842375" cy="5254625"/>
          </a:xfrm>
        </p:spPr>
        <p:txBody>
          <a:bodyPr>
            <a:normAutofit/>
          </a:bodyPr>
          <a:lstStyle/>
          <a:p>
            <a:pPr marL="0" indent="0">
              <a:buNone/>
            </a:pPr>
            <a:r>
              <a:rPr lang="en-US" sz="4400" dirty="0" smtClean="0">
                <a:solidFill>
                  <a:schemeClr val="tx1"/>
                </a:solidFill>
              </a:rPr>
              <a:t>In those courses, how do you ask your students to </a:t>
            </a:r>
            <a:r>
              <a:rPr lang="en-US" sz="4400" dirty="0" smtClean="0">
                <a:solidFill>
                  <a:srgbClr val="C00000"/>
                </a:solidFill>
              </a:rPr>
              <a:t>demonstrate </a:t>
            </a:r>
            <a:r>
              <a:rPr lang="en-US" sz="4400" dirty="0" smtClean="0">
                <a:solidFill>
                  <a:schemeClr val="tx1"/>
                </a:solidFill>
              </a:rPr>
              <a:t>the desired knowledge, skill, and/or values?</a:t>
            </a:r>
            <a:endParaRPr lang="en-US" sz="4400" dirty="0">
              <a:solidFill>
                <a:schemeClr val="tx1"/>
              </a:solidFill>
            </a:endParaRPr>
          </a:p>
        </p:txBody>
      </p:sp>
      <p:pic>
        <p:nvPicPr>
          <p:cNvPr id="4" name="Picture 3" descr="Capstone-300x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80682"/>
            <a:ext cx="1828800" cy="1371600"/>
          </a:xfrm>
          <a:prstGeom prst="rect">
            <a:avLst/>
          </a:prstGeom>
        </p:spPr>
      </p:pic>
    </p:spTree>
    <p:extLst>
      <p:ext uri="{BB962C8B-B14F-4D97-AF65-F5344CB8AC3E}">
        <p14:creationId xmlns:p14="http://schemas.microsoft.com/office/powerpoint/2010/main" val="19317761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Courses:</a:t>
            </a:r>
            <a:br>
              <a:rPr lang="en-US" dirty="0" smtClean="0"/>
            </a:br>
            <a:r>
              <a:rPr lang="en-US" dirty="0" smtClean="0"/>
              <a:t>Let’s Talk</a:t>
            </a:r>
            <a:endParaRPr lang="en-US" dirty="0"/>
          </a:p>
        </p:txBody>
      </p:sp>
      <p:sp>
        <p:nvSpPr>
          <p:cNvPr id="3" name="Content Placeholder 2"/>
          <p:cNvSpPr>
            <a:spLocks noGrp="1"/>
          </p:cNvSpPr>
          <p:nvPr>
            <p:ph idx="1"/>
          </p:nvPr>
        </p:nvSpPr>
        <p:spPr>
          <a:xfrm>
            <a:off x="174624" y="1603375"/>
            <a:ext cx="8969375" cy="5254625"/>
          </a:xfrm>
        </p:spPr>
        <p:txBody>
          <a:bodyPr>
            <a:normAutofit/>
          </a:bodyPr>
          <a:lstStyle/>
          <a:p>
            <a:pPr marL="0" indent="0">
              <a:buNone/>
            </a:pPr>
            <a:r>
              <a:rPr lang="en-US" sz="4400" dirty="0" smtClean="0">
                <a:solidFill>
                  <a:schemeClr val="tx1"/>
                </a:solidFill>
              </a:rPr>
              <a:t>What types of assessments are conducted in these courses?  </a:t>
            </a:r>
          </a:p>
          <a:p>
            <a:pPr>
              <a:buFont typeface="Arial"/>
              <a:buChar char="•"/>
            </a:pPr>
            <a:r>
              <a:rPr lang="en-US" sz="4400" dirty="0" smtClean="0">
                <a:solidFill>
                  <a:srgbClr val="C00000"/>
                </a:solidFill>
              </a:rPr>
              <a:t>Direct?</a:t>
            </a:r>
            <a:r>
              <a:rPr lang="en-US" sz="4400" dirty="0" smtClean="0">
                <a:solidFill>
                  <a:schemeClr val="tx1"/>
                </a:solidFill>
              </a:rPr>
              <a:t> Tests, essays, exercises, etc.</a:t>
            </a:r>
          </a:p>
          <a:p>
            <a:pPr>
              <a:buFont typeface="Arial"/>
              <a:buChar char="•"/>
            </a:pPr>
            <a:r>
              <a:rPr lang="en-US" sz="4400" dirty="0" smtClean="0">
                <a:solidFill>
                  <a:srgbClr val="C00000"/>
                </a:solidFill>
              </a:rPr>
              <a:t>Indirect?</a:t>
            </a:r>
            <a:r>
              <a:rPr lang="en-US" sz="4400" dirty="0" smtClean="0">
                <a:solidFill>
                  <a:schemeClr val="tx1"/>
                </a:solidFill>
              </a:rPr>
              <a:t> Reflective essays, surveys, etc.</a:t>
            </a:r>
            <a:endParaRPr lang="en-US" sz="4400" dirty="0">
              <a:solidFill>
                <a:schemeClr val="tx1"/>
              </a:solidFill>
            </a:endParaRPr>
          </a:p>
        </p:txBody>
      </p:sp>
      <p:pic>
        <p:nvPicPr>
          <p:cNvPr id="4" name="Picture 3" descr="Capstone-300x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80682"/>
            <a:ext cx="1828800" cy="1371600"/>
          </a:xfrm>
          <a:prstGeom prst="rect">
            <a:avLst/>
          </a:prstGeom>
        </p:spPr>
      </p:pic>
    </p:spTree>
    <p:extLst>
      <p:ext uri="{BB962C8B-B14F-4D97-AF65-F5344CB8AC3E}">
        <p14:creationId xmlns:p14="http://schemas.microsoft.com/office/powerpoint/2010/main" val="20155001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Courses:</a:t>
            </a:r>
            <a:br>
              <a:rPr lang="en-US" dirty="0" smtClean="0"/>
            </a:br>
            <a:r>
              <a:rPr lang="en-US" dirty="0" smtClean="0"/>
              <a:t>Let’s Talk</a:t>
            </a:r>
            <a:endParaRPr lang="en-US" dirty="0"/>
          </a:p>
        </p:txBody>
      </p:sp>
      <p:sp>
        <p:nvSpPr>
          <p:cNvPr id="3" name="Content Placeholder 2"/>
          <p:cNvSpPr>
            <a:spLocks noGrp="1"/>
          </p:cNvSpPr>
          <p:nvPr>
            <p:ph idx="1"/>
          </p:nvPr>
        </p:nvSpPr>
        <p:spPr>
          <a:xfrm>
            <a:off x="174624" y="1603375"/>
            <a:ext cx="8969375" cy="5254625"/>
          </a:xfrm>
        </p:spPr>
        <p:txBody>
          <a:bodyPr>
            <a:normAutofit/>
          </a:bodyPr>
          <a:lstStyle/>
          <a:p>
            <a:pPr marL="0" indent="0">
              <a:buNone/>
            </a:pPr>
            <a:r>
              <a:rPr lang="en-US" sz="4400" dirty="0" smtClean="0">
                <a:solidFill>
                  <a:schemeClr val="tx1"/>
                </a:solidFill>
              </a:rPr>
              <a:t>What types of assessments are conducted in these courses?  </a:t>
            </a:r>
          </a:p>
          <a:p>
            <a:pPr>
              <a:buFont typeface="Arial"/>
              <a:buChar char="•"/>
            </a:pPr>
            <a:r>
              <a:rPr lang="en-US" sz="4400" dirty="0" smtClean="0">
                <a:solidFill>
                  <a:srgbClr val="C00000"/>
                </a:solidFill>
              </a:rPr>
              <a:t>Objective?</a:t>
            </a:r>
            <a:r>
              <a:rPr lang="en-US" sz="4400" dirty="0" smtClean="0">
                <a:solidFill>
                  <a:schemeClr val="tx1"/>
                </a:solidFill>
              </a:rPr>
              <a:t> Multiple choice</a:t>
            </a:r>
          </a:p>
          <a:p>
            <a:pPr>
              <a:buFont typeface="Arial"/>
              <a:buChar char="•"/>
            </a:pPr>
            <a:r>
              <a:rPr lang="en-US" sz="4400" dirty="0" smtClean="0">
                <a:solidFill>
                  <a:srgbClr val="C00000"/>
                </a:solidFill>
              </a:rPr>
              <a:t>Subjective?</a:t>
            </a:r>
            <a:r>
              <a:rPr lang="en-US" sz="4400" dirty="0" smtClean="0">
                <a:solidFill>
                  <a:schemeClr val="tx1"/>
                </a:solidFill>
              </a:rPr>
              <a:t> Essay exams, memoranda, oral arguments, etc.</a:t>
            </a:r>
            <a:endParaRPr lang="en-US" sz="4400" dirty="0">
              <a:solidFill>
                <a:schemeClr val="tx1"/>
              </a:solidFill>
            </a:endParaRPr>
          </a:p>
        </p:txBody>
      </p:sp>
      <p:pic>
        <p:nvPicPr>
          <p:cNvPr id="4" name="Picture 3" descr="Capstone-300x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80682"/>
            <a:ext cx="1828800" cy="1371600"/>
          </a:xfrm>
          <a:prstGeom prst="rect">
            <a:avLst/>
          </a:prstGeom>
        </p:spPr>
      </p:pic>
    </p:spTree>
    <p:extLst>
      <p:ext uri="{BB962C8B-B14F-4D97-AF65-F5344CB8AC3E}">
        <p14:creationId xmlns:p14="http://schemas.microsoft.com/office/powerpoint/2010/main" val="38022244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Courses:</a:t>
            </a:r>
            <a:br>
              <a:rPr lang="en-US" dirty="0" smtClean="0"/>
            </a:br>
            <a:r>
              <a:rPr lang="en-US" dirty="0" smtClean="0"/>
              <a:t>Let’s Talk</a:t>
            </a:r>
            <a:endParaRPr lang="en-US" dirty="0"/>
          </a:p>
        </p:txBody>
      </p:sp>
      <p:sp>
        <p:nvSpPr>
          <p:cNvPr id="3" name="Content Placeholder 2"/>
          <p:cNvSpPr>
            <a:spLocks noGrp="1"/>
          </p:cNvSpPr>
          <p:nvPr>
            <p:ph idx="1"/>
          </p:nvPr>
        </p:nvSpPr>
        <p:spPr>
          <a:xfrm>
            <a:off x="0" y="1603375"/>
            <a:ext cx="9144000" cy="5254625"/>
          </a:xfrm>
        </p:spPr>
        <p:txBody>
          <a:bodyPr>
            <a:normAutofit fontScale="85000" lnSpcReduction="20000"/>
          </a:bodyPr>
          <a:lstStyle/>
          <a:p>
            <a:pPr marL="0" indent="0">
              <a:buNone/>
            </a:pPr>
            <a:r>
              <a:rPr lang="en-US" sz="4400" dirty="0" smtClean="0">
                <a:solidFill>
                  <a:schemeClr val="tx1"/>
                </a:solidFill>
              </a:rPr>
              <a:t>How might you use these measures to assess students’ . . . </a:t>
            </a:r>
          </a:p>
          <a:p>
            <a:r>
              <a:rPr lang="en-US" sz="4400" dirty="0" smtClean="0">
                <a:solidFill>
                  <a:schemeClr val="tx1"/>
                </a:solidFill>
              </a:rPr>
              <a:t>Knowledge </a:t>
            </a:r>
            <a:r>
              <a:rPr lang="en-US" sz="4400" dirty="0">
                <a:solidFill>
                  <a:schemeClr val="tx1"/>
                </a:solidFill>
              </a:rPr>
              <a:t>and understanding of substantive and procedural </a:t>
            </a:r>
            <a:r>
              <a:rPr lang="en-US" sz="4400" dirty="0" smtClean="0">
                <a:solidFill>
                  <a:schemeClr val="tx1"/>
                </a:solidFill>
              </a:rPr>
              <a:t>law? </a:t>
            </a:r>
            <a:r>
              <a:rPr lang="en-US" sz="4400" dirty="0">
                <a:solidFill>
                  <a:srgbClr val="C00000"/>
                </a:solidFill>
              </a:rPr>
              <a:t>a</a:t>
            </a:r>
            <a:r>
              <a:rPr lang="en-US" sz="4400" dirty="0" smtClean="0">
                <a:solidFill>
                  <a:srgbClr val="C00000"/>
                </a:solidFill>
              </a:rPr>
              <a:t>nd/or</a:t>
            </a:r>
          </a:p>
          <a:p>
            <a:r>
              <a:rPr lang="en-US" sz="4400" dirty="0" smtClean="0">
                <a:solidFill>
                  <a:schemeClr val="tx1"/>
                </a:solidFill>
              </a:rPr>
              <a:t>Legal </a:t>
            </a:r>
            <a:r>
              <a:rPr lang="en-US" sz="4400" dirty="0">
                <a:solidFill>
                  <a:schemeClr val="tx1"/>
                </a:solidFill>
              </a:rPr>
              <a:t>analysis and </a:t>
            </a:r>
            <a:r>
              <a:rPr lang="en-US" sz="4400" dirty="0" smtClean="0">
                <a:solidFill>
                  <a:schemeClr val="tx1"/>
                </a:solidFill>
              </a:rPr>
              <a:t>reasoning? </a:t>
            </a:r>
            <a:r>
              <a:rPr lang="en-US" sz="4400" dirty="0">
                <a:solidFill>
                  <a:srgbClr val="C00000"/>
                </a:solidFill>
              </a:rPr>
              <a:t>and/</a:t>
            </a:r>
            <a:r>
              <a:rPr lang="en-US" sz="4400" dirty="0" smtClean="0">
                <a:solidFill>
                  <a:srgbClr val="C00000"/>
                </a:solidFill>
              </a:rPr>
              <a:t>or</a:t>
            </a:r>
            <a:endParaRPr lang="en-US" sz="4400" dirty="0" smtClean="0">
              <a:solidFill>
                <a:schemeClr val="tx1"/>
              </a:solidFill>
            </a:endParaRPr>
          </a:p>
          <a:p>
            <a:r>
              <a:rPr lang="en-US" sz="4400" dirty="0" smtClean="0">
                <a:solidFill>
                  <a:schemeClr val="tx1"/>
                </a:solidFill>
              </a:rPr>
              <a:t>Legal research? </a:t>
            </a:r>
            <a:r>
              <a:rPr lang="en-US" sz="4400" dirty="0">
                <a:solidFill>
                  <a:srgbClr val="C00000"/>
                </a:solidFill>
              </a:rPr>
              <a:t>and/</a:t>
            </a:r>
            <a:r>
              <a:rPr lang="en-US" sz="4400" dirty="0" smtClean="0">
                <a:solidFill>
                  <a:srgbClr val="C00000"/>
                </a:solidFill>
              </a:rPr>
              <a:t>or</a:t>
            </a:r>
            <a:endParaRPr lang="en-US" sz="4400" dirty="0" smtClean="0">
              <a:solidFill>
                <a:schemeClr val="tx1"/>
              </a:solidFill>
            </a:endParaRPr>
          </a:p>
          <a:p>
            <a:r>
              <a:rPr lang="en-US" sz="4400" dirty="0">
                <a:solidFill>
                  <a:schemeClr val="tx1"/>
                </a:solidFill>
              </a:rPr>
              <a:t>P</a:t>
            </a:r>
            <a:r>
              <a:rPr lang="en-US" sz="4400" dirty="0" smtClean="0">
                <a:solidFill>
                  <a:schemeClr val="tx1"/>
                </a:solidFill>
              </a:rPr>
              <a:t>roblem</a:t>
            </a:r>
            <a:r>
              <a:rPr lang="en-US" sz="4400" dirty="0">
                <a:solidFill>
                  <a:schemeClr val="tx1"/>
                </a:solidFill>
              </a:rPr>
              <a:t>-</a:t>
            </a:r>
            <a:r>
              <a:rPr lang="en-US" sz="4400" dirty="0" smtClean="0">
                <a:solidFill>
                  <a:schemeClr val="tx1"/>
                </a:solidFill>
              </a:rPr>
              <a:t>solving? </a:t>
            </a:r>
            <a:r>
              <a:rPr lang="en-US" sz="4400" dirty="0">
                <a:solidFill>
                  <a:srgbClr val="C00000"/>
                </a:solidFill>
              </a:rPr>
              <a:t>and/</a:t>
            </a:r>
            <a:r>
              <a:rPr lang="en-US" sz="4400" dirty="0" smtClean="0">
                <a:solidFill>
                  <a:srgbClr val="C00000"/>
                </a:solidFill>
              </a:rPr>
              <a:t>or</a:t>
            </a:r>
            <a:r>
              <a:rPr lang="en-US" sz="4400" dirty="0" smtClean="0">
                <a:solidFill>
                  <a:schemeClr val="tx1"/>
                </a:solidFill>
              </a:rPr>
              <a:t> </a:t>
            </a:r>
          </a:p>
          <a:p>
            <a:r>
              <a:rPr lang="en-US" sz="4400" dirty="0">
                <a:solidFill>
                  <a:schemeClr val="tx1"/>
                </a:solidFill>
              </a:rPr>
              <a:t>W</a:t>
            </a:r>
            <a:r>
              <a:rPr lang="en-US" sz="4400" dirty="0" smtClean="0">
                <a:solidFill>
                  <a:schemeClr val="tx1"/>
                </a:solidFill>
              </a:rPr>
              <a:t>ritten </a:t>
            </a:r>
            <a:r>
              <a:rPr lang="en-US" sz="4400" dirty="0">
                <a:solidFill>
                  <a:schemeClr val="tx1"/>
                </a:solidFill>
              </a:rPr>
              <a:t>and oral </a:t>
            </a:r>
            <a:r>
              <a:rPr lang="en-US" sz="4400" dirty="0" smtClean="0">
                <a:solidFill>
                  <a:schemeClr val="tx1"/>
                </a:solidFill>
              </a:rPr>
              <a:t>communication? </a:t>
            </a:r>
            <a:endParaRPr lang="en-US" sz="4400" dirty="0" smtClean="0">
              <a:solidFill>
                <a:srgbClr val="C00000"/>
              </a:solidFill>
            </a:endParaRPr>
          </a:p>
          <a:p>
            <a:pPr marL="0" indent="0">
              <a:buNone/>
            </a:pPr>
            <a:endParaRPr lang="en-US" sz="4400" dirty="0" smtClean="0">
              <a:solidFill>
                <a:schemeClr val="tx1"/>
              </a:solidFill>
            </a:endParaRPr>
          </a:p>
          <a:p>
            <a:endParaRPr lang="en-US" sz="4400" dirty="0">
              <a:solidFill>
                <a:schemeClr val="tx1"/>
              </a:solidFill>
            </a:endParaRPr>
          </a:p>
          <a:p>
            <a:endParaRPr lang="en-US" sz="4400" dirty="0">
              <a:solidFill>
                <a:schemeClr val="tx1"/>
              </a:solidFill>
            </a:endParaRPr>
          </a:p>
          <a:p>
            <a:pPr marL="0" indent="0">
              <a:buNone/>
            </a:pPr>
            <a:endParaRPr lang="en-US" sz="4400" dirty="0">
              <a:solidFill>
                <a:schemeClr val="tx1"/>
              </a:solidFill>
            </a:endParaRPr>
          </a:p>
        </p:txBody>
      </p:sp>
      <p:pic>
        <p:nvPicPr>
          <p:cNvPr id="4" name="Picture 3" descr="Capstone-300x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80682"/>
            <a:ext cx="1828800" cy="1371600"/>
          </a:xfrm>
          <a:prstGeom prst="rect">
            <a:avLst/>
          </a:prstGeom>
        </p:spPr>
      </p:pic>
    </p:spTree>
    <p:extLst>
      <p:ext uri="{BB962C8B-B14F-4D97-AF65-F5344CB8AC3E}">
        <p14:creationId xmlns:p14="http://schemas.microsoft.com/office/powerpoint/2010/main" val="7921945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a:t>
            </a:r>
            <a:endParaRPr lang="en-US" dirty="0"/>
          </a:p>
        </p:txBody>
      </p:sp>
      <p:sp>
        <p:nvSpPr>
          <p:cNvPr id="3" name="Content Placeholder 2"/>
          <p:cNvSpPr>
            <a:spLocks noGrp="1"/>
          </p:cNvSpPr>
          <p:nvPr>
            <p:ph idx="1"/>
          </p:nvPr>
        </p:nvSpPr>
        <p:spPr>
          <a:xfrm>
            <a:off x="238124" y="1761565"/>
            <a:ext cx="8905875" cy="5096435"/>
          </a:xfrm>
        </p:spPr>
        <p:txBody>
          <a:bodyPr>
            <a:normAutofit/>
          </a:bodyPr>
          <a:lstStyle/>
          <a:p>
            <a:pPr marL="0" indent="0">
              <a:buNone/>
            </a:pPr>
            <a:r>
              <a:rPr lang="en-US" sz="3600" dirty="0"/>
              <a:t>The creation of a </a:t>
            </a:r>
            <a:r>
              <a:rPr lang="en-US" sz="3600" dirty="0">
                <a:solidFill>
                  <a:srgbClr val="C00000"/>
                </a:solidFill>
              </a:rPr>
              <a:t>portfolio</a:t>
            </a:r>
            <a:r>
              <a:rPr lang="en-US" sz="3600" dirty="0"/>
              <a:t> involves the </a:t>
            </a:r>
            <a:r>
              <a:rPr lang="en-US" sz="3600" dirty="0">
                <a:solidFill>
                  <a:srgbClr val="C00000"/>
                </a:solidFill>
              </a:rPr>
              <a:t>systematic collection </a:t>
            </a:r>
            <a:r>
              <a:rPr lang="en-US" sz="3600" dirty="0"/>
              <a:t>of a student’s work during her time in a specific course or course series or in law school.  </a:t>
            </a:r>
            <a:r>
              <a:rPr lang="en-US" sz="3600" dirty="0">
                <a:solidFill>
                  <a:srgbClr val="C00000"/>
                </a:solidFill>
              </a:rPr>
              <a:t>It allows you to measure student learning longitudinally </a:t>
            </a:r>
            <a:r>
              <a:rPr lang="en-US" sz="3600" dirty="0"/>
              <a:t>to see the “value added” by your educational program. </a:t>
            </a:r>
            <a:r>
              <a:rPr lang="en-US" sz="3600" dirty="0" smtClean="0"/>
              <a:t>  If no value is being added, you may need to rethink your curriculum, pedagogy, etc.</a:t>
            </a:r>
            <a:endParaRPr lang="en-US" sz="3600" dirty="0"/>
          </a:p>
        </p:txBody>
      </p:sp>
      <p:pic>
        <p:nvPicPr>
          <p:cNvPr id="4" name="Picture 3" descr="portfoli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725" y="80682"/>
            <a:ext cx="2057400" cy="1371600"/>
          </a:xfrm>
          <a:prstGeom prst="rect">
            <a:avLst/>
          </a:prstGeom>
        </p:spPr>
      </p:pic>
    </p:spTree>
    <p:extLst>
      <p:ext uri="{BB962C8B-B14F-4D97-AF65-F5344CB8AC3E}">
        <p14:creationId xmlns:p14="http://schemas.microsoft.com/office/powerpoint/2010/main" val="34729339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a:t>
            </a:r>
            <a:endParaRPr lang="en-US" dirty="0"/>
          </a:p>
        </p:txBody>
      </p:sp>
      <p:sp>
        <p:nvSpPr>
          <p:cNvPr id="3" name="Content Placeholder 2"/>
          <p:cNvSpPr>
            <a:spLocks noGrp="1"/>
          </p:cNvSpPr>
          <p:nvPr>
            <p:ph idx="1"/>
          </p:nvPr>
        </p:nvSpPr>
        <p:spPr>
          <a:xfrm>
            <a:off x="0" y="1761565"/>
            <a:ext cx="9144000" cy="4874185"/>
          </a:xfrm>
        </p:spPr>
        <p:txBody>
          <a:bodyPr>
            <a:normAutofit fontScale="92500" lnSpcReduction="20000"/>
          </a:bodyPr>
          <a:lstStyle/>
          <a:p>
            <a:r>
              <a:rPr lang="en-US" sz="3600" dirty="0" smtClean="0">
                <a:solidFill>
                  <a:srgbClr val="C00000"/>
                </a:solidFill>
              </a:rPr>
              <a:t>“Showcase” </a:t>
            </a:r>
            <a:r>
              <a:rPr lang="en-US" sz="3600" dirty="0" smtClean="0">
                <a:solidFill>
                  <a:schemeClr val="tx1"/>
                </a:solidFill>
              </a:rPr>
              <a:t>portfolios are used by students to collect and highlight their best work.  This can include not only written work, but also video clips of oral communications.  For example, Drake Law now has all students create e-portfolios. </a:t>
            </a:r>
          </a:p>
          <a:p>
            <a:r>
              <a:rPr lang="en-US" sz="3600" dirty="0" smtClean="0">
                <a:solidFill>
                  <a:schemeClr val="accent6"/>
                </a:solidFill>
              </a:rPr>
              <a:t>“Developmental” </a:t>
            </a:r>
            <a:r>
              <a:rPr lang="en-US" sz="3600" dirty="0" smtClean="0">
                <a:solidFill>
                  <a:schemeClr val="tx1"/>
                </a:solidFill>
              </a:rPr>
              <a:t>portfolios are used by faculty and institutions to collect samples of a student’s work throughout his/her time in a course </a:t>
            </a:r>
            <a:r>
              <a:rPr lang="en-US" sz="3600" dirty="0" smtClean="0">
                <a:solidFill>
                  <a:srgbClr val="C00000"/>
                </a:solidFill>
              </a:rPr>
              <a:t>or</a:t>
            </a:r>
            <a:r>
              <a:rPr lang="en-US" sz="3600" dirty="0" smtClean="0">
                <a:solidFill>
                  <a:schemeClr val="tx1"/>
                </a:solidFill>
              </a:rPr>
              <a:t> program of instruction.  </a:t>
            </a:r>
            <a:endParaRPr lang="en-US" sz="3600" dirty="0">
              <a:solidFill>
                <a:schemeClr val="tx1"/>
              </a:solidFill>
            </a:endParaRPr>
          </a:p>
        </p:txBody>
      </p:sp>
      <p:pic>
        <p:nvPicPr>
          <p:cNvPr id="4" name="Picture 3" descr="portfoli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80682"/>
            <a:ext cx="2057400" cy="1371600"/>
          </a:xfrm>
          <a:prstGeom prst="rect">
            <a:avLst/>
          </a:prstGeom>
        </p:spPr>
      </p:pic>
    </p:spTree>
    <p:extLst>
      <p:ext uri="{BB962C8B-B14F-4D97-AF65-F5344CB8AC3E}">
        <p14:creationId xmlns:p14="http://schemas.microsoft.com/office/powerpoint/2010/main" val="10892971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a:t>
            </a:r>
            <a:br>
              <a:rPr lang="en-US" dirty="0" smtClean="0"/>
            </a:br>
            <a:r>
              <a:rPr lang="en-US" dirty="0" smtClean="0"/>
              <a:t>Let’s Talk</a:t>
            </a:r>
            <a:endParaRPr lang="en-US" dirty="0"/>
          </a:p>
        </p:txBody>
      </p:sp>
      <p:sp>
        <p:nvSpPr>
          <p:cNvPr id="3" name="Content Placeholder 2"/>
          <p:cNvSpPr>
            <a:spLocks noGrp="1"/>
          </p:cNvSpPr>
          <p:nvPr>
            <p:ph idx="1"/>
          </p:nvPr>
        </p:nvSpPr>
        <p:spPr>
          <a:xfrm>
            <a:off x="127000" y="1761565"/>
            <a:ext cx="9017000" cy="4874185"/>
          </a:xfrm>
        </p:spPr>
        <p:txBody>
          <a:bodyPr>
            <a:normAutofit/>
          </a:bodyPr>
          <a:lstStyle/>
          <a:p>
            <a:pPr marL="0" indent="0">
              <a:buNone/>
            </a:pPr>
            <a:r>
              <a:rPr lang="en-US" sz="3600" dirty="0" smtClean="0">
                <a:solidFill>
                  <a:schemeClr val="tx1"/>
                </a:solidFill>
              </a:rPr>
              <a:t>How might you use a portfolio system to measure the value-added of your educational program?</a:t>
            </a:r>
          </a:p>
        </p:txBody>
      </p:sp>
      <p:pic>
        <p:nvPicPr>
          <p:cNvPr id="4" name="Picture 3" descr="portfoli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750" y="80682"/>
            <a:ext cx="2057400" cy="1371600"/>
          </a:xfrm>
          <a:prstGeom prst="rect">
            <a:avLst/>
          </a:prstGeom>
        </p:spPr>
      </p:pic>
    </p:spTree>
    <p:extLst>
      <p:ext uri="{BB962C8B-B14F-4D97-AF65-F5344CB8AC3E}">
        <p14:creationId xmlns:p14="http://schemas.microsoft.com/office/powerpoint/2010/main" val="41763918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a:t>
            </a:r>
            <a:br>
              <a:rPr lang="en-US" dirty="0" smtClean="0"/>
            </a:br>
            <a:r>
              <a:rPr lang="en-US" dirty="0" smtClean="0"/>
              <a:t>Let’s Talk</a:t>
            </a:r>
            <a:endParaRPr lang="en-US" dirty="0"/>
          </a:p>
        </p:txBody>
      </p:sp>
      <p:sp>
        <p:nvSpPr>
          <p:cNvPr id="3" name="Content Placeholder 2"/>
          <p:cNvSpPr>
            <a:spLocks noGrp="1"/>
          </p:cNvSpPr>
          <p:nvPr>
            <p:ph idx="1"/>
          </p:nvPr>
        </p:nvSpPr>
        <p:spPr>
          <a:xfrm>
            <a:off x="158750" y="1761565"/>
            <a:ext cx="8985250" cy="4874185"/>
          </a:xfrm>
        </p:spPr>
        <p:txBody>
          <a:bodyPr>
            <a:normAutofit/>
          </a:bodyPr>
          <a:lstStyle/>
          <a:p>
            <a:pPr marL="0" indent="0">
              <a:buNone/>
            </a:pPr>
            <a:r>
              <a:rPr lang="en-US" sz="3600" dirty="0" smtClean="0">
                <a:solidFill>
                  <a:schemeClr val="tx1"/>
                </a:solidFill>
              </a:rPr>
              <a:t>What might you learn if you collected one exam for 20 randomly </a:t>
            </a:r>
            <a:r>
              <a:rPr lang="en-US" sz="3600" dirty="0">
                <a:solidFill>
                  <a:schemeClr val="tx1"/>
                </a:solidFill>
              </a:rPr>
              <a:t>selected </a:t>
            </a:r>
            <a:r>
              <a:rPr lang="en-US" sz="3600" dirty="0" smtClean="0">
                <a:solidFill>
                  <a:schemeClr val="tx1"/>
                </a:solidFill>
              </a:rPr>
              <a:t>students at the end of each semester and assessors used a standardized rubric to evaluate issue-spotting skills on each exam?</a:t>
            </a:r>
          </a:p>
        </p:txBody>
      </p:sp>
      <p:pic>
        <p:nvPicPr>
          <p:cNvPr id="4" name="Picture 3" descr="portfoli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750" y="80682"/>
            <a:ext cx="2057400" cy="1371600"/>
          </a:xfrm>
          <a:prstGeom prst="rect">
            <a:avLst/>
          </a:prstGeom>
        </p:spPr>
      </p:pic>
    </p:spTree>
    <p:extLst>
      <p:ext uri="{BB962C8B-B14F-4D97-AF65-F5344CB8AC3E}">
        <p14:creationId xmlns:p14="http://schemas.microsoft.com/office/powerpoint/2010/main" val="5809935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a:t>
            </a:r>
            <a:br>
              <a:rPr lang="en-US" dirty="0" smtClean="0"/>
            </a:br>
            <a:r>
              <a:rPr lang="en-US" dirty="0" smtClean="0"/>
              <a:t>Let’s Talk</a:t>
            </a:r>
            <a:endParaRPr lang="en-US" dirty="0"/>
          </a:p>
        </p:txBody>
      </p:sp>
      <p:sp>
        <p:nvSpPr>
          <p:cNvPr id="3" name="Content Placeholder 2"/>
          <p:cNvSpPr>
            <a:spLocks noGrp="1"/>
          </p:cNvSpPr>
          <p:nvPr>
            <p:ph idx="1"/>
          </p:nvPr>
        </p:nvSpPr>
        <p:spPr>
          <a:xfrm>
            <a:off x="158750" y="1761565"/>
            <a:ext cx="8985250" cy="4874185"/>
          </a:xfrm>
        </p:spPr>
        <p:txBody>
          <a:bodyPr>
            <a:normAutofit fontScale="92500" lnSpcReduction="20000"/>
          </a:bodyPr>
          <a:lstStyle/>
          <a:p>
            <a:pPr marL="0" indent="0">
              <a:buNone/>
            </a:pPr>
            <a:r>
              <a:rPr lang="en-US" sz="3600" b="1" dirty="0">
                <a:solidFill>
                  <a:schemeClr val="tx1"/>
                </a:solidFill>
              </a:rPr>
              <a:t>Learning Outcome 2: Graduates will exhibit issue-spotting </a:t>
            </a:r>
            <a:r>
              <a:rPr lang="en-US" sz="3600" b="1" dirty="0" smtClean="0">
                <a:solidFill>
                  <a:schemeClr val="tx1"/>
                </a:solidFill>
              </a:rPr>
              <a:t>skills. </a:t>
            </a:r>
            <a:r>
              <a:rPr lang="en-US" sz="3600" dirty="0" smtClean="0">
                <a:solidFill>
                  <a:schemeClr val="tx1"/>
                </a:solidFill>
              </a:rPr>
              <a:t>Graduates </a:t>
            </a:r>
            <a:r>
              <a:rPr lang="en-US" sz="3600" dirty="0">
                <a:solidFill>
                  <a:schemeClr val="tx1"/>
                </a:solidFill>
              </a:rPr>
              <a:t>will demonstrate achievement of this learning outcome by . . .</a:t>
            </a:r>
          </a:p>
          <a:p>
            <a:pPr marL="0" indent="0">
              <a:buNone/>
            </a:pPr>
            <a:r>
              <a:rPr lang="en-US" sz="3600" b="1" dirty="0">
                <a:solidFill>
                  <a:schemeClr val="tx1"/>
                </a:solidFill>
              </a:rPr>
              <a:t>Criterion 1: </a:t>
            </a:r>
            <a:r>
              <a:rPr lang="en-US" sz="3600" dirty="0">
                <a:solidFill>
                  <a:schemeClr val="tx1"/>
                </a:solidFill>
              </a:rPr>
              <a:t>Identifying each potentially applicable legal theory as it relates to the facts. </a:t>
            </a:r>
            <a:endParaRPr lang="en-US" sz="3600" dirty="0" smtClean="0">
              <a:solidFill>
                <a:schemeClr val="tx1"/>
              </a:solidFill>
            </a:endParaRPr>
          </a:p>
          <a:p>
            <a:pPr marL="0" indent="0">
              <a:buNone/>
            </a:pPr>
            <a:r>
              <a:rPr lang="en-US" sz="3600" b="1" dirty="0" smtClean="0">
                <a:solidFill>
                  <a:schemeClr val="tx1"/>
                </a:solidFill>
              </a:rPr>
              <a:t>Criterion </a:t>
            </a:r>
            <a:r>
              <a:rPr lang="en-US" sz="3600" b="1" dirty="0">
                <a:solidFill>
                  <a:schemeClr val="tx1"/>
                </a:solidFill>
              </a:rPr>
              <a:t>2: </a:t>
            </a:r>
            <a:r>
              <a:rPr lang="en-US" sz="3600" dirty="0">
                <a:solidFill>
                  <a:schemeClr val="tx1"/>
                </a:solidFill>
              </a:rPr>
              <a:t>Identifying each legal rule relevant to each potentially applicable legal theory. </a:t>
            </a:r>
            <a:endParaRPr lang="en-US" sz="3600" dirty="0" smtClean="0">
              <a:solidFill>
                <a:schemeClr val="tx1"/>
              </a:solidFill>
            </a:endParaRPr>
          </a:p>
          <a:p>
            <a:pPr marL="0" indent="0">
              <a:buNone/>
            </a:pPr>
            <a:r>
              <a:rPr lang="en-US" sz="3600" b="1" dirty="0" smtClean="0">
                <a:solidFill>
                  <a:schemeClr val="tx1"/>
                </a:solidFill>
              </a:rPr>
              <a:t>Criterion </a:t>
            </a:r>
            <a:r>
              <a:rPr lang="en-US" sz="3600" b="1" dirty="0">
                <a:solidFill>
                  <a:schemeClr val="tx1"/>
                </a:solidFill>
              </a:rPr>
              <a:t>3: </a:t>
            </a:r>
            <a:r>
              <a:rPr lang="en-US" sz="3600" dirty="0">
                <a:solidFill>
                  <a:schemeClr val="tx1"/>
                </a:solidFill>
              </a:rPr>
              <a:t>Identifying the legally significant facts relating to each applicable legal rule.</a:t>
            </a:r>
            <a:endParaRPr lang="en-US" sz="3600" dirty="0" smtClean="0">
              <a:solidFill>
                <a:schemeClr val="tx1"/>
              </a:solidFill>
            </a:endParaRPr>
          </a:p>
        </p:txBody>
      </p:sp>
      <p:pic>
        <p:nvPicPr>
          <p:cNvPr id="4" name="Picture 3" descr="portfoli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750" y="80682"/>
            <a:ext cx="2057400" cy="1371600"/>
          </a:xfrm>
          <a:prstGeom prst="rect">
            <a:avLst/>
          </a:prstGeom>
        </p:spPr>
      </p:pic>
    </p:spTree>
    <p:extLst>
      <p:ext uri="{BB962C8B-B14F-4D97-AF65-F5344CB8AC3E}">
        <p14:creationId xmlns:p14="http://schemas.microsoft.com/office/powerpoint/2010/main" val="11898794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ABA Standard 302</a:t>
            </a:r>
            <a:br>
              <a:rPr lang="en-US" dirty="0" smtClean="0"/>
            </a:br>
            <a:r>
              <a:rPr lang="en-US" dirty="0" smtClean="0"/>
              <a:t>Learning Outcomes</a:t>
            </a:r>
            <a:endParaRPr lang="en-US" dirty="0"/>
          </a:p>
        </p:txBody>
      </p:sp>
      <p:sp>
        <p:nvSpPr>
          <p:cNvPr id="3" name="Content Placeholder 2"/>
          <p:cNvSpPr>
            <a:spLocks noGrp="1"/>
          </p:cNvSpPr>
          <p:nvPr>
            <p:ph idx="1"/>
          </p:nvPr>
        </p:nvSpPr>
        <p:spPr>
          <a:xfrm>
            <a:off x="111125" y="1587499"/>
            <a:ext cx="8889999" cy="5270501"/>
          </a:xfrm>
        </p:spPr>
        <p:txBody>
          <a:bodyPr>
            <a:normAutofit fontScale="77500" lnSpcReduction="20000"/>
          </a:bodyPr>
          <a:lstStyle/>
          <a:p>
            <a:pPr marL="0" indent="0">
              <a:buNone/>
            </a:pPr>
            <a:r>
              <a:rPr lang="en-US" sz="3600" dirty="0" smtClean="0"/>
              <a:t>A </a:t>
            </a:r>
            <a:r>
              <a:rPr lang="en-US" sz="3600" dirty="0"/>
              <a:t>law school shall establish learning outcomes that shall, at a minimum, include competency in the following:</a:t>
            </a:r>
          </a:p>
          <a:p>
            <a:pPr marL="0" indent="0">
              <a:buNone/>
            </a:pPr>
            <a:r>
              <a:rPr lang="en-US" sz="3600" dirty="0"/>
              <a:t>(a) Knowledge and understanding of substantive and procedural law;</a:t>
            </a:r>
          </a:p>
          <a:p>
            <a:pPr marL="0" indent="0">
              <a:buNone/>
            </a:pPr>
            <a:r>
              <a:rPr lang="en-US" sz="3600" dirty="0"/>
              <a:t>(b) Legal analysis and reasoning, legal research, problem-solving, and written and oral communication in the legal context;</a:t>
            </a:r>
          </a:p>
          <a:p>
            <a:pPr marL="0" indent="0">
              <a:buNone/>
            </a:pPr>
            <a:r>
              <a:rPr lang="en-US" sz="3600" dirty="0"/>
              <a:t>(c) Exercise of proper professional and ethical responsibilities to clients and the legal system; and</a:t>
            </a:r>
          </a:p>
          <a:p>
            <a:pPr marL="0" indent="0">
              <a:buNone/>
            </a:pPr>
            <a:r>
              <a:rPr lang="en-US" sz="3600" dirty="0"/>
              <a:t>(d) Other professional skills needed for competent and ethical participation as a member of the legal profession.</a:t>
            </a:r>
          </a:p>
        </p:txBody>
      </p:sp>
    </p:spTree>
    <p:extLst>
      <p:ext uri="{BB962C8B-B14F-4D97-AF65-F5344CB8AC3E}">
        <p14:creationId xmlns:p14="http://schemas.microsoft.com/office/powerpoint/2010/main" val="12167985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215571593"/>
              </p:ext>
            </p:extLst>
          </p:nvPr>
        </p:nvGraphicFramePr>
        <p:xfrm>
          <a:off x="988091" y="127000"/>
          <a:ext cx="6903823" cy="6572325"/>
        </p:xfrm>
        <a:graphic>
          <a:graphicData uri="http://schemas.openxmlformats.org/presentationml/2006/ole">
            <mc:AlternateContent xmlns:mc="http://schemas.openxmlformats.org/markup-compatibility/2006">
              <mc:Choice xmlns:v="urn:schemas-microsoft-com:vml" Requires="v">
                <p:oleObj spid="_x0000_s1027" name="Document" r:id="rId3" imgW="6083300" imgH="5791200" progId="Word.Document.12">
                  <p:embed/>
                </p:oleObj>
              </mc:Choice>
              <mc:Fallback>
                <p:oleObj name="Document" r:id="rId3" imgW="6083300" imgH="5791200" progId="Word.Document.12">
                  <p:embed/>
                  <p:pic>
                    <p:nvPicPr>
                      <p:cNvPr id="0" name=""/>
                      <p:cNvPicPr/>
                      <p:nvPr/>
                    </p:nvPicPr>
                    <p:blipFill>
                      <a:blip r:embed="rId4"/>
                      <a:stretch>
                        <a:fillRect/>
                      </a:stretch>
                    </p:blipFill>
                    <p:spPr>
                      <a:xfrm>
                        <a:off x="988091" y="127000"/>
                        <a:ext cx="6903823" cy="6572325"/>
                      </a:xfrm>
                      <a:prstGeom prst="rect">
                        <a:avLst/>
                      </a:prstGeom>
                    </p:spPr>
                  </p:pic>
                </p:oleObj>
              </mc:Fallback>
            </mc:AlternateContent>
          </a:graphicData>
        </a:graphic>
      </p:graphicFrame>
    </p:spTree>
    <p:extLst>
      <p:ext uri="{BB962C8B-B14F-4D97-AF65-F5344CB8AC3E}">
        <p14:creationId xmlns:p14="http://schemas.microsoft.com/office/powerpoint/2010/main" val="40622339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683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Assessment Toolbox</a:t>
            </a:r>
            <a:endParaRPr lang="en-US" dirty="0"/>
          </a:p>
        </p:txBody>
      </p:sp>
      <p:pic>
        <p:nvPicPr>
          <p:cNvPr id="9" name="Content Placeholder 8" descr="Toolbox.jpg"/>
          <p:cNvPicPr>
            <a:picLocks noGrp="1" noChangeAspect="1"/>
          </p:cNvPicPr>
          <p:nvPr>
            <p:ph type="pic" idx="1"/>
          </p:nvPr>
        </p:nvPicPr>
        <p:blipFill>
          <a:blip r:embed="rId2">
            <a:extLst>
              <a:ext uri="{28A0092B-C50C-407E-A947-70E740481C1C}">
                <a14:useLocalDpi xmlns:a14="http://schemas.microsoft.com/office/drawing/2010/main" val="0"/>
              </a:ext>
            </a:extLst>
          </a:blip>
          <a:srcRect l="24902" r="24902"/>
          <a:stretch>
            <a:fillRect/>
          </a:stretch>
        </p:blipFill>
        <p:spPr/>
      </p:pic>
      <p:sp>
        <p:nvSpPr>
          <p:cNvPr id="7" name="Text Placeholder 6"/>
          <p:cNvSpPr>
            <a:spLocks noGrp="1"/>
          </p:cNvSpPr>
          <p:nvPr>
            <p:ph type="body" sz="half" idx="2"/>
          </p:nvPr>
        </p:nvSpPr>
        <p:spPr>
          <a:xfrm>
            <a:off x="379984" y="2209799"/>
            <a:ext cx="3613792" cy="4314826"/>
          </a:xfrm>
        </p:spPr>
        <p:txBody>
          <a:bodyPr>
            <a:noAutofit/>
          </a:bodyPr>
          <a:lstStyle/>
          <a:p>
            <a:pPr algn="l"/>
            <a:r>
              <a:rPr lang="en-US" sz="3000" b="1" dirty="0" smtClean="0">
                <a:solidFill>
                  <a:srgbClr val="C00000"/>
                </a:solidFill>
              </a:rPr>
              <a:t>Institutional Assessment </a:t>
            </a:r>
            <a:r>
              <a:rPr lang="en-US" sz="3000" dirty="0" smtClean="0"/>
              <a:t>uses our students’ achievement of desired learning outcomes to measure our educational program’s performance.</a:t>
            </a:r>
          </a:p>
        </p:txBody>
      </p:sp>
    </p:spTree>
    <p:extLst>
      <p:ext uri="{BB962C8B-B14F-4D97-AF65-F5344CB8AC3E}">
        <p14:creationId xmlns:p14="http://schemas.microsoft.com/office/powerpoint/2010/main" val="10194889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Assessment Toolbox</a:t>
            </a:r>
            <a:endParaRPr lang="en-US" dirty="0"/>
          </a:p>
        </p:txBody>
      </p:sp>
      <p:pic>
        <p:nvPicPr>
          <p:cNvPr id="9" name="Content Placeholder 8" descr="Toolbox.jpg"/>
          <p:cNvPicPr>
            <a:picLocks noGrp="1" noChangeAspect="1"/>
          </p:cNvPicPr>
          <p:nvPr>
            <p:ph type="pic" idx="1"/>
          </p:nvPr>
        </p:nvPicPr>
        <p:blipFill>
          <a:blip r:embed="rId2">
            <a:extLst>
              <a:ext uri="{28A0092B-C50C-407E-A947-70E740481C1C}">
                <a14:useLocalDpi xmlns:a14="http://schemas.microsoft.com/office/drawing/2010/main" val="0"/>
              </a:ext>
            </a:extLst>
          </a:blip>
          <a:srcRect l="24902" r="24902"/>
          <a:stretch>
            <a:fillRect/>
          </a:stretch>
        </p:blipFill>
        <p:spPr/>
      </p:pic>
      <p:sp>
        <p:nvSpPr>
          <p:cNvPr id="7" name="Text Placeholder 6"/>
          <p:cNvSpPr>
            <a:spLocks noGrp="1"/>
          </p:cNvSpPr>
          <p:nvPr>
            <p:ph type="body" sz="half" idx="2"/>
          </p:nvPr>
        </p:nvSpPr>
        <p:spPr>
          <a:xfrm>
            <a:off x="379984" y="2209799"/>
            <a:ext cx="3613792" cy="4314826"/>
          </a:xfrm>
        </p:spPr>
        <p:txBody>
          <a:bodyPr>
            <a:normAutofit/>
          </a:bodyPr>
          <a:lstStyle/>
          <a:p>
            <a:pPr algn="l"/>
            <a:r>
              <a:rPr lang="en-US" sz="3200" dirty="0" smtClean="0"/>
              <a:t>How do we measure our students’ </a:t>
            </a:r>
            <a:r>
              <a:rPr lang="en-US" sz="3200" dirty="0" smtClean="0">
                <a:solidFill>
                  <a:srgbClr val="C00000"/>
                </a:solidFill>
              </a:rPr>
              <a:t>knowledge, skill, and values</a:t>
            </a:r>
            <a:r>
              <a:rPr lang="en-US" sz="3200" dirty="0" smtClean="0"/>
              <a:t>?</a:t>
            </a:r>
          </a:p>
          <a:p>
            <a:pPr algn="l"/>
            <a:r>
              <a:rPr lang="en-US" sz="3200" dirty="0" smtClean="0"/>
              <a:t>What </a:t>
            </a:r>
            <a:r>
              <a:rPr lang="en-US" sz="3200" dirty="0" smtClean="0">
                <a:solidFill>
                  <a:srgbClr val="C00000"/>
                </a:solidFill>
              </a:rPr>
              <a:t>measurement tools </a:t>
            </a:r>
            <a:r>
              <a:rPr lang="en-US" sz="3200" dirty="0" smtClean="0"/>
              <a:t>do we have available?</a:t>
            </a:r>
            <a:endParaRPr lang="en-US" sz="3200" dirty="0"/>
          </a:p>
        </p:txBody>
      </p:sp>
    </p:spTree>
    <p:extLst>
      <p:ext uri="{BB962C8B-B14F-4D97-AF65-F5344CB8AC3E}">
        <p14:creationId xmlns:p14="http://schemas.microsoft.com/office/powerpoint/2010/main" val="21183441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dirty="0" smtClean="0"/>
              <a:t>Setting a Benchmark – What do we seek to measure?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5532171"/>
              </p:ext>
            </p:extLst>
          </p:nvPr>
        </p:nvGraphicFramePr>
        <p:xfrm>
          <a:off x="127000" y="1452283"/>
          <a:ext cx="9017000" cy="5405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48569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Capstone Courses</a:t>
            </a:r>
            <a:endParaRPr lang="en-US" dirty="0"/>
          </a:p>
        </p:txBody>
      </p:sp>
      <p:sp>
        <p:nvSpPr>
          <p:cNvPr id="3" name="Content Placeholder 2"/>
          <p:cNvSpPr>
            <a:spLocks noGrp="1"/>
          </p:cNvSpPr>
          <p:nvPr>
            <p:ph idx="1"/>
          </p:nvPr>
        </p:nvSpPr>
        <p:spPr>
          <a:xfrm>
            <a:off x="158750" y="1603375"/>
            <a:ext cx="8985250" cy="5254625"/>
          </a:xfrm>
        </p:spPr>
        <p:txBody>
          <a:bodyPr>
            <a:normAutofit/>
          </a:bodyPr>
          <a:lstStyle/>
          <a:p>
            <a:pPr marL="0" indent="0">
              <a:buNone/>
            </a:pPr>
            <a:r>
              <a:rPr lang="en-US" sz="3600" dirty="0">
                <a:solidFill>
                  <a:srgbClr val="C00000"/>
                </a:solidFill>
              </a:rPr>
              <a:t>Capstone courses</a:t>
            </a:r>
            <a:r>
              <a:rPr lang="en-US" sz="3600" dirty="0"/>
              <a:t>, which usually are taken in the final year, provide students with the opportunity to </a:t>
            </a:r>
            <a:r>
              <a:rPr lang="en-US" sz="3600" dirty="0">
                <a:solidFill>
                  <a:srgbClr val="C00000"/>
                </a:solidFill>
              </a:rPr>
              <a:t>demonstrate</a:t>
            </a:r>
            <a:r>
              <a:rPr lang="en-US" sz="3600" dirty="0"/>
              <a:t> their ability to apply the substantive knowledge and practical skills acquired during their time in law school to real legal problems. </a:t>
            </a:r>
          </a:p>
        </p:txBody>
      </p:sp>
      <p:pic>
        <p:nvPicPr>
          <p:cNvPr id="6" name="Picture 5" descr="Capstone-300x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80682"/>
            <a:ext cx="1828800" cy="1371600"/>
          </a:xfrm>
          <a:prstGeom prst="rect">
            <a:avLst/>
          </a:prstGeom>
        </p:spPr>
      </p:pic>
    </p:spTree>
    <p:extLst>
      <p:ext uri="{BB962C8B-B14F-4D97-AF65-F5344CB8AC3E}">
        <p14:creationId xmlns:p14="http://schemas.microsoft.com/office/powerpoint/2010/main" val="14096761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Capstone Courses</a:t>
            </a:r>
            <a:br>
              <a:rPr lang="en-US" dirty="0" smtClean="0"/>
            </a:br>
            <a:r>
              <a:rPr lang="en-US" dirty="0" smtClean="0"/>
              <a:t>       Some Examples</a:t>
            </a:r>
            <a:endParaRPr lang="en-US" dirty="0"/>
          </a:p>
        </p:txBody>
      </p:sp>
      <p:sp>
        <p:nvSpPr>
          <p:cNvPr id="3" name="Content Placeholder 2"/>
          <p:cNvSpPr>
            <a:spLocks noGrp="1"/>
          </p:cNvSpPr>
          <p:nvPr>
            <p:ph idx="1"/>
          </p:nvPr>
        </p:nvSpPr>
        <p:spPr>
          <a:xfrm>
            <a:off x="0" y="1603375"/>
            <a:ext cx="9144000" cy="5254625"/>
          </a:xfrm>
        </p:spPr>
        <p:txBody>
          <a:bodyPr>
            <a:normAutofit fontScale="77500" lnSpcReduction="20000"/>
          </a:bodyPr>
          <a:lstStyle/>
          <a:p>
            <a:pPr marL="0" indent="0">
              <a:buNone/>
            </a:pPr>
            <a:r>
              <a:rPr lang="en-US" sz="4000" b="1" dirty="0">
                <a:solidFill>
                  <a:schemeClr val="accent6"/>
                </a:solidFill>
              </a:rPr>
              <a:t>Capstone: Civil Rights and Liberties Litigation </a:t>
            </a:r>
            <a:r>
              <a:rPr lang="en-US" sz="4000" b="1" dirty="0" smtClean="0">
                <a:solidFill>
                  <a:schemeClr val="accent6"/>
                </a:solidFill>
              </a:rPr>
              <a:t>        </a:t>
            </a:r>
            <a:r>
              <a:rPr lang="en-US" sz="4000" dirty="0" smtClean="0">
                <a:solidFill>
                  <a:schemeClr val="tx1"/>
                </a:solidFill>
              </a:rPr>
              <a:t>This </a:t>
            </a:r>
            <a:r>
              <a:rPr lang="en-US" sz="4000" dirty="0">
                <a:solidFill>
                  <a:schemeClr val="tx1"/>
                </a:solidFill>
              </a:rPr>
              <a:t>course concentrates on varying problems associated with the protection of individual rights and liberties at both the state and federal levels. Each semester, the course will focus in depth on a particular issue or statutory scheme, such as employment discrimination, discrimination under the ADA, or discrimination under 42 U.S.C. § 1983. One or more simulated cases will be used to provide the students with practical, hands-on experience with this type of litigation. Each student will be asked to represent a hypothetical client from the initial interview through the various stages of the dispute. </a:t>
            </a:r>
            <a:endParaRPr lang="en-US" sz="3600" dirty="0">
              <a:solidFill>
                <a:schemeClr val="tx1"/>
              </a:solidFill>
            </a:endParaRPr>
          </a:p>
        </p:txBody>
      </p:sp>
      <p:pic>
        <p:nvPicPr>
          <p:cNvPr id="7" name="Picture 6" descr="Capstone-300x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80682"/>
            <a:ext cx="1828800" cy="1371600"/>
          </a:xfrm>
          <a:prstGeom prst="rect">
            <a:avLst/>
          </a:prstGeom>
        </p:spPr>
      </p:pic>
    </p:spTree>
    <p:extLst>
      <p:ext uri="{BB962C8B-B14F-4D97-AF65-F5344CB8AC3E}">
        <p14:creationId xmlns:p14="http://schemas.microsoft.com/office/powerpoint/2010/main" val="33875389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Capstone Courses</a:t>
            </a:r>
            <a:br>
              <a:rPr lang="en-US" dirty="0" smtClean="0"/>
            </a:br>
            <a:r>
              <a:rPr lang="en-US" dirty="0" smtClean="0"/>
              <a:t>        Some Examples</a:t>
            </a:r>
            <a:endParaRPr lang="en-US" dirty="0"/>
          </a:p>
        </p:txBody>
      </p:sp>
      <p:sp>
        <p:nvSpPr>
          <p:cNvPr id="3" name="Content Placeholder 2"/>
          <p:cNvSpPr>
            <a:spLocks noGrp="1"/>
          </p:cNvSpPr>
          <p:nvPr>
            <p:ph idx="1"/>
          </p:nvPr>
        </p:nvSpPr>
        <p:spPr>
          <a:xfrm>
            <a:off x="0" y="1603375"/>
            <a:ext cx="9144000" cy="5254625"/>
          </a:xfrm>
        </p:spPr>
        <p:txBody>
          <a:bodyPr>
            <a:normAutofit fontScale="85000" lnSpcReduction="10000"/>
          </a:bodyPr>
          <a:lstStyle/>
          <a:p>
            <a:pPr marL="0" indent="0">
              <a:buNone/>
            </a:pPr>
            <a:r>
              <a:rPr lang="en-US" sz="3600" b="1" dirty="0" smtClean="0">
                <a:solidFill>
                  <a:srgbClr val="C00000"/>
                </a:solidFill>
              </a:rPr>
              <a:t>Capstone</a:t>
            </a:r>
            <a:r>
              <a:rPr lang="en-US" sz="3600" b="1" dirty="0">
                <a:solidFill>
                  <a:srgbClr val="C00000"/>
                </a:solidFill>
              </a:rPr>
              <a:t>: Commercial Real Estate Transactions – </a:t>
            </a:r>
            <a:r>
              <a:rPr lang="en-US" sz="3600" dirty="0" smtClean="0">
                <a:solidFill>
                  <a:schemeClr val="tx1"/>
                </a:solidFill>
              </a:rPr>
              <a:t>This </a:t>
            </a:r>
            <a:r>
              <a:rPr lang="en-US" sz="3600" dirty="0">
                <a:solidFill>
                  <a:schemeClr val="tx1"/>
                </a:solidFill>
              </a:rPr>
              <a:t>course examines legal and business issues common to commercial real estate transactions and utilizes a problem oriented approach with an emphasis on practice oriented skills. The course is comprised of four basic parts: acquisition, finance, construction, and leasing. Each of the four parts will include written assignments as a means for the students to synthesize what they have learned and to apply this knowledge in a manner similar to how attorneys operate when handling commercial real estate transactions. Prerequisite: Real Property II. </a:t>
            </a:r>
          </a:p>
        </p:txBody>
      </p:sp>
      <p:pic>
        <p:nvPicPr>
          <p:cNvPr id="5" name="Picture 4" descr="Capstone-300x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80682"/>
            <a:ext cx="1828800" cy="1371600"/>
          </a:xfrm>
          <a:prstGeom prst="rect">
            <a:avLst/>
          </a:prstGeom>
        </p:spPr>
      </p:pic>
    </p:spTree>
    <p:extLst>
      <p:ext uri="{BB962C8B-B14F-4D97-AF65-F5344CB8AC3E}">
        <p14:creationId xmlns:p14="http://schemas.microsoft.com/office/powerpoint/2010/main" val="506960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Capstone Courses</a:t>
            </a:r>
            <a:endParaRPr lang="en-US" dirty="0"/>
          </a:p>
        </p:txBody>
      </p:sp>
      <p:sp>
        <p:nvSpPr>
          <p:cNvPr id="3" name="Content Placeholder 2"/>
          <p:cNvSpPr>
            <a:spLocks noGrp="1"/>
          </p:cNvSpPr>
          <p:nvPr>
            <p:ph idx="1"/>
          </p:nvPr>
        </p:nvSpPr>
        <p:spPr>
          <a:xfrm>
            <a:off x="317500" y="1603375"/>
            <a:ext cx="8826500" cy="5254625"/>
          </a:xfrm>
        </p:spPr>
        <p:txBody>
          <a:bodyPr>
            <a:normAutofit/>
          </a:bodyPr>
          <a:lstStyle/>
          <a:p>
            <a:pPr marL="0" indent="0">
              <a:buNone/>
            </a:pPr>
            <a:r>
              <a:rPr lang="en-US" sz="4000" dirty="0" smtClean="0">
                <a:solidFill>
                  <a:schemeClr val="tx1"/>
                </a:solidFill>
              </a:rPr>
              <a:t>Multiple </a:t>
            </a:r>
            <a:r>
              <a:rPr lang="en-US" sz="4000" dirty="0">
                <a:solidFill>
                  <a:schemeClr val="tx1"/>
                </a:solidFill>
              </a:rPr>
              <a:t>assessments are embedded in the typical capstone, and there is no richer source of information about your soon-to-be graduates’ learning. </a:t>
            </a:r>
          </a:p>
        </p:txBody>
      </p:sp>
      <p:pic>
        <p:nvPicPr>
          <p:cNvPr id="4" name="Picture 3" descr="Capstone-300x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80682"/>
            <a:ext cx="1828800" cy="1371600"/>
          </a:xfrm>
          <a:prstGeom prst="rect">
            <a:avLst/>
          </a:prstGeom>
        </p:spPr>
      </p:pic>
    </p:spTree>
    <p:extLst>
      <p:ext uri="{BB962C8B-B14F-4D97-AF65-F5344CB8AC3E}">
        <p14:creationId xmlns:p14="http://schemas.microsoft.com/office/powerpoint/2010/main" val="1026612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1181</TotalTime>
  <Words>941</Words>
  <Application>Microsoft Macintosh PowerPoint</Application>
  <PresentationFormat>On-screen Show (4:3)</PresentationFormat>
  <Paragraphs>67</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Infusion</vt:lpstr>
      <vt:lpstr>Microsoft Word Document</vt:lpstr>
      <vt:lpstr>The Assessment Toolbox:   Capstone Courses &amp;  Portfolios</vt:lpstr>
      <vt:lpstr>ABA Standard 302 Learning Outcomes</vt:lpstr>
      <vt:lpstr>The Assessment Toolbox</vt:lpstr>
      <vt:lpstr>The Assessment Toolbox</vt:lpstr>
      <vt:lpstr>Setting a Benchmark – What do we seek to measure?</vt:lpstr>
      <vt:lpstr>      Capstone Courses</vt:lpstr>
      <vt:lpstr>     Capstone Courses        Some Examples</vt:lpstr>
      <vt:lpstr>     Capstone Courses         Some Examples</vt:lpstr>
      <vt:lpstr>      Capstone Courses</vt:lpstr>
      <vt:lpstr>     Capstone Courses:                Let’s Talk</vt:lpstr>
      <vt:lpstr>Capstone Courses: Let’s Talk</vt:lpstr>
      <vt:lpstr>Capstone Courses: Let’s Talk</vt:lpstr>
      <vt:lpstr>Capstone Courses: Let’s Talk</vt:lpstr>
      <vt:lpstr>Capstone Courses: Let’s Talk</vt:lpstr>
      <vt:lpstr>Portfolios</vt:lpstr>
      <vt:lpstr>Portfolios</vt:lpstr>
      <vt:lpstr>Portfolios: Let’s Talk</vt:lpstr>
      <vt:lpstr>Portfolios: Let’s Talk</vt:lpstr>
      <vt:lpstr>Portfolios: Let’s Talk</vt:lpstr>
      <vt:lpstr>PowerPoint Presentation</vt:lpstr>
      <vt:lpstr>Questions</vt:lpstr>
    </vt:vector>
  </TitlesOfParts>
  <Manager/>
  <Company>University of Dayton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Cultures of Assessment:   Learning from  Other Disciplines</dc:title>
  <dc:subject/>
  <dc:creator>Lori Shaw</dc:creator>
  <cp:keywords/>
  <dc:description/>
  <cp:lastModifiedBy>Lori Shaw</cp:lastModifiedBy>
  <cp:revision>37</cp:revision>
  <dcterms:created xsi:type="dcterms:W3CDTF">2015-06-21T20:13:59Z</dcterms:created>
  <dcterms:modified xsi:type="dcterms:W3CDTF">2015-06-22T15:55:28Z</dcterms:modified>
  <cp:category/>
</cp:coreProperties>
</file>