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7" r:id="rId6"/>
    <p:sldId id="278" r:id="rId7"/>
    <p:sldId id="279" r:id="rId8"/>
    <p:sldId id="283" r:id="rId9"/>
    <p:sldId id="282" r:id="rId10"/>
    <p:sldId id="285" r:id="rId11"/>
    <p:sldId id="293" r:id="rId12"/>
    <p:sldId id="284" r:id="rId13"/>
    <p:sldId id="286" r:id="rId14"/>
    <p:sldId id="276" r:id="rId15"/>
    <p:sldId id="29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1" autoAdjust="0"/>
    <p:restoredTop sz="86323" autoAdjust="0"/>
  </p:normalViewPr>
  <p:slideViewPr>
    <p:cSldViewPr>
      <p:cViewPr varScale="1">
        <p:scale>
          <a:sx n="77" d="100"/>
          <a:sy n="77" d="100"/>
        </p:scale>
        <p:origin x="18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F34E2-D177-43C5-B243-72F0617DB3D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E0DBD-449B-459A-AF0E-E9790B18F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8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0DBD-449B-459A-AF0E-E9790B18F8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0DBD-449B-459A-AF0E-E9790B18F8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0DBD-449B-459A-AF0E-E9790B18F8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6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0DBD-449B-459A-AF0E-E9790B18F8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9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0DBD-449B-459A-AF0E-E9790B18F8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0DBD-449B-459A-AF0E-E9790B18F8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8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36988-50DD-47D5-8D44-251B122D206A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BD0D-169D-4E79-8896-91849D654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81000"/>
            <a:ext cx="9144000" cy="33528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Readying Students for </a:t>
            </a:r>
            <a:r>
              <a:rPr lang="en-US" sz="4800" b="1" dirty="0" smtClean="0">
                <a:latin typeface="Garamond" panose="02020404030301010803" pitchFamily="18" charset="0"/>
              </a:rPr>
              <a:t>Practice by Scaring </a:t>
            </a:r>
            <a:r>
              <a:rPr lang="en-US" sz="4800" b="1" dirty="0">
                <a:latin typeface="Garamond" panose="02020404030301010803" pitchFamily="18" charset="0"/>
              </a:rPr>
              <a:t>them </a:t>
            </a:r>
            <a:r>
              <a:rPr lang="en-US" sz="4800" b="1" dirty="0" smtClean="0">
                <a:latin typeface="Garamond" panose="02020404030301010803" pitchFamily="18" charset="0"/>
              </a:rPr>
              <a:t>Senseless?: </a:t>
            </a:r>
          </a:p>
          <a:p>
            <a:r>
              <a:rPr lang="en-US" sz="4000" b="1" i="1" dirty="0" smtClean="0">
                <a:latin typeface="Garamond" panose="02020404030301010803" pitchFamily="18" charset="0"/>
              </a:rPr>
              <a:t>Effective Uses of Fear </a:t>
            </a:r>
          </a:p>
          <a:p>
            <a:r>
              <a:rPr lang="en-US" sz="4000" b="1" i="1" dirty="0" smtClean="0">
                <a:latin typeface="Garamond" panose="02020404030301010803" pitchFamily="18" charset="0"/>
              </a:rPr>
              <a:t>Appeals in the Classroom and Clinic</a:t>
            </a:r>
            <a:endParaRPr lang="en-US" sz="4000" b="1" i="1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811" y="4662732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itchFamily="18" charset="0"/>
              </a:rPr>
              <a:t>Carolyn Young Larmore</a:t>
            </a:r>
          </a:p>
          <a:p>
            <a:r>
              <a:rPr lang="en-US" sz="3200" dirty="0" smtClean="0">
                <a:latin typeface="Garamond" pitchFamily="18" charset="0"/>
              </a:rPr>
              <a:t>Abigail A. Patthoff</a:t>
            </a: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60" r="34305" b="46649"/>
          <a:stretch>
            <a:fillRect/>
          </a:stretch>
        </p:blipFill>
        <p:spPr bwMode="auto">
          <a:xfrm>
            <a:off x="304800" y="5755127"/>
            <a:ext cx="4310267" cy="5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Perceived </a:t>
            </a:r>
            <a:r>
              <a:rPr lang="en-US" dirty="0"/>
              <a:t>r</a:t>
            </a:r>
            <a:r>
              <a:rPr lang="en-US" dirty="0" smtClean="0"/>
              <a:t>esponse efficacy</a:t>
            </a:r>
          </a:p>
          <a:p>
            <a:pPr lvl="1"/>
            <a:r>
              <a:rPr lang="en-US" dirty="0" smtClean="0"/>
              <a:t>Does response work?</a:t>
            </a:r>
          </a:p>
          <a:p>
            <a:pPr lvl="1"/>
            <a:r>
              <a:rPr lang="en-US" dirty="0" smtClean="0"/>
              <a:t>“I believe that knowing how to use commas  prevents expensive ambiguities in contracts.” 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Perceived self- efficacy</a:t>
            </a:r>
          </a:p>
          <a:p>
            <a:pPr lvl="1"/>
            <a:r>
              <a:rPr lang="en-US" dirty="0" smtClean="0"/>
              <a:t>Can I do the response?</a:t>
            </a:r>
          </a:p>
          <a:p>
            <a:pPr lvl="1"/>
            <a:r>
              <a:rPr lang="en-US" dirty="0" smtClean="0"/>
              <a:t>“I think that I can easily learn how to use commas to prevent expensive ambiguities in contracts.”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Improving </a:t>
            </a:r>
            <a:r>
              <a:rPr lang="en-US" dirty="0"/>
              <a:t>E</a:t>
            </a:r>
            <a:r>
              <a:rPr lang="en-US" dirty="0" smtClean="0"/>
              <a:t>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L</a:t>
            </a:r>
            <a:r>
              <a:rPr lang="en-US" dirty="0" smtClean="0"/>
              <a:t>imit </a:t>
            </a:r>
            <a:r>
              <a:rPr lang="en-US" dirty="0"/>
              <a:t>the number of </a:t>
            </a:r>
            <a:r>
              <a:rPr lang="en-US" dirty="0" smtClean="0"/>
              <a:t>cautionary tales told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eliver cautionary tales at lower-stress </a:t>
            </a:r>
            <a:r>
              <a:rPr lang="en-US" dirty="0"/>
              <a:t>times in the semester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air cautionary tales </a:t>
            </a:r>
            <a:r>
              <a:rPr lang="en-US" dirty="0"/>
              <a:t>with </a:t>
            </a:r>
            <a:r>
              <a:rPr lang="en-US" dirty="0" smtClean="0"/>
              <a:t>detailed instructions </a:t>
            </a:r>
            <a:r>
              <a:rPr lang="en-US" dirty="0"/>
              <a:t>so that students have a clear roadmap for avoiding the </a:t>
            </a:r>
            <a:r>
              <a:rPr lang="en-US" dirty="0" smtClean="0"/>
              <a:t>threat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 and Externship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using them, but in moderation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front load in externship/clinic training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Give practical solutions</a:t>
            </a:r>
          </a:p>
          <a:p>
            <a:pPr lvl="1"/>
            <a:r>
              <a:rPr lang="en-US" dirty="0" smtClean="0"/>
              <a:t>How </a:t>
            </a:r>
            <a:r>
              <a:rPr lang="en-US" i="1" dirty="0" smtClean="0"/>
              <a:t>do </a:t>
            </a:r>
            <a:r>
              <a:rPr lang="en-US" dirty="0" smtClean="0"/>
              <a:t>you proofread effectively?</a:t>
            </a:r>
          </a:p>
          <a:p>
            <a:pPr lvl="1"/>
            <a:r>
              <a:rPr lang="en-US" dirty="0" smtClean="0"/>
              <a:t>How </a:t>
            </a:r>
            <a:r>
              <a:rPr lang="en-US" i="1" dirty="0" smtClean="0"/>
              <a:t>do </a:t>
            </a:r>
            <a:r>
              <a:rPr lang="en-US" dirty="0" smtClean="0"/>
              <a:t>you make sure you understand an assignment?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5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53000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114800"/>
            <a:ext cx="1847850" cy="2476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15200" y="6566356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source: clipartpal.com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7810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Cautionary tales with high efficacy/practical solutions are the most successful in changing student behavior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Questions / Comments?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“Any Questions?”</a:t>
            </a:r>
            <a:endParaRPr lang="en-US" dirty="0"/>
          </a:p>
        </p:txBody>
      </p:sp>
      <p:pic>
        <p:nvPicPr>
          <p:cNvPr id="4" name="This Is Your Brain On Drug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13657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“Fear Appeals” in Law </a:t>
            </a:r>
            <a:r>
              <a:rPr lang="en-US" dirty="0"/>
              <a:t>S</a:t>
            </a:r>
            <a:r>
              <a:rPr lang="en-US" dirty="0" smtClean="0"/>
              <a:t>chool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5265" y="3581049"/>
            <a:ext cx="8407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“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two-million-dollar 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comma”</a:t>
            </a:r>
          </a:p>
        </p:txBody>
      </p:sp>
      <p:sp>
        <p:nvSpPr>
          <p:cNvPr id="5" name="Rectangle 4"/>
          <p:cNvSpPr/>
          <p:nvPr/>
        </p:nvSpPr>
        <p:spPr>
          <a:xfrm rot="20756407">
            <a:off x="6249489" y="4740578"/>
            <a:ext cx="27905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Judicial 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benchslaps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4756">
            <a:off x="5703650" y="2264789"/>
            <a:ext cx="34436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Judges berates extern </a:t>
            </a:r>
          </a:p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wearing flip flops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767694">
            <a:off x="96441" y="4902189"/>
            <a:ext cx="29377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Spell check changes</a:t>
            </a:r>
          </a:p>
          <a:p>
            <a:pPr algn="ctr"/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“sua </a:t>
            </a:r>
            <a:r>
              <a:rPr lang="it-IT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sponte” to “sea </a:t>
            </a:r>
            <a:endParaRPr lang="it-IT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sponge</a:t>
            </a:r>
            <a:r>
              <a:rPr lang="it-IT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877116">
            <a:off x="-1152921" y="2135269"/>
            <a:ext cx="5356546" cy="1200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Supervisor gives poor </a:t>
            </a:r>
          </a:p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student who </a:t>
            </a:r>
          </a:p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called him “dude”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33619" y="1535107"/>
            <a:ext cx="28712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Inadequate research </a:t>
            </a:r>
          </a:p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leads to malpractice </a:t>
            </a:r>
          </a:p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judgment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2231" y="4769584"/>
            <a:ext cx="343856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Court  orders attorney to </a:t>
            </a: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show cause why he should not</a:t>
            </a: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 disbarred for  filing </a:t>
            </a: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“gibberish” brief</a:t>
            </a: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Use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get “buy in”-- </a:t>
            </a:r>
            <a:r>
              <a:rPr lang="en-US" dirty="0"/>
              <a:t>d</a:t>
            </a:r>
            <a:r>
              <a:rPr lang="en-US" dirty="0" smtClean="0"/>
              <a:t>emonstrate the importance of taking a topic seriously</a:t>
            </a:r>
          </a:p>
          <a:p>
            <a:r>
              <a:rPr lang="en-US" dirty="0" smtClean="0"/>
              <a:t>To teach ethics and professionalism, esp. important in clinics  and externships </a:t>
            </a:r>
          </a:p>
          <a:p>
            <a:r>
              <a:rPr lang="en-US" dirty="0" smtClean="0"/>
              <a:t>To enhance our own 				   credibility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86200"/>
            <a:ext cx="3886200" cy="2580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2010" y="6466637"/>
            <a:ext cx="16385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</a:t>
            </a:r>
            <a:r>
              <a:rPr lang="en-US" sz="800" dirty="0" smtClean="0"/>
              <a:t>blogs.fit.edu/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19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Outcomes of Fear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acceptance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Defensive avoidance</a:t>
            </a:r>
          </a:p>
          <a:p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Reactance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50262"/>
            <a:ext cx="3702759" cy="2921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9" b="25514"/>
          <a:stretch/>
        </p:blipFill>
        <p:spPr>
          <a:xfrm>
            <a:off x="228600" y="4800600"/>
            <a:ext cx="1727327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1600200" cy="1076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6154579"/>
            <a:ext cx="17796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://optimisman.com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362" y="6400800"/>
            <a:ext cx="14510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source: superstock.com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43840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www.123rf.com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14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Fear </a:t>
            </a:r>
            <a:r>
              <a:rPr lang="en-US" dirty="0"/>
              <a:t>A</a:t>
            </a:r>
            <a:r>
              <a:rPr lang="en-US" dirty="0" smtClean="0"/>
              <a:t>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u="sng" dirty="0" smtClean="0"/>
              <a:t>Threat</a:t>
            </a:r>
            <a:r>
              <a:rPr lang="en-US" dirty="0" smtClean="0"/>
              <a:t>  (the message)</a:t>
            </a:r>
          </a:p>
          <a:p>
            <a:pPr marL="514350" indent="-514350">
              <a:buAutoNum type="arabicPeriod"/>
            </a:pPr>
            <a:endParaRPr lang="en-US" sz="1200" dirty="0" smtClean="0"/>
          </a:p>
          <a:p>
            <a:pPr marL="514350" indent="-514350">
              <a:buAutoNum type="arabicPeriod" startAt="2"/>
            </a:pPr>
            <a:r>
              <a:rPr lang="en-US" u="sng" dirty="0" smtClean="0"/>
              <a:t>Fear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(the audience’s </a:t>
            </a:r>
            <a:r>
              <a:rPr lang="en-US" dirty="0"/>
              <a:t>emotional reaction to </a:t>
            </a:r>
            <a:r>
              <a:rPr lang="en-US" dirty="0" smtClean="0"/>
              <a:t>the message) 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</a:p>
          <a:p>
            <a:pPr marL="514350" indent="-514350">
              <a:buAutoNum type="arabicPeriod"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3.  </a:t>
            </a:r>
            <a:r>
              <a:rPr lang="en-US" u="sng" dirty="0" smtClean="0"/>
              <a:t>Efficacy</a:t>
            </a:r>
            <a:r>
              <a:rPr lang="en-US" dirty="0" smtClean="0"/>
              <a:t>  (the audience’s </a:t>
            </a:r>
            <a:r>
              <a:rPr lang="en-US" dirty="0"/>
              <a:t>perception of their ability to avoid the threat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Interaction of the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threat +    efficacy = message acceptance</a:t>
            </a:r>
          </a:p>
          <a:p>
            <a:endParaRPr lang="en-US" dirty="0"/>
          </a:p>
          <a:p>
            <a:r>
              <a:rPr lang="en-US" dirty="0" smtClean="0"/>
              <a:t>  threat +     efficacy = avoidance or reactance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threat </a:t>
            </a:r>
            <a:r>
              <a:rPr lang="en-US" dirty="0"/>
              <a:t>+     efficacy = </a:t>
            </a:r>
            <a:r>
              <a:rPr lang="en-US" dirty="0" smtClean="0"/>
              <a:t>indifference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threat </a:t>
            </a:r>
            <a:r>
              <a:rPr lang="en-US" dirty="0"/>
              <a:t>+     efficacy </a:t>
            </a:r>
            <a:r>
              <a:rPr lang="en-US" dirty="0" smtClean="0"/>
              <a:t>= mixed results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666749" y="1695450"/>
            <a:ext cx="5715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6200000">
            <a:off x="2343150" y="1695451"/>
            <a:ext cx="5715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590550" y="2876550"/>
            <a:ext cx="5715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2343150" y="2952750"/>
            <a:ext cx="5715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590550" y="4095750"/>
            <a:ext cx="5715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2343150" y="4095750"/>
            <a:ext cx="5715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590550" y="5314950"/>
            <a:ext cx="5715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2343150" y="5238750"/>
            <a:ext cx="5715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Fear Appeals Research</a:t>
            </a:r>
            <a:br>
              <a:rPr lang="en-US" dirty="0" smtClean="0"/>
            </a:br>
            <a:r>
              <a:rPr lang="en-US" dirty="0" smtClean="0"/>
              <a:t>Goes to Law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Law student population – high in                                    preexisting anxiety</a:t>
            </a:r>
          </a:p>
          <a:p>
            <a:endParaRPr lang="en-US" dirty="0" smtClean="0"/>
          </a:p>
          <a:p>
            <a:r>
              <a:rPr lang="en-US" dirty="0" smtClean="0"/>
              <a:t>High threat fear appeals                                             are not effective in                                                     populations with high                                        preexisting anxiety/fear</a:t>
            </a:r>
            <a:endParaRPr lang="en-US" dirty="0"/>
          </a:p>
        </p:txBody>
      </p:sp>
      <p:pic>
        <p:nvPicPr>
          <p:cNvPr id="1028" name="Picture 4" descr="https://cdn.superstock.com/4128/Thumb/4128R-7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28" y="2667000"/>
            <a:ext cx="332983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/>
          <p:cNvSpPr txBox="1"/>
          <p:nvPr/>
        </p:nvSpPr>
        <p:spPr>
          <a:xfrm>
            <a:off x="7226601" y="5073967"/>
            <a:ext cx="1438275" cy="215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Image source: superstock.com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89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Perceived severity</a:t>
            </a:r>
          </a:p>
          <a:p>
            <a:pPr lvl="1"/>
            <a:r>
              <a:rPr lang="en-US" dirty="0"/>
              <a:t>If you violate ethical rules, you could be disbarred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you are inattentive to comma placement, you could lose your client millions of dollars.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Perceived susceptibility</a:t>
            </a:r>
          </a:p>
          <a:p>
            <a:pPr lvl="1"/>
            <a:r>
              <a:rPr lang="en-US" dirty="0"/>
              <a:t>You are studying to be a lawyer; lawyers are subject to ethical </a:t>
            </a:r>
            <a:r>
              <a:rPr lang="en-US" dirty="0" smtClean="0"/>
              <a:t>rules that </a:t>
            </a:r>
            <a:r>
              <a:rPr lang="en-US" dirty="0"/>
              <a:t>you are at risk of violating if you are inattentive to those </a:t>
            </a:r>
            <a:r>
              <a:rPr lang="en-US" dirty="0" smtClean="0"/>
              <a:t>rules.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19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3B07E08-CF04-4DD2-9F48-DFD28E4644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0773E0-B11E-4D64-ACE3-E1C6B84157D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3302896A-F482-4A0C-B128-0C8B0F18D7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TS030001917</Template>
  <TotalTime>10150</TotalTime>
  <Words>445</Words>
  <Application>Microsoft Office PowerPoint</Application>
  <PresentationFormat>On-screen Show (4:3)</PresentationFormat>
  <Paragraphs>104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TS030001917</vt:lpstr>
      <vt:lpstr> </vt:lpstr>
      <vt:lpstr>“Any Questions?”</vt:lpstr>
      <vt:lpstr>“Fear Appeals” in Law School</vt:lpstr>
      <vt:lpstr>Why We Use Them</vt:lpstr>
      <vt:lpstr>Potential Outcomes of Fear Appeals</vt:lpstr>
      <vt:lpstr>Components of Fear Appeals</vt:lpstr>
      <vt:lpstr>Interaction of the Components</vt:lpstr>
      <vt:lpstr>Fear Appeals Research Goes to Law School</vt:lpstr>
      <vt:lpstr>Threat</vt:lpstr>
      <vt:lpstr>Efficacy</vt:lpstr>
      <vt:lpstr>Ideas for Improving Efficacy</vt:lpstr>
      <vt:lpstr>Clinic and Externship Application</vt:lpstr>
      <vt:lpstr>Conclusion</vt:lpstr>
    </vt:vector>
  </TitlesOfParts>
  <Company>University of Idaho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Floors and Doors: The Impact of Metaphor on Shaping  Student Entitlements  under the IDEA</dc:title>
  <dc:creator>apatthoff</dc:creator>
  <cp:lastModifiedBy>Mary Cullen</cp:lastModifiedBy>
  <cp:revision>220</cp:revision>
  <dcterms:created xsi:type="dcterms:W3CDTF">2011-09-05T15:16:01Z</dcterms:created>
  <dcterms:modified xsi:type="dcterms:W3CDTF">2015-05-01T19:06:34Z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TC300019179990</vt:lpwstr>
  </property>
</Properties>
</file>