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83" r:id="rId4"/>
  </p:sldMasterIdLst>
  <p:notesMasterIdLst>
    <p:notesMasterId r:id="rId18"/>
  </p:notesMasterIdLst>
  <p:sldIdLst>
    <p:sldId id="256" r:id="rId5"/>
    <p:sldId id="258" r:id="rId6"/>
    <p:sldId id="259" r:id="rId7"/>
    <p:sldId id="260" r:id="rId8"/>
    <p:sldId id="261" r:id="rId9"/>
    <p:sldId id="262" r:id="rId10"/>
    <p:sldId id="265" r:id="rId11"/>
    <p:sldId id="263" r:id="rId12"/>
    <p:sldId id="266" r:id="rId13"/>
    <p:sldId id="264" r:id="rId14"/>
    <p:sldId id="267" r:id="rId15"/>
    <p:sldId id="268" r:id="rId16"/>
    <p:sldId id="26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4" y="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E0A0D5-8F98-4CC1-A28E-021F0B6B475C}" type="datetimeFigureOut">
              <a:rPr lang="en-US" smtClean="0"/>
              <a:t>7/24/2023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03C52C-5E29-41AF-BAA3-8217E886DA08}" type="slidenum">
              <a:rPr lang="en-US" smtClean="0"/>
              <a:t>‹#›</a:t>
            </a:fld>
            <a:endParaRPr lang="en-US" dirty="0"/>
          </a:p>
        </p:txBody>
      </p:sp>
    </p:spTree>
    <p:extLst>
      <p:ext uri="{BB962C8B-B14F-4D97-AF65-F5344CB8AC3E}">
        <p14:creationId xmlns:p14="http://schemas.microsoft.com/office/powerpoint/2010/main" val="19619617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36FC1-904C-7851-A4B1-CA6ACDF3DA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66355F0-94BC-A88C-4D05-C2BFDAA20A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60F87BF-CC67-1883-2CD1-D168440D76F3}"/>
              </a:ext>
            </a:extLst>
          </p:cNvPr>
          <p:cNvSpPr>
            <a:spLocks noGrp="1"/>
          </p:cNvSpPr>
          <p:nvPr>
            <p:ph type="dt" sz="half" idx="10"/>
          </p:nvPr>
        </p:nvSpPr>
        <p:spPr/>
        <p:txBody>
          <a:bodyPr/>
          <a:lstStyle/>
          <a:p>
            <a:fld id="{3A750590-9F9A-443B-9295-A3931D8194B1}" type="datetime1">
              <a:rPr lang="en-US" smtClean="0"/>
              <a:t>7/24/2023</a:t>
            </a:fld>
            <a:endParaRPr lang="en-US" dirty="0"/>
          </a:p>
        </p:txBody>
      </p:sp>
      <p:sp>
        <p:nvSpPr>
          <p:cNvPr id="5" name="Footer Placeholder 4">
            <a:extLst>
              <a:ext uri="{FF2B5EF4-FFF2-40B4-BE49-F238E27FC236}">
                <a16:creationId xmlns:a16="http://schemas.microsoft.com/office/drawing/2014/main" id="{BFD192EB-D562-B841-4CAE-8C49F81C453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235EEF-DD4E-C0D7-1374-F98413135230}"/>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75333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6F470-E3E9-210C-AD80-AD02C3C57B0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99A139E-F0E8-C5F8-68FE-6A9467EF469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4DA03F-2AA0-D8B3-D752-3345740983AB}"/>
              </a:ext>
            </a:extLst>
          </p:cNvPr>
          <p:cNvSpPr>
            <a:spLocks noGrp="1"/>
          </p:cNvSpPr>
          <p:nvPr>
            <p:ph type="dt" sz="half" idx="10"/>
          </p:nvPr>
        </p:nvSpPr>
        <p:spPr/>
        <p:txBody>
          <a:bodyPr/>
          <a:lstStyle/>
          <a:p>
            <a:fld id="{1F96F347-1B2F-4097-AEB5-4A26FB45D67A}" type="datetime1">
              <a:rPr lang="en-US" smtClean="0"/>
              <a:t>7/24/2023</a:t>
            </a:fld>
            <a:endParaRPr lang="en-US" dirty="0"/>
          </a:p>
        </p:txBody>
      </p:sp>
      <p:sp>
        <p:nvSpPr>
          <p:cNvPr id="5" name="Footer Placeholder 4">
            <a:extLst>
              <a:ext uri="{FF2B5EF4-FFF2-40B4-BE49-F238E27FC236}">
                <a16:creationId xmlns:a16="http://schemas.microsoft.com/office/drawing/2014/main" id="{429E45C8-D797-E967-117D-0CC97EA3CF2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B33836B-3CB9-7465-F623-F2C16BCB818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95656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C43A62-28DC-8D0B-871F-3F62DAACAE0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B64E1FF-C1D0-8C9D-F251-A7BFD1833CC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2A9E9E-E434-1810-0230-2BE31D11671A}"/>
              </a:ext>
            </a:extLst>
          </p:cNvPr>
          <p:cNvSpPr>
            <a:spLocks noGrp="1"/>
          </p:cNvSpPr>
          <p:nvPr>
            <p:ph type="dt" sz="half" idx="10"/>
          </p:nvPr>
        </p:nvSpPr>
        <p:spPr/>
        <p:txBody>
          <a:bodyPr/>
          <a:lstStyle/>
          <a:p>
            <a:fld id="{8CC1DEE0-34E5-4E0F-BEC1-4B8835F82CD1}" type="datetime1">
              <a:rPr lang="en-US" smtClean="0"/>
              <a:t>7/24/2023</a:t>
            </a:fld>
            <a:endParaRPr lang="en-US" dirty="0"/>
          </a:p>
        </p:txBody>
      </p:sp>
      <p:sp>
        <p:nvSpPr>
          <p:cNvPr id="5" name="Footer Placeholder 4">
            <a:extLst>
              <a:ext uri="{FF2B5EF4-FFF2-40B4-BE49-F238E27FC236}">
                <a16:creationId xmlns:a16="http://schemas.microsoft.com/office/drawing/2014/main" id="{1DC57FDA-24A3-330B-688F-5A0D5C151B6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2C755F1-CC76-0151-6BE1-26E65BC4C5BA}"/>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40513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B3F6E-2D15-3FEF-93E6-8B980DC075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D9CFA4-E6FF-604A-FE24-31E93E012B7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C71FED-D11E-E39C-D1AA-1853E873F046}"/>
              </a:ext>
            </a:extLst>
          </p:cNvPr>
          <p:cNvSpPr>
            <a:spLocks noGrp="1"/>
          </p:cNvSpPr>
          <p:nvPr>
            <p:ph type="dt" sz="half" idx="10"/>
          </p:nvPr>
        </p:nvSpPr>
        <p:spPr/>
        <p:txBody>
          <a:bodyPr/>
          <a:lstStyle/>
          <a:p>
            <a:fld id="{3B75B4BE-627A-4EC1-99E1-6F1AA97AB802}" type="datetime1">
              <a:rPr lang="en-US" smtClean="0"/>
              <a:t>7/24/2023</a:t>
            </a:fld>
            <a:endParaRPr lang="en-US" dirty="0"/>
          </a:p>
        </p:txBody>
      </p:sp>
      <p:sp>
        <p:nvSpPr>
          <p:cNvPr id="5" name="Footer Placeholder 4">
            <a:extLst>
              <a:ext uri="{FF2B5EF4-FFF2-40B4-BE49-F238E27FC236}">
                <a16:creationId xmlns:a16="http://schemas.microsoft.com/office/drawing/2014/main" id="{F7F4C1D7-44CB-E459-71C0-1DF1BE2BE18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ADC64C4-0C64-B007-6F51-C08E70689E3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14244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0CBD0-BAD4-B6DF-A558-D7914E2793B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F7FCFFE-E1C8-F140-1A7B-A0A20EB03E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A0860A9-62A5-3322-106B-7BC67A55C6E3}"/>
              </a:ext>
            </a:extLst>
          </p:cNvPr>
          <p:cNvSpPr>
            <a:spLocks noGrp="1"/>
          </p:cNvSpPr>
          <p:nvPr>
            <p:ph type="dt" sz="half" idx="10"/>
          </p:nvPr>
        </p:nvSpPr>
        <p:spPr/>
        <p:txBody>
          <a:bodyPr/>
          <a:lstStyle/>
          <a:p>
            <a:fld id="{78BFACF8-E63D-4673-A128-83547867BB7A}" type="datetime1">
              <a:rPr lang="en-US" smtClean="0"/>
              <a:t>7/24/2023</a:t>
            </a:fld>
            <a:endParaRPr lang="en-US" dirty="0"/>
          </a:p>
        </p:txBody>
      </p:sp>
      <p:sp>
        <p:nvSpPr>
          <p:cNvPr id="5" name="Footer Placeholder 4">
            <a:extLst>
              <a:ext uri="{FF2B5EF4-FFF2-40B4-BE49-F238E27FC236}">
                <a16:creationId xmlns:a16="http://schemas.microsoft.com/office/drawing/2014/main" id="{5AE2A546-1330-1D85-7B2C-4260F68F2EB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C0B3AF5-314D-0FE4-B8C7-F9278C24BC4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26585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2C738-1FE1-75F3-B02D-21C936CA57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E11A09-F321-C67D-76DB-54ECD729613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9399463-2EA9-DDE3-D8DD-F366D0E83FC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B24E6A5-990A-9E43-71EB-5BA2425AF2EA}"/>
              </a:ext>
            </a:extLst>
          </p:cNvPr>
          <p:cNvSpPr>
            <a:spLocks noGrp="1"/>
          </p:cNvSpPr>
          <p:nvPr>
            <p:ph type="dt" sz="half" idx="10"/>
          </p:nvPr>
        </p:nvSpPr>
        <p:spPr/>
        <p:txBody>
          <a:bodyPr/>
          <a:lstStyle/>
          <a:p>
            <a:fld id="{15BED6AC-4FBA-40BD-BE75-20DB64DA4BAD}" type="datetime1">
              <a:rPr lang="en-US" smtClean="0"/>
              <a:t>7/24/2023</a:t>
            </a:fld>
            <a:endParaRPr lang="en-US" dirty="0"/>
          </a:p>
        </p:txBody>
      </p:sp>
      <p:sp>
        <p:nvSpPr>
          <p:cNvPr id="6" name="Footer Placeholder 5">
            <a:extLst>
              <a:ext uri="{FF2B5EF4-FFF2-40B4-BE49-F238E27FC236}">
                <a16:creationId xmlns:a16="http://schemas.microsoft.com/office/drawing/2014/main" id="{0B18A662-A259-1864-98C1-6D2A33B4FC3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348B714-E6A5-5AB5-103C-3E5195F668B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87918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C8C2F-957C-70C8-5871-5C9E0C1D7AB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2631C4F-8D2F-2AEF-D3FA-B3E865C142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BBB70F0-F36B-F12C-55E3-22AE8C5A1AF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6935CDD-0590-65A9-DD9D-1F484E0D3E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5A455EC-2F31-84AA-9D82-7B43AEC0C9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3EA9703-5E69-AFC7-8375-641C244969DD}"/>
              </a:ext>
            </a:extLst>
          </p:cNvPr>
          <p:cNvSpPr>
            <a:spLocks noGrp="1"/>
          </p:cNvSpPr>
          <p:nvPr>
            <p:ph type="dt" sz="half" idx="10"/>
          </p:nvPr>
        </p:nvSpPr>
        <p:spPr/>
        <p:txBody>
          <a:bodyPr/>
          <a:lstStyle/>
          <a:p>
            <a:fld id="{3F933C87-D201-458A-93C0-8EDD9AC92D93}" type="datetime1">
              <a:rPr lang="en-US" smtClean="0"/>
              <a:t>7/24/2023</a:t>
            </a:fld>
            <a:endParaRPr lang="en-US" dirty="0"/>
          </a:p>
        </p:txBody>
      </p:sp>
      <p:sp>
        <p:nvSpPr>
          <p:cNvPr id="8" name="Footer Placeholder 7">
            <a:extLst>
              <a:ext uri="{FF2B5EF4-FFF2-40B4-BE49-F238E27FC236}">
                <a16:creationId xmlns:a16="http://schemas.microsoft.com/office/drawing/2014/main" id="{31029404-4AF0-2F11-61B2-7C87A53EA00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6D64180-4C7F-2852-E58F-EBB0B650B0B4}"/>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96185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3BFC0-1315-0C15-1A35-F962D30D051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F4F155E-9A27-63C3-1A74-478F50F9DF6E}"/>
              </a:ext>
            </a:extLst>
          </p:cNvPr>
          <p:cNvSpPr>
            <a:spLocks noGrp="1"/>
          </p:cNvSpPr>
          <p:nvPr>
            <p:ph type="dt" sz="half" idx="10"/>
          </p:nvPr>
        </p:nvSpPr>
        <p:spPr/>
        <p:txBody>
          <a:bodyPr/>
          <a:lstStyle/>
          <a:p>
            <a:fld id="{76CE6829-5A25-485A-91B1-5D6D58BB9F23}" type="datetime1">
              <a:rPr lang="en-US" smtClean="0"/>
              <a:t>7/24/2023</a:t>
            </a:fld>
            <a:endParaRPr lang="en-US" dirty="0"/>
          </a:p>
        </p:txBody>
      </p:sp>
      <p:sp>
        <p:nvSpPr>
          <p:cNvPr id="4" name="Footer Placeholder 3">
            <a:extLst>
              <a:ext uri="{FF2B5EF4-FFF2-40B4-BE49-F238E27FC236}">
                <a16:creationId xmlns:a16="http://schemas.microsoft.com/office/drawing/2014/main" id="{007EDA69-C78C-F415-30CB-CCC99C98934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07AD3D2-96A4-F7FF-810C-2E2A002A233A}"/>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30486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FDDF5B-7A47-762D-57A7-0BFF59A397B1}"/>
              </a:ext>
            </a:extLst>
          </p:cNvPr>
          <p:cNvSpPr>
            <a:spLocks noGrp="1"/>
          </p:cNvSpPr>
          <p:nvPr>
            <p:ph type="dt" sz="half" idx="10"/>
          </p:nvPr>
        </p:nvSpPr>
        <p:spPr/>
        <p:txBody>
          <a:bodyPr/>
          <a:lstStyle/>
          <a:p>
            <a:fld id="{9912F5CD-23D0-4DD1-85B1-71F1825FB3EC}" type="datetime1">
              <a:rPr lang="en-US" smtClean="0"/>
              <a:t>7/24/2023</a:t>
            </a:fld>
            <a:endParaRPr lang="en-US" dirty="0"/>
          </a:p>
        </p:txBody>
      </p:sp>
      <p:sp>
        <p:nvSpPr>
          <p:cNvPr id="3" name="Footer Placeholder 2">
            <a:extLst>
              <a:ext uri="{FF2B5EF4-FFF2-40B4-BE49-F238E27FC236}">
                <a16:creationId xmlns:a16="http://schemas.microsoft.com/office/drawing/2014/main" id="{D3694C48-94A7-24B9-2829-F5324D25CEA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0EEC3E4-D743-B869-3842-AF07C0FC940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496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A4834-6335-95A5-71BF-5BB1491B5A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DEC62CC-1A9A-364C-6FF7-ABAB0CE17C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B3AA7B2-16A8-0790-ADAB-848D828E07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26560E-5799-B05D-F53C-C9F2BDCBA7D3}"/>
              </a:ext>
            </a:extLst>
          </p:cNvPr>
          <p:cNvSpPr>
            <a:spLocks noGrp="1"/>
          </p:cNvSpPr>
          <p:nvPr>
            <p:ph type="dt" sz="half" idx="10"/>
          </p:nvPr>
        </p:nvSpPr>
        <p:spPr/>
        <p:txBody>
          <a:bodyPr/>
          <a:lstStyle/>
          <a:p>
            <a:fld id="{38BA5035-C284-496A-B076-BA73A8FA5D8B}" type="datetime1">
              <a:rPr lang="en-US" smtClean="0"/>
              <a:t>7/24/2023</a:t>
            </a:fld>
            <a:endParaRPr lang="en-US" dirty="0"/>
          </a:p>
        </p:txBody>
      </p:sp>
      <p:sp>
        <p:nvSpPr>
          <p:cNvPr id="6" name="Footer Placeholder 5">
            <a:extLst>
              <a:ext uri="{FF2B5EF4-FFF2-40B4-BE49-F238E27FC236}">
                <a16:creationId xmlns:a16="http://schemas.microsoft.com/office/drawing/2014/main" id="{DD1A6A77-43D5-6E07-A05E-CB7E247CC6F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0EAA18F-D774-1522-FFAF-E005466B7DB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6510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795CD-9E96-15A8-C4F6-B6B1BC6C60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8244E3-E127-851D-D527-422745EB87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79D4BFD-4ACA-9FBE-A5E9-23AC794363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A38B80-92BC-5359-FBF6-6F6E5338970D}"/>
              </a:ext>
            </a:extLst>
          </p:cNvPr>
          <p:cNvSpPr>
            <a:spLocks noGrp="1"/>
          </p:cNvSpPr>
          <p:nvPr>
            <p:ph type="dt" sz="half" idx="10"/>
          </p:nvPr>
        </p:nvSpPr>
        <p:spPr/>
        <p:txBody>
          <a:bodyPr/>
          <a:lstStyle/>
          <a:p>
            <a:fld id="{B40EB420-1875-490A-8C4B-7AAB939FBE08}" type="datetime1">
              <a:rPr lang="en-US" smtClean="0"/>
              <a:t>7/24/2023</a:t>
            </a:fld>
            <a:endParaRPr lang="en-US" dirty="0"/>
          </a:p>
        </p:txBody>
      </p:sp>
      <p:sp>
        <p:nvSpPr>
          <p:cNvPr id="6" name="Footer Placeholder 5">
            <a:extLst>
              <a:ext uri="{FF2B5EF4-FFF2-40B4-BE49-F238E27FC236}">
                <a16:creationId xmlns:a16="http://schemas.microsoft.com/office/drawing/2014/main" id="{16F3A620-8818-AC24-04B3-02B4ADE0D53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C81638F-EA47-4823-4AE6-060ECE6C6B6A}"/>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86168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77D9B7-95A7-3967-687C-DCD8E99722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1240220-8A65-49AD-6E1F-36FBF30281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9CA113-1962-D1A4-C73F-5017503189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359126-4846-4E88-BDD9-5585CC877E47}" type="datetime1">
              <a:rPr lang="en-US" smtClean="0"/>
              <a:t>7/24/2023</a:t>
            </a:fld>
            <a:endParaRPr lang="en-US" dirty="0"/>
          </a:p>
        </p:txBody>
      </p:sp>
      <p:sp>
        <p:nvSpPr>
          <p:cNvPr id="5" name="Footer Placeholder 4">
            <a:extLst>
              <a:ext uri="{FF2B5EF4-FFF2-40B4-BE49-F238E27FC236}">
                <a16:creationId xmlns:a16="http://schemas.microsoft.com/office/drawing/2014/main" id="{E79DA87C-A5A1-CEB2-89E0-27B8E5E77F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65B99A9-EB75-A8E4-E725-6059B9EA8E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89912090"/>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ncbex.org/study-aids" TargetMode="External"/><Relationship Id="rId2" Type="http://schemas.openxmlformats.org/officeDocument/2006/relationships/hyperlink" Target="https://www.cali.org/" TargetMode="External"/><Relationship Id="rId1" Type="http://schemas.openxmlformats.org/officeDocument/2006/relationships/slideLayout" Target="../slideLayouts/slideLayout2.xml"/><Relationship Id="rId4" Type="http://schemas.openxmlformats.org/officeDocument/2006/relationships/hyperlink" Target="http://www.lawprofessorblogs.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5CD8D-E704-46A1-BC3E-9A644A9FFD4E}"/>
              </a:ext>
            </a:extLst>
          </p:cNvPr>
          <p:cNvSpPr>
            <a:spLocks noGrp="1"/>
          </p:cNvSpPr>
          <p:nvPr>
            <p:ph type="ctrTitle"/>
          </p:nvPr>
        </p:nvSpPr>
        <p:spPr>
          <a:xfrm>
            <a:off x="176465" y="821265"/>
            <a:ext cx="7061488" cy="5222117"/>
          </a:xfrm>
        </p:spPr>
        <p:txBody>
          <a:bodyPr anchor="ctr">
            <a:normAutofit/>
          </a:bodyPr>
          <a:lstStyle/>
          <a:p>
            <a:pPr algn="r"/>
            <a:r>
              <a:rPr lang="en-US" sz="5400" dirty="0"/>
              <a:t>ASSESSMENT AND EVALUATION: </a:t>
            </a:r>
            <a:br>
              <a:rPr lang="en-US" sz="5400" dirty="0"/>
            </a:br>
            <a:r>
              <a:rPr lang="en-US" sz="5400" dirty="0"/>
              <a:t>TOOLS FOR STUDENT IMPROVEMENT</a:t>
            </a:r>
          </a:p>
        </p:txBody>
      </p:sp>
      <p:sp>
        <p:nvSpPr>
          <p:cNvPr id="3" name="Subtitle 2">
            <a:extLst>
              <a:ext uri="{FF2B5EF4-FFF2-40B4-BE49-F238E27FC236}">
                <a16:creationId xmlns:a16="http://schemas.microsoft.com/office/drawing/2014/main" id="{E309A740-48C5-4AE5-879B-F567D3D7ACDC}"/>
              </a:ext>
            </a:extLst>
          </p:cNvPr>
          <p:cNvSpPr>
            <a:spLocks noGrp="1"/>
          </p:cNvSpPr>
          <p:nvPr>
            <p:ph type="subTitle" idx="1"/>
          </p:nvPr>
        </p:nvSpPr>
        <p:spPr>
          <a:xfrm>
            <a:off x="8003633" y="4125081"/>
            <a:ext cx="3265713" cy="1567635"/>
          </a:xfrm>
        </p:spPr>
        <p:txBody>
          <a:bodyPr anchor="ctr">
            <a:normAutofit fontScale="70000" lnSpcReduction="20000"/>
          </a:bodyPr>
          <a:lstStyle/>
          <a:p>
            <a:r>
              <a:rPr lang="en-US" dirty="0"/>
              <a:t>Presented by:</a:t>
            </a:r>
          </a:p>
          <a:p>
            <a:endParaRPr lang="en-US" dirty="0"/>
          </a:p>
          <a:p>
            <a:r>
              <a:rPr lang="en-US" dirty="0"/>
              <a:t>JENNIFER S. MARTIN, J.D.</a:t>
            </a:r>
          </a:p>
          <a:p>
            <a:r>
              <a:rPr lang="en-US" dirty="0"/>
              <a:t>PROFESSOR OF LAW</a:t>
            </a:r>
          </a:p>
          <a:p>
            <a:r>
              <a:rPr lang="en-US" dirty="0"/>
              <a:t>jmart@albanylaw.edu</a:t>
            </a:r>
          </a:p>
        </p:txBody>
      </p:sp>
      <p:pic>
        <p:nvPicPr>
          <p:cNvPr id="4" name="Picture 3">
            <a:extLst>
              <a:ext uri="{FF2B5EF4-FFF2-40B4-BE49-F238E27FC236}">
                <a16:creationId xmlns:a16="http://schemas.microsoft.com/office/drawing/2014/main" id="{1C63219E-9EE3-90FA-268C-D43C6DB31070}"/>
              </a:ext>
            </a:extLst>
          </p:cNvPr>
          <p:cNvPicPr>
            <a:picLocks noChangeAspect="1"/>
          </p:cNvPicPr>
          <p:nvPr/>
        </p:nvPicPr>
        <p:blipFill>
          <a:blip r:embed="rId2"/>
          <a:stretch>
            <a:fillRect/>
          </a:stretch>
        </p:blipFill>
        <p:spPr>
          <a:xfrm>
            <a:off x="6891188" y="5843537"/>
            <a:ext cx="4635738" cy="863644"/>
          </a:xfrm>
          <a:prstGeom prst="rect">
            <a:avLst/>
          </a:prstGeom>
        </p:spPr>
      </p:pic>
      <p:pic>
        <p:nvPicPr>
          <p:cNvPr id="5" name="Google Shape;105;g179cbe9420f_0_0" descr="Jennifer Martin.jpeg">
            <a:extLst>
              <a:ext uri="{FF2B5EF4-FFF2-40B4-BE49-F238E27FC236}">
                <a16:creationId xmlns:a16="http://schemas.microsoft.com/office/drawing/2014/main" id="{3235A89F-ECC3-6FF7-3555-A873ADC7EAE1}"/>
              </a:ext>
            </a:extLst>
          </p:cNvPr>
          <p:cNvPicPr preferRelativeResize="0"/>
          <p:nvPr/>
        </p:nvPicPr>
        <p:blipFill>
          <a:blip r:embed="rId3">
            <a:alphaModFix/>
          </a:blip>
          <a:stretch>
            <a:fillRect/>
          </a:stretch>
        </p:blipFill>
        <p:spPr>
          <a:xfrm>
            <a:off x="9126125" y="1029021"/>
            <a:ext cx="2009430" cy="2644833"/>
          </a:xfrm>
          <a:prstGeom prst="rect">
            <a:avLst/>
          </a:prstGeom>
          <a:noFill/>
          <a:ln>
            <a:noFill/>
          </a:ln>
        </p:spPr>
      </p:pic>
    </p:spTree>
    <p:extLst>
      <p:ext uri="{BB962C8B-B14F-4D97-AF65-F5344CB8AC3E}">
        <p14:creationId xmlns:p14="http://schemas.microsoft.com/office/powerpoint/2010/main" val="3754664940"/>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0F066-7AE1-18AD-81FE-0E347707491C}"/>
              </a:ext>
            </a:extLst>
          </p:cNvPr>
          <p:cNvSpPr>
            <a:spLocks noGrp="1"/>
          </p:cNvSpPr>
          <p:nvPr>
            <p:ph type="title"/>
          </p:nvPr>
        </p:nvSpPr>
        <p:spPr/>
        <p:txBody>
          <a:bodyPr/>
          <a:lstStyle/>
          <a:p>
            <a:r>
              <a:rPr lang="en-US" dirty="0"/>
              <a:t>Let’s back up… again</a:t>
            </a:r>
          </a:p>
        </p:txBody>
      </p:sp>
      <p:sp>
        <p:nvSpPr>
          <p:cNvPr id="3" name="Content Placeholder 2">
            <a:extLst>
              <a:ext uri="{FF2B5EF4-FFF2-40B4-BE49-F238E27FC236}">
                <a16:creationId xmlns:a16="http://schemas.microsoft.com/office/drawing/2014/main" id="{1C379D1D-667F-D1C7-4F7A-D02C616A2633}"/>
              </a:ext>
            </a:extLst>
          </p:cNvPr>
          <p:cNvSpPr>
            <a:spLocks noGrp="1"/>
          </p:cNvSpPr>
          <p:nvPr>
            <p:ph idx="1"/>
          </p:nvPr>
        </p:nvSpPr>
        <p:spPr/>
        <p:txBody>
          <a:bodyPr>
            <a:normAutofit fontScale="92500" lnSpcReduction="20000"/>
          </a:bodyPr>
          <a:lstStyle/>
          <a:p>
            <a:pPr marL="0" lvl="0" indent="0" algn="l" rtl="0">
              <a:lnSpc>
                <a:spcPct val="90000"/>
              </a:lnSpc>
              <a:spcBef>
                <a:spcPts val="1000"/>
              </a:spcBef>
              <a:spcAft>
                <a:spcPts val="0"/>
              </a:spcAft>
              <a:buSzPts val="3080"/>
              <a:buNone/>
            </a:pPr>
            <a:r>
              <a:rPr lang="en-US" b="1" dirty="0"/>
              <a:t>Measure</a:t>
            </a:r>
            <a:r>
              <a:rPr lang="en-US" dirty="0"/>
              <a:t>: You first need a measurement to collect data; an example is an essay test or tutorial or multiple-choice set; “Charles got 5 out of 10” OR the class average for the assessment was 5 out of 10.</a:t>
            </a:r>
          </a:p>
          <a:p>
            <a:pPr marL="0" lvl="0" indent="0" algn="l" rtl="0">
              <a:lnSpc>
                <a:spcPct val="90000"/>
              </a:lnSpc>
              <a:spcBef>
                <a:spcPts val="1000"/>
              </a:spcBef>
              <a:spcAft>
                <a:spcPts val="0"/>
              </a:spcAft>
              <a:buSzPts val="3080"/>
              <a:buNone/>
            </a:pPr>
            <a:endParaRPr lang="en-US" dirty="0"/>
          </a:p>
          <a:p>
            <a:pPr marL="0" lvl="0" indent="0" algn="l" rtl="0">
              <a:lnSpc>
                <a:spcPct val="90000"/>
              </a:lnSpc>
              <a:spcBef>
                <a:spcPts val="1000"/>
              </a:spcBef>
              <a:spcAft>
                <a:spcPts val="0"/>
              </a:spcAft>
              <a:buSzPts val="3080"/>
              <a:buNone/>
            </a:pPr>
            <a:r>
              <a:rPr lang="en-US" b="1" dirty="0"/>
              <a:t>Assessment</a:t>
            </a:r>
            <a:r>
              <a:rPr lang="en-US" dirty="0"/>
              <a:t>: Based upon the data collected in the measurement, you can make an assessment; “Charles’ grade is poor” OR the class a whole did poorly</a:t>
            </a:r>
          </a:p>
          <a:p>
            <a:pPr marL="0" lvl="0" indent="0" algn="l" rtl="0">
              <a:lnSpc>
                <a:spcPct val="90000"/>
              </a:lnSpc>
              <a:spcBef>
                <a:spcPts val="1000"/>
              </a:spcBef>
              <a:spcAft>
                <a:spcPts val="0"/>
              </a:spcAft>
              <a:buSzPts val="3080"/>
              <a:buNone/>
            </a:pPr>
            <a:endParaRPr lang="en-US" dirty="0"/>
          </a:p>
          <a:p>
            <a:pPr marL="0" lvl="0" indent="0" algn="l" rtl="0">
              <a:lnSpc>
                <a:spcPct val="90000"/>
              </a:lnSpc>
              <a:spcBef>
                <a:spcPts val="1000"/>
              </a:spcBef>
              <a:spcAft>
                <a:spcPts val="0"/>
              </a:spcAft>
              <a:buSzPts val="3080"/>
              <a:buNone/>
            </a:pPr>
            <a:r>
              <a:rPr lang="en-US" b="1" dirty="0"/>
              <a:t>Evaluation</a:t>
            </a:r>
            <a:r>
              <a:rPr lang="en-US" dirty="0"/>
              <a:t>: Using data collected from the assessments, you can evaluate and determine a plan/change/needs; “Charles needs to work on these 2 things to improve”  OR . . . The class as a whole needs to work on these 2 things to improve . . .</a:t>
            </a:r>
          </a:p>
          <a:p>
            <a:endParaRPr lang="en-US" dirty="0"/>
          </a:p>
        </p:txBody>
      </p:sp>
    </p:spTree>
    <p:extLst>
      <p:ext uri="{BB962C8B-B14F-4D97-AF65-F5344CB8AC3E}">
        <p14:creationId xmlns:p14="http://schemas.microsoft.com/office/powerpoint/2010/main" val="294309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A7E54-D561-91AC-1AD5-616A35D9C1ED}"/>
              </a:ext>
            </a:extLst>
          </p:cNvPr>
          <p:cNvSpPr>
            <a:spLocks noGrp="1"/>
          </p:cNvSpPr>
          <p:nvPr>
            <p:ph type="title"/>
          </p:nvPr>
        </p:nvSpPr>
        <p:spPr/>
        <p:txBody>
          <a:bodyPr/>
          <a:lstStyle/>
          <a:p>
            <a:r>
              <a:rPr lang="en-US" dirty="0"/>
              <a:t>Closing the loop:</a:t>
            </a:r>
            <a:br>
              <a:rPr lang="en-US" dirty="0"/>
            </a:br>
            <a:r>
              <a:rPr lang="en-US" dirty="0"/>
              <a:t>Providing Student Feedback</a:t>
            </a:r>
          </a:p>
        </p:txBody>
      </p:sp>
      <p:pic>
        <p:nvPicPr>
          <p:cNvPr id="5" name="Content Placeholder 4">
            <a:extLst>
              <a:ext uri="{FF2B5EF4-FFF2-40B4-BE49-F238E27FC236}">
                <a16:creationId xmlns:a16="http://schemas.microsoft.com/office/drawing/2014/main" id="{E43ED46F-E70D-8689-C1D8-19FBEE90C5CC}"/>
              </a:ext>
            </a:extLst>
          </p:cNvPr>
          <p:cNvPicPr>
            <a:picLocks noGrp="1" noChangeAspect="1"/>
          </p:cNvPicPr>
          <p:nvPr>
            <p:ph type="pic" idx="1"/>
          </p:nvPr>
        </p:nvPicPr>
        <p:blipFill>
          <a:blip r:embed="rId2"/>
          <a:srcRect l="2919" r="2919"/>
          <a:stretch/>
        </p:blipFill>
        <p:spPr/>
      </p:pic>
      <p:sp>
        <p:nvSpPr>
          <p:cNvPr id="6" name="Text Placeholder 5">
            <a:extLst>
              <a:ext uri="{FF2B5EF4-FFF2-40B4-BE49-F238E27FC236}">
                <a16:creationId xmlns:a16="http://schemas.microsoft.com/office/drawing/2014/main" id="{2C99D539-FC26-E6C1-AB7E-C4A73C29E17C}"/>
              </a:ext>
            </a:extLst>
          </p:cNvPr>
          <p:cNvSpPr>
            <a:spLocks noGrp="1"/>
          </p:cNvSpPr>
          <p:nvPr>
            <p:ph type="body" sz="half" idx="2"/>
          </p:nvPr>
        </p:nvSpPr>
        <p:spPr/>
        <p:txBody>
          <a:bodyPr/>
          <a:lstStyle/>
          <a:p>
            <a:r>
              <a:rPr lang="en-US" dirty="0"/>
              <a:t>Class averages on different questions and portions of the exam/mc v. essay</a:t>
            </a:r>
          </a:p>
        </p:txBody>
      </p:sp>
    </p:spTree>
    <p:extLst>
      <p:ext uri="{BB962C8B-B14F-4D97-AF65-F5344CB8AC3E}">
        <p14:creationId xmlns:p14="http://schemas.microsoft.com/office/powerpoint/2010/main" val="28920599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4DD8A-4446-AFC8-E407-A0AA13DC12BB}"/>
              </a:ext>
            </a:extLst>
          </p:cNvPr>
          <p:cNvSpPr>
            <a:spLocks noGrp="1"/>
          </p:cNvSpPr>
          <p:nvPr>
            <p:ph type="title"/>
          </p:nvPr>
        </p:nvSpPr>
        <p:spPr/>
        <p:txBody>
          <a:bodyPr>
            <a:normAutofit fontScale="90000"/>
          </a:bodyPr>
          <a:lstStyle/>
          <a:p>
            <a:r>
              <a:rPr lang="en-US" dirty="0"/>
              <a:t>What can you say about the assessment/course? </a:t>
            </a:r>
            <a:br>
              <a:rPr lang="en-US" dirty="0"/>
            </a:br>
            <a:r>
              <a:rPr lang="en-US" dirty="0"/>
              <a:t>Closing the loop on </a:t>
            </a:r>
            <a:r>
              <a:rPr lang="en-US"/>
              <a:t>your course</a:t>
            </a:r>
            <a:endParaRPr lang="en-US" dirty="0"/>
          </a:p>
        </p:txBody>
      </p:sp>
      <p:sp>
        <p:nvSpPr>
          <p:cNvPr id="3" name="Content Placeholder 2">
            <a:extLst>
              <a:ext uri="{FF2B5EF4-FFF2-40B4-BE49-F238E27FC236}">
                <a16:creationId xmlns:a16="http://schemas.microsoft.com/office/drawing/2014/main" id="{9C21255F-898A-4B9D-54FA-86B0D8C594E7}"/>
              </a:ext>
            </a:extLst>
          </p:cNvPr>
          <p:cNvSpPr>
            <a:spLocks noGrp="1"/>
          </p:cNvSpPr>
          <p:nvPr>
            <p:ph idx="1"/>
          </p:nvPr>
        </p:nvSpPr>
        <p:spPr/>
        <p:txBody>
          <a:bodyPr/>
          <a:lstStyle/>
          <a:p>
            <a:r>
              <a:rPr lang="en-US" dirty="0"/>
              <a:t>What can the students do better next time? As a group?</a:t>
            </a:r>
          </a:p>
          <a:p>
            <a:r>
              <a:rPr lang="en-US" dirty="0"/>
              <a:t>Do we need to change what we teach or how we teach it?</a:t>
            </a:r>
          </a:p>
          <a:p>
            <a:r>
              <a:rPr lang="en-US" dirty="0"/>
              <a:t>Was the assessment effective?</a:t>
            </a:r>
          </a:p>
        </p:txBody>
      </p:sp>
    </p:spTree>
    <p:extLst>
      <p:ext uri="{BB962C8B-B14F-4D97-AF65-F5344CB8AC3E}">
        <p14:creationId xmlns:p14="http://schemas.microsoft.com/office/powerpoint/2010/main" val="4007458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812BD67-7671-CB8D-1F83-E92D921E95D0}"/>
              </a:ext>
            </a:extLst>
          </p:cNvPr>
          <p:cNvSpPr>
            <a:spLocks noGrp="1"/>
          </p:cNvSpPr>
          <p:nvPr>
            <p:ph type="title"/>
          </p:nvPr>
        </p:nvSpPr>
        <p:spPr>
          <a:xfrm>
            <a:off x="2555631" y="1441938"/>
            <a:ext cx="7080738" cy="3974124"/>
          </a:xfrm>
        </p:spPr>
        <p:txBody>
          <a:bodyPr>
            <a:normAutofit/>
          </a:bodyPr>
          <a:lstStyle/>
          <a:p>
            <a:pPr algn="ctr"/>
            <a:r>
              <a:rPr lang="en-US" sz="5400">
                <a:solidFill>
                  <a:schemeClr val="bg1">
                    <a:lumMod val="95000"/>
                    <a:lumOff val="5000"/>
                  </a:schemeClr>
                </a:solidFill>
              </a:rPr>
              <a:t>Any Questions?</a:t>
            </a:r>
          </a:p>
        </p:txBody>
      </p:sp>
    </p:spTree>
    <p:extLst>
      <p:ext uri="{BB962C8B-B14F-4D97-AF65-F5344CB8AC3E}">
        <p14:creationId xmlns:p14="http://schemas.microsoft.com/office/powerpoint/2010/main" val="275291814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51B6E-F19D-F25A-0735-F5C7DA8302A7}"/>
              </a:ext>
            </a:extLst>
          </p:cNvPr>
          <p:cNvSpPr>
            <a:spLocks noGrp="1"/>
          </p:cNvSpPr>
          <p:nvPr>
            <p:ph type="title"/>
          </p:nvPr>
        </p:nvSpPr>
        <p:spPr/>
        <p:txBody>
          <a:bodyPr/>
          <a:lstStyle/>
          <a:p>
            <a:r>
              <a:rPr lang="en-US" dirty="0"/>
              <a:t>Assessment v. Evaluation</a:t>
            </a:r>
          </a:p>
        </p:txBody>
      </p:sp>
      <p:pic>
        <p:nvPicPr>
          <p:cNvPr id="3" name="Google Shape;114;p2" descr="Difference-between-Assessment-and-Evaluation.jpeg">
            <a:extLst>
              <a:ext uri="{FF2B5EF4-FFF2-40B4-BE49-F238E27FC236}">
                <a16:creationId xmlns:a16="http://schemas.microsoft.com/office/drawing/2014/main" id="{69667338-DABD-59FB-5BFA-82D9080ABECD}"/>
              </a:ext>
            </a:extLst>
          </p:cNvPr>
          <p:cNvPicPr preferRelativeResize="0">
            <a:picLocks/>
          </p:cNvPicPr>
          <p:nvPr/>
        </p:nvPicPr>
        <p:blipFill rotWithShape="1">
          <a:blip r:embed="rId2">
            <a:alphaModFix/>
          </a:blip>
          <a:srcRect l="3120" r="1421"/>
          <a:stretch/>
        </p:blipFill>
        <p:spPr>
          <a:xfrm>
            <a:off x="838200" y="1977375"/>
            <a:ext cx="5544300" cy="3691800"/>
          </a:xfrm>
          <a:prstGeom prst="roundRect">
            <a:avLst>
              <a:gd name="adj" fmla="val 16667"/>
            </a:avLst>
          </a:prstGeom>
          <a:solidFill>
            <a:schemeClr val="lt1"/>
          </a:solidFill>
          <a:ln>
            <a:noFill/>
          </a:ln>
        </p:spPr>
      </p:pic>
      <p:sp>
        <p:nvSpPr>
          <p:cNvPr id="4" name="Google Shape;115;p2">
            <a:extLst>
              <a:ext uri="{FF2B5EF4-FFF2-40B4-BE49-F238E27FC236}">
                <a16:creationId xmlns:a16="http://schemas.microsoft.com/office/drawing/2014/main" id="{A71B4ADA-7140-A656-549C-F573282C73F4}"/>
              </a:ext>
            </a:extLst>
          </p:cNvPr>
          <p:cNvSpPr txBox="1">
            <a:spLocks/>
          </p:cNvSpPr>
          <p:nvPr/>
        </p:nvSpPr>
        <p:spPr>
          <a:xfrm>
            <a:off x="6529500" y="1977375"/>
            <a:ext cx="4824300" cy="2982600"/>
          </a:xfrm>
          <a:prstGeom prst="rect">
            <a:avLst/>
          </a:prstGeom>
          <a:noFill/>
          <a:ln>
            <a:noFill/>
          </a:ln>
        </p:spPr>
        <p:txBody>
          <a:bodyPr spcFirstLastPara="1" wrap="square" lIns="91425" tIns="45700" rIns="91425" bIns="4570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SzPts val="2640"/>
              <a:buFont typeface="Arial" panose="020B0604020202020204" pitchFamily="34" charset="0"/>
              <a:buNone/>
            </a:pPr>
            <a:r>
              <a:rPr lang="en-US"/>
              <a:t>How do you use assessment or evaluation in your work? </a:t>
            </a:r>
          </a:p>
          <a:p>
            <a:pPr marL="0" indent="0">
              <a:spcBef>
                <a:spcPts val="0"/>
              </a:spcBef>
              <a:buSzPts val="2640"/>
              <a:buFont typeface="Arial" panose="020B0604020202020204" pitchFamily="34" charset="0"/>
              <a:buNone/>
            </a:pPr>
            <a:endParaRPr lang="en-US"/>
          </a:p>
          <a:p>
            <a:pPr marL="0" indent="0">
              <a:spcBef>
                <a:spcPts val="0"/>
              </a:spcBef>
              <a:buSzPts val="2640"/>
              <a:buFont typeface="Arial" panose="020B0604020202020204" pitchFamily="34" charset="0"/>
              <a:buNone/>
            </a:pPr>
            <a:r>
              <a:rPr lang="en-US"/>
              <a:t>How COULD you use assessment or evaluation in your work?</a:t>
            </a:r>
            <a:endParaRPr lang="en-US" dirty="0"/>
          </a:p>
        </p:txBody>
      </p:sp>
    </p:spTree>
    <p:extLst>
      <p:ext uri="{BB962C8B-B14F-4D97-AF65-F5344CB8AC3E}">
        <p14:creationId xmlns:p14="http://schemas.microsoft.com/office/powerpoint/2010/main" val="1088618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0F066-7AE1-18AD-81FE-0E347707491C}"/>
              </a:ext>
            </a:extLst>
          </p:cNvPr>
          <p:cNvSpPr>
            <a:spLocks noGrp="1"/>
          </p:cNvSpPr>
          <p:nvPr>
            <p:ph type="title"/>
          </p:nvPr>
        </p:nvSpPr>
        <p:spPr/>
        <p:txBody>
          <a:bodyPr/>
          <a:lstStyle/>
          <a:p>
            <a:r>
              <a:rPr lang="en-US" dirty="0"/>
              <a:t>Let’s back up…</a:t>
            </a:r>
          </a:p>
        </p:txBody>
      </p:sp>
      <p:sp>
        <p:nvSpPr>
          <p:cNvPr id="3" name="Content Placeholder 2">
            <a:extLst>
              <a:ext uri="{FF2B5EF4-FFF2-40B4-BE49-F238E27FC236}">
                <a16:creationId xmlns:a16="http://schemas.microsoft.com/office/drawing/2014/main" id="{1C379D1D-667F-D1C7-4F7A-D02C616A2633}"/>
              </a:ext>
            </a:extLst>
          </p:cNvPr>
          <p:cNvSpPr>
            <a:spLocks noGrp="1"/>
          </p:cNvSpPr>
          <p:nvPr>
            <p:ph idx="1"/>
          </p:nvPr>
        </p:nvSpPr>
        <p:spPr/>
        <p:txBody>
          <a:bodyPr/>
          <a:lstStyle/>
          <a:p>
            <a:pPr marL="0" lvl="0" indent="0" algn="l" rtl="0">
              <a:lnSpc>
                <a:spcPct val="90000"/>
              </a:lnSpc>
              <a:spcBef>
                <a:spcPts val="1000"/>
              </a:spcBef>
              <a:spcAft>
                <a:spcPts val="0"/>
              </a:spcAft>
              <a:buSzPts val="3080"/>
              <a:buNone/>
            </a:pPr>
            <a:r>
              <a:rPr lang="en-US" b="1" dirty="0"/>
              <a:t>Measure</a:t>
            </a:r>
            <a:r>
              <a:rPr lang="en-US" dirty="0"/>
              <a:t>: You first need a measurement to collect data; an example is a test or survey; “Charles got 5 out of 10”</a:t>
            </a:r>
          </a:p>
          <a:p>
            <a:pPr marL="0" lvl="0" indent="0" algn="l" rtl="0">
              <a:lnSpc>
                <a:spcPct val="90000"/>
              </a:lnSpc>
              <a:spcBef>
                <a:spcPts val="1000"/>
              </a:spcBef>
              <a:spcAft>
                <a:spcPts val="0"/>
              </a:spcAft>
              <a:buSzPts val="3080"/>
              <a:buNone/>
            </a:pPr>
            <a:endParaRPr lang="en-US" dirty="0"/>
          </a:p>
          <a:p>
            <a:pPr marL="0" lvl="0" indent="0" algn="l" rtl="0">
              <a:lnSpc>
                <a:spcPct val="90000"/>
              </a:lnSpc>
              <a:spcBef>
                <a:spcPts val="1000"/>
              </a:spcBef>
              <a:spcAft>
                <a:spcPts val="0"/>
              </a:spcAft>
              <a:buSzPts val="3080"/>
              <a:buNone/>
            </a:pPr>
            <a:r>
              <a:rPr lang="en-US" b="1" dirty="0"/>
              <a:t>Assessment</a:t>
            </a:r>
            <a:r>
              <a:rPr lang="en-US" dirty="0"/>
              <a:t>: Based upon the data collected in the measurement, you can make an assessment; “Charles’ grade is poor”</a:t>
            </a:r>
          </a:p>
          <a:p>
            <a:pPr marL="0" lvl="0" indent="0" algn="l" rtl="0">
              <a:lnSpc>
                <a:spcPct val="90000"/>
              </a:lnSpc>
              <a:spcBef>
                <a:spcPts val="1000"/>
              </a:spcBef>
              <a:spcAft>
                <a:spcPts val="0"/>
              </a:spcAft>
              <a:buSzPts val="3080"/>
              <a:buNone/>
            </a:pPr>
            <a:endParaRPr lang="en-US" dirty="0"/>
          </a:p>
          <a:p>
            <a:pPr marL="0" lvl="0" indent="0" algn="l" rtl="0">
              <a:lnSpc>
                <a:spcPct val="90000"/>
              </a:lnSpc>
              <a:spcBef>
                <a:spcPts val="1000"/>
              </a:spcBef>
              <a:spcAft>
                <a:spcPts val="0"/>
              </a:spcAft>
              <a:buSzPts val="3080"/>
              <a:buNone/>
            </a:pPr>
            <a:r>
              <a:rPr lang="en-US" b="1" dirty="0"/>
              <a:t>Evaluation</a:t>
            </a:r>
            <a:r>
              <a:rPr lang="en-US" dirty="0"/>
              <a:t>: Using data collected from the assessments, you can evaluate and determine a plan/change/needs; “Charles needs to work on these 2 things to improve”</a:t>
            </a:r>
          </a:p>
          <a:p>
            <a:endParaRPr lang="en-US" dirty="0"/>
          </a:p>
        </p:txBody>
      </p:sp>
    </p:spTree>
    <p:extLst>
      <p:ext uri="{BB962C8B-B14F-4D97-AF65-F5344CB8AC3E}">
        <p14:creationId xmlns:p14="http://schemas.microsoft.com/office/powerpoint/2010/main" val="500123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8BACC-09E6-BFB5-3FF8-E497FDD2516E}"/>
              </a:ext>
            </a:extLst>
          </p:cNvPr>
          <p:cNvSpPr>
            <a:spLocks noGrp="1"/>
          </p:cNvSpPr>
          <p:nvPr>
            <p:ph type="title"/>
          </p:nvPr>
        </p:nvSpPr>
        <p:spPr>
          <a:xfrm>
            <a:off x="838200" y="513347"/>
            <a:ext cx="10515600" cy="1177341"/>
          </a:xfrm>
        </p:spPr>
        <p:txBody>
          <a:bodyPr>
            <a:normAutofit fontScale="90000"/>
          </a:bodyPr>
          <a:lstStyle/>
          <a:p>
            <a:r>
              <a:rPr lang="en-US" dirty="0"/>
              <a:t>First Step: Develop Course Outcomes/The syllabus</a:t>
            </a:r>
            <a:br>
              <a:rPr lang="en-US" dirty="0"/>
            </a:br>
            <a:r>
              <a:rPr lang="en-US" dirty="0"/>
              <a:t>What are you measuring and why? </a:t>
            </a:r>
            <a:br>
              <a:rPr lang="en-US" dirty="0"/>
            </a:br>
            <a:endParaRPr lang="en-US" dirty="0"/>
          </a:p>
        </p:txBody>
      </p:sp>
      <p:sp>
        <p:nvSpPr>
          <p:cNvPr id="10" name="Content Placeholder 9">
            <a:extLst>
              <a:ext uri="{FF2B5EF4-FFF2-40B4-BE49-F238E27FC236}">
                <a16:creationId xmlns:a16="http://schemas.microsoft.com/office/drawing/2014/main" id="{DC3C8FD6-0DE0-1FB0-0627-4E57E6AD5F37}"/>
              </a:ext>
            </a:extLst>
          </p:cNvPr>
          <p:cNvSpPr>
            <a:spLocks noGrp="1"/>
          </p:cNvSpPr>
          <p:nvPr>
            <p:ph idx="1"/>
          </p:nvPr>
        </p:nvSpPr>
        <p:spPr/>
        <p:txBody>
          <a:bodyPr>
            <a:normAutofit fontScale="92500" lnSpcReduction="10000"/>
          </a:bodyPr>
          <a:lstStyle/>
          <a:p>
            <a:r>
              <a:rPr lang="en-US" dirty="0"/>
              <a:t>By the end of this course, students should be able to: </a:t>
            </a:r>
          </a:p>
          <a:p>
            <a:pPr lvl="1"/>
            <a:r>
              <a:rPr lang="en-US" dirty="0"/>
              <a:t>identify, describe, compare and contrast the attributes of the essential elements of contract formation at common law (offer, acceptance and consideration) and defenses to formation, including mistake, misrepresentation, incapacity, duress, unconscionability, undue influence and statute of frauds; contract performance, breach and excuse; remedies; and third party rights </a:t>
            </a:r>
          </a:p>
          <a:p>
            <a:pPr lvl="1"/>
            <a:r>
              <a:rPr lang="en-US" dirty="0"/>
              <a:t>appreciate the challenge of balancing several important and, at times, competing values within a coherent legal framework know how to extract rules and policy from judicial opinions </a:t>
            </a:r>
          </a:p>
          <a:p>
            <a:pPr lvl="1"/>
            <a:r>
              <a:rPr lang="en-US" dirty="0"/>
              <a:t>identify issues and holdings in judicial opinions </a:t>
            </a:r>
          </a:p>
          <a:p>
            <a:pPr lvl="1"/>
            <a:r>
              <a:rPr lang="en-US" dirty="0"/>
              <a:t>recognize the various sides of a given legal issue, and effectively articulate the strengths and weaknesses of each </a:t>
            </a:r>
          </a:p>
          <a:p>
            <a:pPr lvl="1"/>
            <a:r>
              <a:rPr lang="en-US" dirty="0"/>
              <a:t> distinguish or harmonize, as appropriate, cases on the basis of law and/or fact </a:t>
            </a:r>
          </a:p>
          <a:p>
            <a:pPr lvl="1"/>
            <a:r>
              <a:rPr lang="en-US" dirty="0"/>
              <a:t>summarize and apply the applicable rules to problem</a:t>
            </a:r>
          </a:p>
        </p:txBody>
      </p:sp>
    </p:spTree>
    <p:extLst>
      <p:ext uri="{BB962C8B-B14F-4D97-AF65-F5344CB8AC3E}">
        <p14:creationId xmlns:p14="http://schemas.microsoft.com/office/powerpoint/2010/main" val="2279396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4AAB4-B41B-CBAD-128A-306388262E15}"/>
              </a:ext>
            </a:extLst>
          </p:cNvPr>
          <p:cNvSpPr>
            <a:spLocks noGrp="1"/>
          </p:cNvSpPr>
          <p:nvPr>
            <p:ph type="title"/>
          </p:nvPr>
        </p:nvSpPr>
        <p:spPr>
          <a:xfrm>
            <a:off x="838200" y="365125"/>
            <a:ext cx="10723880" cy="1325563"/>
          </a:xfrm>
        </p:spPr>
        <p:txBody>
          <a:bodyPr>
            <a:normAutofit fontScale="90000"/>
          </a:bodyPr>
          <a:lstStyle/>
          <a:p>
            <a:r>
              <a:rPr lang="en-US" dirty="0"/>
              <a:t>Second Step: Assessment of Student Learning</a:t>
            </a:r>
            <a:br>
              <a:rPr lang="en-US" dirty="0"/>
            </a:br>
            <a:r>
              <a:rPr lang="en-US" dirty="0"/>
              <a:t>Examples/Ideas of Assessments</a:t>
            </a:r>
            <a:br>
              <a:rPr lang="en-US" dirty="0"/>
            </a:br>
            <a:r>
              <a:rPr lang="en-US" dirty="0"/>
              <a:t>What are you trying to measure in the assessment?</a:t>
            </a:r>
          </a:p>
        </p:txBody>
      </p:sp>
      <p:sp>
        <p:nvSpPr>
          <p:cNvPr id="3" name="Content Placeholder 2">
            <a:extLst>
              <a:ext uri="{FF2B5EF4-FFF2-40B4-BE49-F238E27FC236}">
                <a16:creationId xmlns:a16="http://schemas.microsoft.com/office/drawing/2014/main" id="{3464B0CD-1F4F-BAB8-63DF-E750C6514963}"/>
              </a:ext>
            </a:extLst>
          </p:cNvPr>
          <p:cNvSpPr>
            <a:spLocks noGrp="1"/>
          </p:cNvSpPr>
          <p:nvPr>
            <p:ph idx="1"/>
          </p:nvPr>
        </p:nvSpPr>
        <p:spPr>
          <a:xfrm>
            <a:off x="838200" y="2141537"/>
            <a:ext cx="10515600" cy="4351338"/>
          </a:xfrm>
        </p:spPr>
        <p:txBody>
          <a:bodyPr/>
          <a:lstStyle/>
          <a:p>
            <a:r>
              <a:rPr lang="en-US" dirty="0">
                <a:hlinkClick r:id="rId2"/>
              </a:rPr>
              <a:t>Cali.org </a:t>
            </a:r>
            <a:r>
              <a:rPr lang="en-US" dirty="0"/>
              <a:t>tutorials</a:t>
            </a:r>
          </a:p>
          <a:p>
            <a:r>
              <a:rPr lang="en-US" dirty="0"/>
              <a:t>West Academic Casebook Plus Question Banks</a:t>
            </a:r>
          </a:p>
          <a:p>
            <a:r>
              <a:rPr lang="en-US" dirty="0"/>
              <a:t>Aspen Connected Casebooks</a:t>
            </a:r>
          </a:p>
          <a:p>
            <a:r>
              <a:rPr lang="en-US" dirty="0">
                <a:hlinkClick r:id="rId3"/>
              </a:rPr>
              <a:t>NCBE past exams</a:t>
            </a:r>
            <a:endParaRPr lang="en-US" dirty="0"/>
          </a:p>
          <a:p>
            <a:r>
              <a:rPr lang="en-US" dirty="0"/>
              <a:t>Problems from your casebook that you’ve not used</a:t>
            </a:r>
          </a:p>
          <a:p>
            <a:r>
              <a:rPr lang="en-US" dirty="0">
                <a:hlinkClick r:id="rId4"/>
              </a:rPr>
              <a:t>Law Professor Blogs </a:t>
            </a:r>
            <a:r>
              <a:rPr lang="en-US" dirty="0"/>
              <a:t>(often has current events and oldies but goodies)</a:t>
            </a:r>
          </a:p>
          <a:p>
            <a:r>
              <a:rPr lang="en-US" dirty="0"/>
              <a:t>Recent cases</a:t>
            </a:r>
          </a:p>
          <a:p>
            <a:r>
              <a:rPr lang="en-US" dirty="0"/>
              <a:t>Problems from other casebooks</a:t>
            </a:r>
          </a:p>
        </p:txBody>
      </p:sp>
    </p:spTree>
    <p:extLst>
      <p:ext uri="{BB962C8B-B14F-4D97-AF65-F5344CB8AC3E}">
        <p14:creationId xmlns:p14="http://schemas.microsoft.com/office/powerpoint/2010/main" val="259595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375C5-DFF4-1580-7DDD-55CEBD6699E3}"/>
              </a:ext>
            </a:extLst>
          </p:cNvPr>
          <p:cNvSpPr>
            <a:spLocks noGrp="1"/>
          </p:cNvSpPr>
          <p:nvPr>
            <p:ph type="title"/>
          </p:nvPr>
        </p:nvSpPr>
        <p:spPr/>
        <p:txBody>
          <a:bodyPr/>
          <a:lstStyle/>
          <a:p>
            <a:r>
              <a:rPr lang="en-US" dirty="0"/>
              <a:t>Once you have an assessment in mind . .</a:t>
            </a:r>
          </a:p>
        </p:txBody>
      </p:sp>
      <p:sp>
        <p:nvSpPr>
          <p:cNvPr id="3" name="Content Placeholder 2">
            <a:extLst>
              <a:ext uri="{FF2B5EF4-FFF2-40B4-BE49-F238E27FC236}">
                <a16:creationId xmlns:a16="http://schemas.microsoft.com/office/drawing/2014/main" id="{47FBF8EB-0298-69AE-C87B-41FED956F0B1}"/>
              </a:ext>
            </a:extLst>
          </p:cNvPr>
          <p:cNvSpPr>
            <a:spLocks noGrp="1"/>
          </p:cNvSpPr>
          <p:nvPr>
            <p:ph idx="1"/>
          </p:nvPr>
        </p:nvSpPr>
        <p:spPr/>
        <p:txBody>
          <a:bodyPr/>
          <a:lstStyle/>
          <a:p>
            <a:r>
              <a:rPr lang="en-US" dirty="0"/>
              <a:t>Find/Create a measurement</a:t>
            </a:r>
          </a:p>
          <a:p>
            <a:pPr lvl="1"/>
            <a:r>
              <a:rPr lang="en-US" dirty="0"/>
              <a:t>Make sure the assessment measures what you are trying to find</a:t>
            </a:r>
          </a:p>
          <a:p>
            <a:pPr lvl="1"/>
            <a:r>
              <a:rPr lang="en-US" dirty="0"/>
              <a:t>What are your expectations in terms of student performance?</a:t>
            </a:r>
          </a:p>
          <a:p>
            <a:pPr lvl="1"/>
            <a:r>
              <a:rPr lang="en-US" dirty="0"/>
              <a:t>Excel spreadsheets can be helpful to provide student feedback and determine class averages</a:t>
            </a:r>
          </a:p>
          <a:p>
            <a:r>
              <a:rPr lang="en-US" dirty="0"/>
              <a:t>Collecting Data/ The scores</a:t>
            </a:r>
          </a:p>
          <a:p>
            <a:pPr lvl="1"/>
            <a:r>
              <a:rPr lang="en-US" dirty="0"/>
              <a:t>Data is essential for assessment and evaluation</a:t>
            </a:r>
          </a:p>
          <a:p>
            <a:r>
              <a:rPr lang="en-US" dirty="0"/>
              <a:t>Interpret the data</a:t>
            </a:r>
          </a:p>
          <a:p>
            <a:pPr lvl="2"/>
            <a:r>
              <a:rPr lang="en-US" dirty="0"/>
              <a:t>How did the students do individually and as a group?</a:t>
            </a:r>
          </a:p>
        </p:txBody>
      </p:sp>
    </p:spTree>
    <p:extLst>
      <p:ext uri="{BB962C8B-B14F-4D97-AF65-F5344CB8AC3E}">
        <p14:creationId xmlns:p14="http://schemas.microsoft.com/office/powerpoint/2010/main" val="2567003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0B3EC-5E72-FDD1-215B-F7D4B14C92B8}"/>
              </a:ext>
            </a:extLst>
          </p:cNvPr>
          <p:cNvSpPr>
            <a:spLocks noGrp="1"/>
          </p:cNvSpPr>
          <p:nvPr>
            <p:ph type="title"/>
          </p:nvPr>
        </p:nvSpPr>
        <p:spPr/>
        <p:txBody>
          <a:bodyPr>
            <a:normAutofit fontScale="90000"/>
          </a:bodyPr>
          <a:lstStyle/>
          <a:p>
            <a:r>
              <a:rPr lang="en-US" dirty="0"/>
              <a:t>Example 1: A CALI </a:t>
            </a:r>
            <a:r>
              <a:rPr lang="en-US" dirty="0" err="1"/>
              <a:t>Lessonlink</a:t>
            </a:r>
            <a:r>
              <a:rPr lang="en-US" dirty="0"/>
              <a:t> on Secured Transactions: formative assessment and learning</a:t>
            </a:r>
          </a:p>
        </p:txBody>
      </p:sp>
      <p:pic>
        <p:nvPicPr>
          <p:cNvPr id="5" name="Content Placeholder 4">
            <a:extLst>
              <a:ext uri="{FF2B5EF4-FFF2-40B4-BE49-F238E27FC236}">
                <a16:creationId xmlns:a16="http://schemas.microsoft.com/office/drawing/2014/main" id="{251E744A-DCC8-220B-9225-282C1443A6C3}"/>
              </a:ext>
            </a:extLst>
          </p:cNvPr>
          <p:cNvPicPr>
            <a:picLocks noGrp="1" noChangeAspect="1"/>
          </p:cNvPicPr>
          <p:nvPr>
            <p:ph idx="1"/>
          </p:nvPr>
        </p:nvPicPr>
        <p:blipFill>
          <a:blip r:embed="rId2"/>
          <a:stretch>
            <a:fillRect/>
          </a:stretch>
        </p:blipFill>
        <p:spPr>
          <a:xfrm>
            <a:off x="1382537" y="1825625"/>
            <a:ext cx="9426926" cy="4351338"/>
          </a:xfrm>
        </p:spPr>
      </p:pic>
    </p:spTree>
    <p:extLst>
      <p:ext uri="{BB962C8B-B14F-4D97-AF65-F5344CB8AC3E}">
        <p14:creationId xmlns:p14="http://schemas.microsoft.com/office/powerpoint/2010/main" val="1400141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EF2F2-83E8-B9E7-0C9B-1BF13E7CAEB6}"/>
              </a:ext>
            </a:extLst>
          </p:cNvPr>
          <p:cNvSpPr>
            <a:spLocks noGrp="1"/>
          </p:cNvSpPr>
          <p:nvPr>
            <p:ph type="title"/>
          </p:nvPr>
        </p:nvSpPr>
        <p:spPr>
          <a:xfrm>
            <a:off x="675640" y="1604645"/>
            <a:ext cx="3893185" cy="1325563"/>
          </a:xfrm>
        </p:spPr>
        <p:txBody>
          <a:bodyPr>
            <a:normAutofit fontScale="90000"/>
          </a:bodyPr>
          <a:lstStyle/>
          <a:p>
            <a:r>
              <a:rPr lang="en-US" dirty="0"/>
              <a:t>Example 2: What might the data for an essay look like? Create a rubric</a:t>
            </a:r>
          </a:p>
        </p:txBody>
      </p:sp>
      <p:pic>
        <p:nvPicPr>
          <p:cNvPr id="7" name="Picture 6">
            <a:extLst>
              <a:ext uri="{FF2B5EF4-FFF2-40B4-BE49-F238E27FC236}">
                <a16:creationId xmlns:a16="http://schemas.microsoft.com/office/drawing/2014/main" id="{D98C1223-4ABE-368C-9ADD-0FB32DE74127}"/>
              </a:ext>
            </a:extLst>
          </p:cNvPr>
          <p:cNvPicPr>
            <a:picLocks noChangeAspect="1"/>
          </p:cNvPicPr>
          <p:nvPr/>
        </p:nvPicPr>
        <p:blipFill>
          <a:blip r:embed="rId2"/>
          <a:stretch>
            <a:fillRect/>
          </a:stretch>
        </p:blipFill>
        <p:spPr>
          <a:xfrm>
            <a:off x="4731385" y="136525"/>
            <a:ext cx="7321550" cy="6584950"/>
          </a:xfrm>
          <a:prstGeom prst="rect">
            <a:avLst/>
          </a:prstGeom>
        </p:spPr>
      </p:pic>
    </p:spTree>
    <p:extLst>
      <p:ext uri="{BB962C8B-B14F-4D97-AF65-F5344CB8AC3E}">
        <p14:creationId xmlns:p14="http://schemas.microsoft.com/office/powerpoint/2010/main" val="1455582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504BD-D251-8D98-63BC-18BD3E2BDF26}"/>
              </a:ext>
            </a:extLst>
          </p:cNvPr>
          <p:cNvSpPr>
            <a:spLocks noGrp="1"/>
          </p:cNvSpPr>
          <p:nvPr>
            <p:ph type="title"/>
          </p:nvPr>
        </p:nvSpPr>
        <p:spPr>
          <a:xfrm>
            <a:off x="838200" y="537845"/>
            <a:ext cx="10515600" cy="1325563"/>
          </a:xfrm>
        </p:spPr>
        <p:txBody>
          <a:bodyPr>
            <a:normAutofit fontScale="90000"/>
          </a:bodyPr>
          <a:lstStyle/>
          <a:p>
            <a:r>
              <a:rPr lang="en-US" dirty="0"/>
              <a:t>Example 3: A set of multiple-choice questions? Just the numbers here but you can break them down by topic.</a:t>
            </a:r>
          </a:p>
        </p:txBody>
      </p:sp>
      <p:pic>
        <p:nvPicPr>
          <p:cNvPr id="4" name="Picture 3">
            <a:extLst>
              <a:ext uri="{FF2B5EF4-FFF2-40B4-BE49-F238E27FC236}">
                <a16:creationId xmlns:a16="http://schemas.microsoft.com/office/drawing/2014/main" id="{9D36CDFF-7C0F-857A-752C-05AEDBF9ED4D}"/>
              </a:ext>
            </a:extLst>
          </p:cNvPr>
          <p:cNvPicPr>
            <a:picLocks noChangeAspect="1"/>
          </p:cNvPicPr>
          <p:nvPr/>
        </p:nvPicPr>
        <p:blipFill>
          <a:blip r:embed="rId2"/>
          <a:stretch>
            <a:fillRect/>
          </a:stretch>
        </p:blipFill>
        <p:spPr>
          <a:xfrm>
            <a:off x="1197422" y="2123440"/>
            <a:ext cx="9133201" cy="4375329"/>
          </a:xfrm>
          <a:prstGeom prst="rect">
            <a:avLst/>
          </a:prstGeom>
        </p:spPr>
      </p:pic>
    </p:spTree>
    <p:extLst>
      <p:ext uri="{BB962C8B-B14F-4D97-AF65-F5344CB8AC3E}">
        <p14:creationId xmlns:p14="http://schemas.microsoft.com/office/powerpoint/2010/main" val="13507715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10BEB954-4024-4CCF-A9D6-4C00FDC028D9}">
  <ds:schemaRefs>
    <ds:schemaRef ds:uri="http://schemas.microsoft.com/sharepoint/v3/contenttype/forms"/>
  </ds:schemaRefs>
</ds:datastoreItem>
</file>

<file path=customXml/itemProps2.xml><?xml version="1.0" encoding="utf-8"?>
<ds:datastoreItem xmlns:ds="http://schemas.openxmlformats.org/officeDocument/2006/customXml" ds:itemID="{AB96CC85-5758-41C0-8EFD-737AFB6912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710EE66-8707-456F-8F2E-091D581CB030}">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
  <TotalTime>3244</TotalTime>
  <Words>719</Words>
  <Application>Microsoft Office PowerPoint</Application>
  <PresentationFormat>Widescreen</PresentationFormat>
  <Paragraphs>58</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ASSESSMENT AND EVALUATION:  TOOLS FOR STUDENT IMPROVEMENT</vt:lpstr>
      <vt:lpstr>Assessment v. Evaluation</vt:lpstr>
      <vt:lpstr>Let’s back up…</vt:lpstr>
      <vt:lpstr>First Step: Develop Course Outcomes/The syllabus What are you measuring and why?  </vt:lpstr>
      <vt:lpstr>Second Step: Assessment of Student Learning Examples/Ideas of Assessments What are you trying to measure in the assessment?</vt:lpstr>
      <vt:lpstr>Once you have an assessment in mind . .</vt:lpstr>
      <vt:lpstr>Example 1: A CALI Lessonlink on Secured Transactions: formative assessment and learning</vt:lpstr>
      <vt:lpstr>Example 2: What might the data for an essay look like? Create a rubric</vt:lpstr>
      <vt:lpstr>Example 3: A set of multiple-choice questions? Just the numbers here but you can break them down by topic.</vt:lpstr>
      <vt:lpstr>Let’s back up… again</vt:lpstr>
      <vt:lpstr>Closing the loop: Providing Student Feedback</vt:lpstr>
      <vt:lpstr>What can you say about the assessment/course?  Closing the loop on your course</vt:lpstr>
      <vt:lpstr>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AND EVALUATION:  TOOLS FOR STUDENT IMPROVEMENT</dc:title>
  <dc:creator>Jennifer Martin</dc:creator>
  <cp:lastModifiedBy>Jennifer Martin</cp:lastModifiedBy>
  <cp:revision>21</cp:revision>
  <dcterms:created xsi:type="dcterms:W3CDTF">2023-07-24T20:02:57Z</dcterms:created>
  <dcterms:modified xsi:type="dcterms:W3CDTF">2023-07-27T02:07:31Z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