
<file path=[Content_Types].xml><?xml version="1.0" encoding="utf-8"?>
<Types xmlns="http://schemas.openxmlformats.org/package/2006/content-types">
  <Default Extension="tmp" ContentType="image/png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1"/>
  </p:sldMasterIdLst>
  <p:notesMasterIdLst>
    <p:notesMasterId r:id="rId40"/>
  </p:notesMasterIdLst>
  <p:handoutMasterIdLst>
    <p:handoutMasterId r:id="rId41"/>
  </p:handoutMasterIdLst>
  <p:sldIdLst>
    <p:sldId id="282" r:id="rId2"/>
    <p:sldId id="306" r:id="rId3"/>
    <p:sldId id="307" r:id="rId4"/>
    <p:sldId id="309" r:id="rId5"/>
    <p:sldId id="263" r:id="rId6"/>
    <p:sldId id="258" r:id="rId7"/>
    <p:sldId id="264" r:id="rId8"/>
    <p:sldId id="260" r:id="rId9"/>
    <p:sldId id="271" r:id="rId10"/>
    <p:sldId id="262" r:id="rId11"/>
    <p:sldId id="277" r:id="rId12"/>
    <p:sldId id="273" r:id="rId13"/>
    <p:sldId id="274" r:id="rId14"/>
    <p:sldId id="330" r:id="rId15"/>
    <p:sldId id="278" r:id="rId16"/>
    <p:sldId id="281" r:id="rId17"/>
    <p:sldId id="331" r:id="rId18"/>
    <p:sldId id="276" r:id="rId19"/>
    <p:sldId id="334" r:id="rId20"/>
    <p:sldId id="318" r:id="rId21"/>
    <p:sldId id="319" r:id="rId22"/>
    <p:sldId id="320" r:id="rId23"/>
    <p:sldId id="321" r:id="rId24"/>
    <p:sldId id="322" r:id="rId25"/>
    <p:sldId id="323" r:id="rId26"/>
    <p:sldId id="324" r:id="rId27"/>
    <p:sldId id="325" r:id="rId28"/>
    <p:sldId id="326" r:id="rId29"/>
    <p:sldId id="327" r:id="rId30"/>
    <p:sldId id="328" r:id="rId31"/>
    <p:sldId id="329" r:id="rId32"/>
    <p:sldId id="311" r:id="rId33"/>
    <p:sldId id="312" r:id="rId34"/>
    <p:sldId id="313" r:id="rId35"/>
    <p:sldId id="314" r:id="rId36"/>
    <p:sldId id="315" r:id="rId37"/>
    <p:sldId id="316" r:id="rId38"/>
    <p:sldId id="317" r:id="rId3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ara McQuitty" initials="CM" lastIdx="1" clrIdx="0">
    <p:extLst>
      <p:ext uri="{19B8F6BF-5375-455C-9EA6-DF929625EA0E}">
        <p15:presenceInfo xmlns:p15="http://schemas.microsoft.com/office/powerpoint/2012/main" userId="Cara McQuitty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90" d="100"/>
          <a:sy n="90" d="100"/>
        </p:scale>
        <p:origin x="6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9-17T16:42:01.246" idx="1">
    <p:pos x="10" y="10"/>
    <p:text>Include sign offs?</p:text>
    <p:extLst>
      <p:ext uri="{C676402C-5697-4E1C-873F-D02D1690AC5C}">
        <p15:threadingInfo xmlns:p15="http://schemas.microsoft.com/office/powerpoint/2012/main" timeZoneBias="240"/>
      </p:ext>
    </p:extLs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D10D372-33D8-FB44-9658-3E1E533CD0D2}" type="doc">
      <dgm:prSet loTypeId="urn:microsoft.com/office/officeart/2005/8/layout/default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A2D90EE-7314-E443-8315-875B2D9CAECC}">
      <dgm:prSet phldrT="[Text]" custT="1"/>
      <dgm:spPr>
        <a:solidFill>
          <a:srgbClr val="066F94"/>
        </a:solidFill>
      </dgm:spPr>
      <dgm:t>
        <a:bodyPr/>
        <a:lstStyle/>
        <a:p>
          <a:r>
            <a:rPr lang="en-US" sz="4000" dirty="0">
              <a:solidFill>
                <a:schemeClr val="bg1"/>
              </a:solidFill>
            </a:rPr>
            <a:t>Preparing for the visit</a:t>
          </a:r>
        </a:p>
      </dgm:t>
    </dgm:pt>
    <dgm:pt modelId="{A4810FAD-94C5-FA40-8F4B-07123564C891}" type="parTrans" cxnId="{67027351-8EDF-7243-ABE0-A836CB2B54B9}">
      <dgm:prSet/>
      <dgm:spPr/>
      <dgm:t>
        <a:bodyPr/>
        <a:lstStyle/>
        <a:p>
          <a:endParaRPr lang="en-US"/>
        </a:p>
      </dgm:t>
    </dgm:pt>
    <dgm:pt modelId="{A6F1C188-5D60-CF4E-9A25-640F50EAA852}" type="sibTrans" cxnId="{67027351-8EDF-7243-ABE0-A836CB2B54B9}">
      <dgm:prSet/>
      <dgm:spPr/>
      <dgm:t>
        <a:bodyPr/>
        <a:lstStyle/>
        <a:p>
          <a:endParaRPr lang="en-US"/>
        </a:p>
      </dgm:t>
    </dgm:pt>
    <dgm:pt modelId="{64AE5103-386C-084A-B2C1-122A463341BA}">
      <dgm:prSet phldrT="[Text]" custT="1"/>
      <dgm:spPr>
        <a:solidFill>
          <a:srgbClr val="066F94"/>
        </a:solidFill>
      </dgm:spPr>
      <dgm:t>
        <a:bodyPr/>
        <a:lstStyle/>
        <a:p>
          <a:r>
            <a:rPr lang="en-US" sz="4000" dirty="0">
              <a:solidFill>
                <a:schemeClr val="bg1"/>
              </a:solidFill>
            </a:rPr>
            <a:t>The Visit</a:t>
          </a:r>
        </a:p>
      </dgm:t>
    </dgm:pt>
    <dgm:pt modelId="{6CE44C6C-58F2-774F-9DC2-C3BE80A1EF05}" type="parTrans" cxnId="{B9BEA0F5-B29D-4A46-BEE0-684C9CCD951B}">
      <dgm:prSet/>
      <dgm:spPr/>
      <dgm:t>
        <a:bodyPr/>
        <a:lstStyle/>
        <a:p>
          <a:endParaRPr lang="en-US"/>
        </a:p>
      </dgm:t>
    </dgm:pt>
    <dgm:pt modelId="{AD6F3DAD-6034-A842-827A-E19472EDD570}" type="sibTrans" cxnId="{B9BEA0F5-B29D-4A46-BEE0-684C9CCD951B}">
      <dgm:prSet/>
      <dgm:spPr/>
      <dgm:t>
        <a:bodyPr/>
        <a:lstStyle/>
        <a:p>
          <a:endParaRPr lang="en-US"/>
        </a:p>
      </dgm:t>
    </dgm:pt>
    <dgm:pt modelId="{41840D8D-1166-064D-B1B7-6533696E3E52}">
      <dgm:prSet phldrT="[Text]" custT="1"/>
      <dgm:spPr>
        <a:solidFill>
          <a:srgbClr val="066F94"/>
        </a:solidFill>
      </dgm:spPr>
      <dgm:t>
        <a:bodyPr/>
        <a:lstStyle/>
        <a:p>
          <a:r>
            <a:rPr lang="en-US" sz="4000" dirty="0">
              <a:solidFill>
                <a:schemeClr val="bg1"/>
              </a:solidFill>
            </a:rPr>
            <a:t>Writing the Report</a:t>
          </a:r>
        </a:p>
      </dgm:t>
    </dgm:pt>
    <dgm:pt modelId="{D0DA60BA-2CF2-AA42-B896-7311ABC32A68}" type="parTrans" cxnId="{550876F2-CC3C-0A40-9C3B-4C0ED583C23B}">
      <dgm:prSet/>
      <dgm:spPr/>
      <dgm:t>
        <a:bodyPr/>
        <a:lstStyle/>
        <a:p>
          <a:endParaRPr lang="en-US"/>
        </a:p>
      </dgm:t>
    </dgm:pt>
    <dgm:pt modelId="{89F63DD7-34DC-BF41-8B24-C94E42AB8FC5}" type="sibTrans" cxnId="{550876F2-CC3C-0A40-9C3B-4C0ED583C23B}">
      <dgm:prSet/>
      <dgm:spPr/>
      <dgm:t>
        <a:bodyPr/>
        <a:lstStyle/>
        <a:p>
          <a:endParaRPr lang="en-US"/>
        </a:p>
      </dgm:t>
    </dgm:pt>
    <dgm:pt modelId="{B459C20F-3327-DD4B-945F-2E6C00235A77}" type="pres">
      <dgm:prSet presAssocID="{0D10D372-33D8-FB44-9658-3E1E533CD0D2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E5070F5-EEFB-4C4A-8D8A-7A44945A699C}" type="pres">
      <dgm:prSet presAssocID="{5A2D90EE-7314-E443-8315-875B2D9CAECC}" presName="node" presStyleLbl="node1" presStyleIdx="0" presStyleCnt="3" custScaleX="125141" custScaleY="30993" custLinFactNeighborY="199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6C1BDF-7BD4-2340-996D-A1BA36C26EE0}" type="pres">
      <dgm:prSet presAssocID="{A6F1C188-5D60-CF4E-9A25-640F50EAA852}" presName="sibTrans" presStyleCnt="0"/>
      <dgm:spPr/>
    </dgm:pt>
    <dgm:pt modelId="{A82FE609-C3E6-C246-8086-2BFDF0FFDB67}" type="pres">
      <dgm:prSet presAssocID="{64AE5103-386C-084A-B2C1-122A463341BA}" presName="node" presStyleLbl="node1" presStyleIdx="1" presStyleCnt="3" custScaleX="113883" custScaleY="28987" custLinFactNeighborY="199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5CC2A3-A8D3-ED4A-B18C-F0148E31B2C1}" type="pres">
      <dgm:prSet presAssocID="{AD6F3DAD-6034-A842-827A-E19472EDD570}" presName="sibTrans" presStyleCnt="0"/>
      <dgm:spPr/>
    </dgm:pt>
    <dgm:pt modelId="{53EC2E4A-18DB-9347-8CD8-A079CF53F6E7}" type="pres">
      <dgm:prSet presAssocID="{41840D8D-1166-064D-B1B7-6533696E3E52}" presName="node" presStyleLbl="node1" presStyleIdx="2" presStyleCnt="3" custScaleY="32150" custLinFactNeighborX="-123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9BEA0F5-B29D-4A46-BEE0-684C9CCD951B}" srcId="{0D10D372-33D8-FB44-9658-3E1E533CD0D2}" destId="{64AE5103-386C-084A-B2C1-122A463341BA}" srcOrd="1" destOrd="0" parTransId="{6CE44C6C-58F2-774F-9DC2-C3BE80A1EF05}" sibTransId="{AD6F3DAD-6034-A842-827A-E19472EDD570}"/>
    <dgm:cxn modelId="{38D25E97-F964-9742-A3EC-9E8164375519}" type="presOf" srcId="{64AE5103-386C-084A-B2C1-122A463341BA}" destId="{A82FE609-C3E6-C246-8086-2BFDF0FFDB67}" srcOrd="0" destOrd="0" presId="urn:microsoft.com/office/officeart/2005/8/layout/default"/>
    <dgm:cxn modelId="{550876F2-CC3C-0A40-9C3B-4C0ED583C23B}" srcId="{0D10D372-33D8-FB44-9658-3E1E533CD0D2}" destId="{41840D8D-1166-064D-B1B7-6533696E3E52}" srcOrd="2" destOrd="0" parTransId="{D0DA60BA-2CF2-AA42-B896-7311ABC32A68}" sibTransId="{89F63DD7-34DC-BF41-8B24-C94E42AB8FC5}"/>
    <dgm:cxn modelId="{5FDBBEF3-5E4A-8C43-B159-3E422ED3D765}" type="presOf" srcId="{0D10D372-33D8-FB44-9658-3E1E533CD0D2}" destId="{B459C20F-3327-DD4B-945F-2E6C00235A77}" srcOrd="0" destOrd="0" presId="urn:microsoft.com/office/officeart/2005/8/layout/default"/>
    <dgm:cxn modelId="{C0B927FB-2AF0-7F42-9401-BB5FAC974474}" type="presOf" srcId="{41840D8D-1166-064D-B1B7-6533696E3E52}" destId="{53EC2E4A-18DB-9347-8CD8-A079CF53F6E7}" srcOrd="0" destOrd="0" presId="urn:microsoft.com/office/officeart/2005/8/layout/default"/>
    <dgm:cxn modelId="{67027351-8EDF-7243-ABE0-A836CB2B54B9}" srcId="{0D10D372-33D8-FB44-9658-3E1E533CD0D2}" destId="{5A2D90EE-7314-E443-8315-875B2D9CAECC}" srcOrd="0" destOrd="0" parTransId="{A4810FAD-94C5-FA40-8F4B-07123564C891}" sibTransId="{A6F1C188-5D60-CF4E-9A25-640F50EAA852}"/>
    <dgm:cxn modelId="{4A72F6E8-549C-2942-AD18-AAEE3F98BA41}" type="presOf" srcId="{5A2D90EE-7314-E443-8315-875B2D9CAECC}" destId="{5E5070F5-EEFB-4C4A-8D8A-7A44945A699C}" srcOrd="0" destOrd="0" presId="urn:microsoft.com/office/officeart/2005/8/layout/default"/>
    <dgm:cxn modelId="{7F011CDD-7173-2041-A72D-89532CF99F8F}" type="presParOf" srcId="{B459C20F-3327-DD4B-945F-2E6C00235A77}" destId="{5E5070F5-EEFB-4C4A-8D8A-7A44945A699C}" srcOrd="0" destOrd="0" presId="urn:microsoft.com/office/officeart/2005/8/layout/default"/>
    <dgm:cxn modelId="{BD20EA37-4629-AA4E-B701-5513B5A3B367}" type="presParOf" srcId="{B459C20F-3327-DD4B-945F-2E6C00235A77}" destId="{F46C1BDF-7BD4-2340-996D-A1BA36C26EE0}" srcOrd="1" destOrd="0" presId="urn:microsoft.com/office/officeart/2005/8/layout/default"/>
    <dgm:cxn modelId="{10904458-DB81-DC47-8806-B8C095E0DD8A}" type="presParOf" srcId="{B459C20F-3327-DD4B-945F-2E6C00235A77}" destId="{A82FE609-C3E6-C246-8086-2BFDF0FFDB67}" srcOrd="2" destOrd="0" presId="urn:microsoft.com/office/officeart/2005/8/layout/default"/>
    <dgm:cxn modelId="{EA02C1BB-24B1-7F42-B5C5-009956547A74}" type="presParOf" srcId="{B459C20F-3327-DD4B-945F-2E6C00235A77}" destId="{4C5CC2A3-A8D3-ED4A-B18C-F0148E31B2C1}" srcOrd="3" destOrd="0" presId="urn:microsoft.com/office/officeart/2005/8/layout/default"/>
    <dgm:cxn modelId="{89785EDF-4B16-604B-BDAB-FADB2AA14778}" type="presParOf" srcId="{B459C20F-3327-DD4B-945F-2E6C00235A77}" destId="{53EC2E4A-18DB-9347-8CD8-A079CF53F6E7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118CBF-AC58-4C52-8448-3C6227A5EACC}" type="datetimeFigureOut">
              <a:rPr lang="en-US" smtClean="0"/>
              <a:t>1/1/2020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4F1B26-DB46-4EC4-B0CA-4CB66A5A43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4079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361B41-0A15-410F-83E8-17857CEA9602}" type="datetimeFigureOut">
              <a:rPr lang="en-US" smtClean="0"/>
              <a:t>1/1/2020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EF14C1-AE5A-4E4B-8EC9-1422E61463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3170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30878C-6C96-4215-8953-487EBD184BA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79749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3C4A72-B53E-0346-800C-158092994F0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88926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3C4A72-B53E-0346-800C-158092994F0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15376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3C4A72-B53E-0346-800C-158092994F0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71351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3C4A72-B53E-0346-800C-158092994F0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0813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EF14C1-AE5A-4E4B-8EC9-1422E614634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5432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EF14C1-AE5A-4E4B-8EC9-1422E614634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9212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EF14C1-AE5A-4E4B-8EC9-1422E614634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6661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EF14C1-AE5A-4E4B-8EC9-1422E614634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0410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EF14C1-AE5A-4E4B-8EC9-1422E614634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6469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3C4A72-B53E-0346-800C-158092994F0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95038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3C4A72-B53E-0346-800C-158092994F0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37176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3C4A72-B53E-0346-800C-158092994F0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54191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969D4-6F34-4CD2-A351-3410CDFC30FC}" type="datetimeFigureOut">
              <a:rPr lang="en-US" smtClean="0"/>
              <a:t>1/1/2020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016F2-337B-4A2C-B4C2-97CE3F869980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63358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969D4-6F34-4CD2-A351-3410CDFC30FC}" type="datetimeFigureOut">
              <a:rPr lang="en-US" smtClean="0"/>
              <a:t>1/1/2020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016F2-337B-4A2C-B4C2-97CE3F8699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4539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969D4-6F34-4CD2-A351-3410CDFC30FC}" type="datetimeFigureOut">
              <a:rPr lang="en-US" smtClean="0"/>
              <a:t>1/1/2020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016F2-337B-4A2C-B4C2-97CE3F8699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7929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969D4-6F34-4CD2-A351-3410CDFC30FC}" type="datetimeFigureOut">
              <a:rPr lang="en-US" smtClean="0"/>
              <a:t>1/1/2020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016F2-337B-4A2C-B4C2-97CE3F8699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0817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969D4-6F34-4CD2-A351-3410CDFC30FC}" type="datetimeFigureOut">
              <a:rPr lang="en-US" smtClean="0"/>
              <a:t>1/1/2020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016F2-337B-4A2C-B4C2-97CE3F869980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64383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969D4-6F34-4CD2-A351-3410CDFC30FC}" type="datetimeFigureOut">
              <a:rPr lang="en-US" smtClean="0"/>
              <a:t>1/1/2020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016F2-337B-4A2C-B4C2-97CE3F8699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247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969D4-6F34-4CD2-A351-3410CDFC30FC}" type="datetimeFigureOut">
              <a:rPr lang="en-US" smtClean="0"/>
              <a:t>1/1/2020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016F2-337B-4A2C-B4C2-97CE3F8699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6471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969D4-6F34-4CD2-A351-3410CDFC30FC}" type="datetimeFigureOut">
              <a:rPr lang="en-US" smtClean="0"/>
              <a:t>1/1/2020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016F2-337B-4A2C-B4C2-97CE3F8699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608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969D4-6F34-4CD2-A351-3410CDFC30FC}" type="datetimeFigureOut">
              <a:rPr lang="en-US" smtClean="0"/>
              <a:t>1/1/2020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016F2-337B-4A2C-B4C2-97CE3F8699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3780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9C1969D4-6F34-4CD2-A351-3410CDFC30FC}" type="datetimeFigureOut">
              <a:rPr lang="en-US" smtClean="0"/>
              <a:t>1/1/2020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E3016F2-337B-4A2C-B4C2-97CE3F8699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7585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969D4-6F34-4CD2-A351-3410CDFC30FC}" type="datetimeFigureOut">
              <a:rPr lang="en-US" smtClean="0"/>
              <a:t>1/1/2020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016F2-337B-4A2C-B4C2-97CE3F8699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7423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C1969D4-6F34-4CD2-A351-3410CDFC30FC}" type="datetimeFigureOut">
              <a:rPr lang="en-US" smtClean="0"/>
              <a:t>1/1/2020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5E3016F2-337B-4A2C-B4C2-97CE3F869980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54341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hyperlink" Target="https://www.google.com/imgres?imgurl=http://www.zionadventures.com/ZBlog/wp-content/uploads/2012/05/hand.png&amp;imgrefurl=http://www.zionadventures.com/ZBlog/trip-reports/quicksand/&amp;docid=es_m5QT9viIn9M&amp;tbnid=ZDPLlaRXOUQztM:&amp;w=544&amp;h=283&amp;client=safari&amp;bih=779&amp;biw=1339&amp;ved=0ahUKEwiDiu-X-4rQAhUExLwKHeLRD4wQMwhbKAwwDA&amp;iact=mrc&amp;uact=8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wmf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wmf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7681" y="1371600"/>
            <a:ext cx="9384935" cy="2948730"/>
          </a:xfrm>
        </p:spPr>
        <p:txBody>
          <a:bodyPr>
            <a:normAutofit/>
          </a:bodyPr>
          <a:lstStyle/>
          <a:p>
            <a:r>
              <a:rPr lang="en-US" sz="4400" dirty="0">
                <a:solidFill>
                  <a:schemeClr val="accent1"/>
                </a:solidFill>
              </a:rPr>
              <a:t>Welcome and Introduction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7680" y="4415812"/>
            <a:ext cx="9966121" cy="1649428"/>
          </a:xfrm>
        </p:spPr>
        <p:txBody>
          <a:bodyPr>
            <a:normAutofit/>
          </a:bodyPr>
          <a:lstStyle/>
          <a:p>
            <a:r>
              <a:rPr lang="en-US" sz="1800" dirty="0">
                <a:solidFill>
                  <a:schemeClr val="accent2"/>
                </a:solidFill>
              </a:rPr>
              <a:t>Austen </a:t>
            </a:r>
            <a:r>
              <a:rPr lang="en-US" sz="1800" dirty="0" err="1">
                <a:solidFill>
                  <a:schemeClr val="accent2"/>
                </a:solidFill>
              </a:rPr>
              <a:t>parrish</a:t>
            </a:r>
            <a:r>
              <a:rPr lang="en-US" sz="1800" dirty="0">
                <a:solidFill>
                  <a:schemeClr val="accent2"/>
                </a:solidFill>
              </a:rPr>
              <a:t> </a:t>
            </a:r>
            <a:r>
              <a:rPr lang="en-US" sz="1800" dirty="0"/>
              <a:t>| Indiana University Maurer School of Law</a:t>
            </a:r>
          </a:p>
          <a:p>
            <a:r>
              <a:rPr lang="en-US" sz="1800" dirty="0">
                <a:solidFill>
                  <a:srgbClr val="1F3C5F"/>
                </a:solidFill>
              </a:rPr>
              <a:t>Chair, AALS Membership review committee</a:t>
            </a:r>
            <a:endParaRPr lang="en-US" sz="1600" dirty="0">
              <a:solidFill>
                <a:srgbClr val="1F3C5F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83E17636-3CDF-42A3-BC59-ABBE6B22A4DC}"/>
              </a:ext>
            </a:extLst>
          </p:cNvPr>
          <p:cNvSpPr txBox="1"/>
          <p:nvPr/>
        </p:nvSpPr>
        <p:spPr>
          <a:xfrm>
            <a:off x="8533055" y="6343650"/>
            <a:ext cx="6798623" cy="95410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Garamond"/>
              </a:rPr>
              <a:t>Association of American Law Schools</a:t>
            </a:r>
            <a:r>
              <a:rPr lang="en-US" sz="1400" dirty="0">
                <a:latin typeface="Garamond"/>
              </a:rPr>
              <a:t/>
            </a:r>
            <a:br>
              <a:rPr lang="en-US" sz="1400" dirty="0">
                <a:latin typeface="Garamond"/>
              </a:rPr>
            </a:br>
            <a:r>
              <a:rPr lang="en-US" sz="1100" i="1" dirty="0">
                <a:solidFill>
                  <a:srgbClr val="FFFFFF"/>
                </a:solidFill>
                <a:latin typeface="Garamond"/>
              </a:rPr>
              <a:t>Advancing Excellence in Legal Education</a:t>
            </a:r>
            <a:r>
              <a:rPr lang="en-US" sz="1200" i="1" dirty="0">
                <a:solidFill>
                  <a:srgbClr val="FFFFFF"/>
                </a:solidFill>
                <a:latin typeface="Garamond"/>
              </a:rPr>
              <a:t> </a:t>
            </a:r>
          </a:p>
          <a:p>
            <a:endParaRPr lang="en-US" sz="1400" dirty="0">
              <a:solidFill>
                <a:srgbClr val="FFFFFF"/>
              </a:solidFill>
              <a:latin typeface="Garamond"/>
            </a:endParaRPr>
          </a:p>
          <a:p>
            <a:endParaRPr lang="en-US" sz="1400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E1B2732F-F812-49A3-91D5-133F32BFCA0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6403" y="6495345"/>
            <a:ext cx="346233" cy="243008"/>
          </a:xfrm>
          <a:prstGeom prst="rect">
            <a:avLst/>
          </a:prstGeom>
        </p:spPr>
      </p:pic>
      <p:sp>
        <p:nvSpPr>
          <p:cNvPr id="6" name="TextBox 1">
            <a:extLst>
              <a:ext uri="{FF2B5EF4-FFF2-40B4-BE49-F238E27FC236}">
                <a16:creationId xmlns="" xmlns:a16="http://schemas.microsoft.com/office/drawing/2014/main" id="{858BAF5B-5621-4450-BD35-FB32EB074049}"/>
              </a:ext>
            </a:extLst>
          </p:cNvPr>
          <p:cNvSpPr txBox="1"/>
          <p:nvPr/>
        </p:nvSpPr>
        <p:spPr>
          <a:xfrm>
            <a:off x="471340" y="6534598"/>
            <a:ext cx="3490749" cy="315930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>
                <a:solidFill>
                  <a:schemeClr val="bg2"/>
                </a:solidFill>
              </a:rPr>
              <a:t>Copyright © 2020 Association of American Law Schools. All rights reserved. </a:t>
            </a:r>
          </a:p>
        </p:txBody>
      </p:sp>
    </p:spTree>
    <p:extLst>
      <p:ext uri="{BB962C8B-B14F-4D97-AF65-F5344CB8AC3E}">
        <p14:creationId xmlns:p14="http://schemas.microsoft.com/office/powerpoint/2010/main" val="4000650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199" y="1825625"/>
            <a:ext cx="10101349" cy="4351338"/>
          </a:xfrm>
        </p:spPr>
        <p:txBody>
          <a:bodyPr>
            <a:noAutofit/>
          </a:bodyPr>
          <a:lstStyle/>
          <a:p>
            <a:pPr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en-US" sz="2600" b="1" dirty="0">
                <a:solidFill>
                  <a:schemeClr val="accent2">
                    <a:lumMod val="75000"/>
                  </a:schemeClr>
                </a:solidFill>
                <a:latin typeface="Candara" panose="020E0502030303020204" pitchFamily="34" charset="0"/>
              </a:rPr>
              <a:t>Peer Advice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>
                <a:latin typeface="Candara" panose="020E0502030303020204" pitchFamily="34" charset="0"/>
              </a:rPr>
              <a:t>Strengths and achievements; suggestions for improvement</a:t>
            </a:r>
            <a:endParaRPr lang="en-US" sz="2400" dirty="0">
              <a:solidFill>
                <a:srgbClr val="1F7E9F"/>
              </a:solidFill>
              <a:latin typeface="Candara" panose="020E0502030303020204" pitchFamily="34" charset="0"/>
            </a:endParaRPr>
          </a:p>
          <a:p>
            <a:pPr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en-US" sz="2600" b="1" dirty="0">
                <a:solidFill>
                  <a:schemeClr val="accent2">
                    <a:lumMod val="75000"/>
                  </a:schemeClr>
                </a:solidFill>
                <a:latin typeface="Candara" panose="020E0502030303020204" pitchFamily="34" charset="0"/>
              </a:rPr>
              <a:t>More Information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>
                <a:latin typeface="Candara" panose="020E0502030303020204" pitchFamily="34" charset="0"/>
              </a:rPr>
              <a:t>Cannot determine compliance with membership requirements </a:t>
            </a:r>
            <a:endParaRPr lang="en-US" sz="2400" b="1" dirty="0">
              <a:solidFill>
                <a:srgbClr val="1F7E9F"/>
              </a:solidFill>
              <a:latin typeface="Candara" panose="020E0502030303020204" pitchFamily="34" charset="0"/>
            </a:endParaRPr>
          </a:p>
          <a:p>
            <a:pPr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en-US" sz="2600" b="1" dirty="0">
                <a:solidFill>
                  <a:schemeClr val="accent2">
                    <a:lumMod val="75000"/>
                  </a:schemeClr>
                </a:solidFill>
                <a:latin typeface="Candara" panose="020E0502030303020204" pitchFamily="34" charset="0"/>
              </a:rPr>
              <a:t>Progress Report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>
                <a:latin typeface="Candara" panose="020E0502030303020204" pitchFamily="34" charset="0"/>
              </a:rPr>
              <a:t>Concern about compliance with requirements</a:t>
            </a:r>
          </a:p>
          <a:p>
            <a:pPr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en-US" sz="2600" b="1" dirty="0">
                <a:solidFill>
                  <a:schemeClr val="accent2">
                    <a:lumMod val="75000"/>
                  </a:schemeClr>
                </a:solidFill>
                <a:latin typeface="Candara" panose="020E0502030303020204" pitchFamily="34" charset="0"/>
              </a:rPr>
              <a:t>Sanction</a:t>
            </a:r>
            <a:endParaRPr lang="en-US" sz="2600" dirty="0">
              <a:solidFill>
                <a:schemeClr val="accent2">
                  <a:lumMod val="75000"/>
                </a:schemeClr>
              </a:solidFill>
              <a:latin typeface="Candara" panose="020E0502030303020204" pitchFamily="3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>
                <a:latin typeface="Candara" panose="020E0502030303020204" pitchFamily="34" charset="0"/>
              </a:rPr>
              <a:t>Material failure to comply with membership requirements</a:t>
            </a:r>
          </a:p>
        </p:txBody>
      </p:sp>
      <p:pic>
        <p:nvPicPr>
          <p:cNvPr id="8" name="Picture 4" descr="C:\Documents and Settings\Brad Bond\Local Settings\Temporary Internet Files\Content.IE5\7AQAY6ZY\MC900299557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78927" y="3734719"/>
            <a:ext cx="2274873" cy="1611225"/>
          </a:xfrm>
          <a:prstGeom prst="rect">
            <a:avLst/>
          </a:prstGeom>
          <a:noFill/>
        </p:spPr>
      </p:pic>
      <p:sp>
        <p:nvSpPr>
          <p:cNvPr id="5" name="Title 2"/>
          <p:cNvSpPr txBox="1">
            <a:spLocks/>
          </p:cNvSpPr>
          <p:nvPr/>
        </p:nvSpPr>
        <p:spPr>
          <a:xfrm>
            <a:off x="838200" y="184558"/>
            <a:ext cx="10515600" cy="153518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Executive Committee Letter to Member School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A3B6FD65-375C-4F06-8A10-B85A334997DA}"/>
              </a:ext>
            </a:extLst>
          </p:cNvPr>
          <p:cNvSpPr txBox="1"/>
          <p:nvPr/>
        </p:nvSpPr>
        <p:spPr>
          <a:xfrm>
            <a:off x="8533055" y="6343650"/>
            <a:ext cx="6798623" cy="95410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Garamond"/>
              </a:rPr>
              <a:t>Association of American Law Schools</a:t>
            </a:r>
            <a:r>
              <a:rPr lang="en-US" sz="1400" dirty="0">
                <a:latin typeface="Garamond"/>
              </a:rPr>
              <a:t/>
            </a:r>
            <a:br>
              <a:rPr lang="en-US" sz="1400" dirty="0">
                <a:latin typeface="Garamond"/>
              </a:rPr>
            </a:br>
            <a:r>
              <a:rPr lang="en-US" sz="1100" i="1" dirty="0">
                <a:solidFill>
                  <a:srgbClr val="FFFFFF"/>
                </a:solidFill>
                <a:latin typeface="Garamond"/>
              </a:rPr>
              <a:t>Advancing Excellence in Legal Education</a:t>
            </a:r>
            <a:r>
              <a:rPr lang="en-US" sz="1200" i="1" dirty="0">
                <a:solidFill>
                  <a:srgbClr val="FFFFFF"/>
                </a:solidFill>
                <a:latin typeface="Garamond"/>
              </a:rPr>
              <a:t> </a:t>
            </a:r>
          </a:p>
          <a:p>
            <a:endParaRPr lang="en-US" sz="1400" dirty="0">
              <a:solidFill>
                <a:srgbClr val="FFFFFF"/>
              </a:solidFill>
              <a:latin typeface="Garamond"/>
            </a:endParaRPr>
          </a:p>
          <a:p>
            <a:endParaRPr lang="en-US" sz="1400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7D77543D-E0B1-4B9B-ADE4-073F0916906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6403" y="6495345"/>
            <a:ext cx="346233" cy="243008"/>
          </a:xfrm>
          <a:prstGeom prst="rect">
            <a:avLst/>
          </a:prstGeom>
        </p:spPr>
      </p:pic>
      <p:sp>
        <p:nvSpPr>
          <p:cNvPr id="9" name="TextBox 1">
            <a:extLst>
              <a:ext uri="{FF2B5EF4-FFF2-40B4-BE49-F238E27FC236}">
                <a16:creationId xmlns="" xmlns:a16="http://schemas.microsoft.com/office/drawing/2014/main" id="{861EF5FF-955D-47A4-B7CA-889C96F294EA}"/>
              </a:ext>
            </a:extLst>
          </p:cNvPr>
          <p:cNvSpPr txBox="1"/>
          <p:nvPr/>
        </p:nvSpPr>
        <p:spPr>
          <a:xfrm>
            <a:off x="471340" y="6534598"/>
            <a:ext cx="3490749" cy="315930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>
                <a:solidFill>
                  <a:schemeClr val="bg2"/>
                </a:solidFill>
              </a:rPr>
              <a:t>Copyright © 2020 Association of American Law Schools. All rights reserved. </a:t>
            </a:r>
          </a:p>
        </p:txBody>
      </p:sp>
    </p:spTree>
    <p:extLst>
      <p:ext uri="{BB962C8B-B14F-4D97-AF65-F5344CB8AC3E}">
        <p14:creationId xmlns:p14="http://schemas.microsoft.com/office/powerpoint/2010/main" val="1285106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99627" y="1371599"/>
            <a:ext cx="9865452" cy="2957119"/>
          </a:xfrm>
        </p:spPr>
        <p:txBody>
          <a:bodyPr>
            <a:normAutofit/>
          </a:bodyPr>
          <a:lstStyle/>
          <a:p>
            <a:r>
              <a:rPr lang="en-US" sz="4400" dirty="0">
                <a:solidFill>
                  <a:schemeClr val="accent1"/>
                </a:solidFill>
              </a:rPr>
              <a:t>Support for the AALS Reporter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99627" y="4395831"/>
            <a:ext cx="9865452" cy="1655835"/>
          </a:xfrm>
        </p:spPr>
        <p:txBody>
          <a:bodyPr>
            <a:normAutofit/>
          </a:bodyPr>
          <a:lstStyle/>
          <a:p>
            <a:r>
              <a:rPr lang="en-US" sz="1600" dirty="0">
                <a:solidFill>
                  <a:schemeClr val="accent2"/>
                </a:solidFill>
              </a:rPr>
              <a:t>Barbara Studenmund</a:t>
            </a:r>
            <a:r>
              <a:rPr lang="en-US" sz="1600" dirty="0"/>
              <a:t>| aals director of membership review </a:t>
            </a:r>
          </a:p>
          <a:p>
            <a:endParaRPr lang="en-US" sz="1700" b="1" dirty="0">
              <a:solidFill>
                <a:srgbClr val="1F3C5F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DC4C0808-9A40-49C7-A436-9057412A61F8}"/>
              </a:ext>
            </a:extLst>
          </p:cNvPr>
          <p:cNvSpPr txBox="1"/>
          <p:nvPr/>
        </p:nvSpPr>
        <p:spPr>
          <a:xfrm>
            <a:off x="8533055" y="6343650"/>
            <a:ext cx="6798623" cy="95410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Garamond"/>
              </a:rPr>
              <a:t>Association of American Law Schools</a:t>
            </a:r>
            <a:r>
              <a:rPr lang="en-US" sz="1400" dirty="0">
                <a:latin typeface="Garamond"/>
              </a:rPr>
              <a:t/>
            </a:r>
            <a:br>
              <a:rPr lang="en-US" sz="1400" dirty="0">
                <a:latin typeface="Garamond"/>
              </a:rPr>
            </a:br>
            <a:r>
              <a:rPr lang="en-US" sz="1100" i="1" dirty="0">
                <a:solidFill>
                  <a:srgbClr val="FFFFFF"/>
                </a:solidFill>
                <a:latin typeface="Garamond"/>
              </a:rPr>
              <a:t>Advancing Excellence in Legal Education</a:t>
            </a:r>
            <a:r>
              <a:rPr lang="en-US" sz="1200" i="1" dirty="0">
                <a:solidFill>
                  <a:srgbClr val="FFFFFF"/>
                </a:solidFill>
                <a:latin typeface="Garamond"/>
              </a:rPr>
              <a:t> </a:t>
            </a:r>
          </a:p>
          <a:p>
            <a:endParaRPr lang="en-US" sz="1400" dirty="0">
              <a:solidFill>
                <a:srgbClr val="FFFFFF"/>
              </a:solidFill>
              <a:latin typeface="Garamond"/>
            </a:endParaRPr>
          </a:p>
          <a:p>
            <a:endParaRPr lang="en-US" sz="1400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936FA465-51F4-4D08-ACC2-A846EB071D1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6403" y="6495345"/>
            <a:ext cx="346233" cy="243008"/>
          </a:xfrm>
          <a:prstGeom prst="rect">
            <a:avLst/>
          </a:prstGeom>
        </p:spPr>
      </p:pic>
      <p:sp>
        <p:nvSpPr>
          <p:cNvPr id="6" name="TextBox 1">
            <a:extLst>
              <a:ext uri="{FF2B5EF4-FFF2-40B4-BE49-F238E27FC236}">
                <a16:creationId xmlns="" xmlns:a16="http://schemas.microsoft.com/office/drawing/2014/main" id="{F685610F-FA3B-4135-94E0-B1B299F90510}"/>
              </a:ext>
            </a:extLst>
          </p:cNvPr>
          <p:cNvSpPr txBox="1"/>
          <p:nvPr/>
        </p:nvSpPr>
        <p:spPr>
          <a:xfrm>
            <a:off x="471340" y="6534598"/>
            <a:ext cx="3490749" cy="315930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>
                <a:solidFill>
                  <a:schemeClr val="bg2"/>
                </a:solidFill>
              </a:rPr>
              <a:t>Copyright © 2019 Association of American Law Schools. All rights reserved. </a:t>
            </a:r>
          </a:p>
        </p:txBody>
      </p:sp>
    </p:spTree>
    <p:extLst>
      <p:ext uri="{BB962C8B-B14F-4D97-AF65-F5344CB8AC3E}">
        <p14:creationId xmlns:p14="http://schemas.microsoft.com/office/powerpoint/2010/main" val="321775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57680" y="286603"/>
            <a:ext cx="9997999" cy="1450757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accent1"/>
                </a:solidFill>
              </a:rPr>
              <a:t>Workshop Handout Contents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157680" y="1845734"/>
            <a:ext cx="9998000" cy="4432006"/>
          </a:xfrm>
        </p:spPr>
        <p:txBody>
          <a:bodyPr>
            <a:normAutofit fontScale="85000" lnSpcReduction="20000"/>
          </a:bodyPr>
          <a:lstStyle/>
          <a:p>
            <a:pPr>
              <a:buClr>
                <a:srgbClr val="066F94"/>
              </a:buClr>
              <a:buFont typeface="Wingdings" panose="05000000000000000000" pitchFamily="2" charset="2"/>
              <a:buChar char="q"/>
            </a:pPr>
            <a:r>
              <a:rPr lang="en-US" sz="3000" dirty="0">
                <a:solidFill>
                  <a:schemeClr val="accent2">
                    <a:lumMod val="75000"/>
                  </a:schemeClr>
                </a:solidFill>
              </a:rPr>
              <a:t> AALS Process and Role of the AALS Reporter</a:t>
            </a:r>
          </a:p>
          <a:p>
            <a:pPr>
              <a:buClr>
                <a:srgbClr val="066F94"/>
              </a:buClr>
              <a:buFont typeface="Wingdings" panose="05000000000000000000" pitchFamily="2" charset="2"/>
              <a:buChar char="q"/>
            </a:pPr>
            <a:r>
              <a:rPr lang="en-US" sz="3000" dirty="0">
                <a:solidFill>
                  <a:schemeClr val="accent2">
                    <a:lumMod val="75000"/>
                  </a:schemeClr>
                </a:solidFill>
              </a:rPr>
              <a:t> Sabbatical Visit Timeline</a:t>
            </a:r>
          </a:p>
          <a:p>
            <a:pPr>
              <a:buClr>
                <a:srgbClr val="066F94"/>
              </a:buClr>
              <a:buFont typeface="Wingdings" panose="05000000000000000000" pitchFamily="2" charset="2"/>
              <a:buChar char="q"/>
            </a:pPr>
            <a:r>
              <a:rPr lang="en-US" sz="3000" dirty="0">
                <a:solidFill>
                  <a:schemeClr val="accent2">
                    <a:lumMod val="75000"/>
                  </a:schemeClr>
                </a:solidFill>
              </a:rPr>
              <a:t> Reporter Appointment Letter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tx1"/>
                </a:solidFill>
              </a:rPr>
              <a:t>Enclosed: Instructions to the AALS Reporter</a:t>
            </a:r>
          </a:p>
          <a:p>
            <a:pPr>
              <a:buClr>
                <a:srgbClr val="066F94"/>
              </a:buClr>
              <a:buFont typeface="Wingdings" panose="05000000000000000000" pitchFamily="2" charset="2"/>
              <a:buChar char="q"/>
            </a:pPr>
            <a:r>
              <a:rPr lang="en-US" sz="3000" dirty="0">
                <a:solidFill>
                  <a:schemeClr val="accent2">
                    <a:lumMod val="75000"/>
                  </a:schemeClr>
                </a:solidFill>
              </a:rPr>
              <a:t> Classroom Visit Form</a:t>
            </a:r>
          </a:p>
          <a:p>
            <a:pPr>
              <a:buClr>
                <a:srgbClr val="066F94"/>
              </a:buClr>
              <a:buFont typeface="Wingdings" panose="05000000000000000000" pitchFamily="2" charset="2"/>
              <a:buChar char="q"/>
            </a:pPr>
            <a:r>
              <a:rPr lang="en-US" sz="3000" dirty="0">
                <a:solidFill>
                  <a:schemeClr val="accent2">
                    <a:lumMod val="75000"/>
                  </a:schemeClr>
                </a:solidFill>
              </a:rPr>
              <a:t> Discussion with Dean</a:t>
            </a:r>
          </a:p>
          <a:p>
            <a:pPr>
              <a:buClr>
                <a:srgbClr val="066F94"/>
              </a:buClr>
              <a:buFont typeface="Wingdings" panose="05000000000000000000" pitchFamily="2" charset="2"/>
              <a:buChar char="q"/>
            </a:pPr>
            <a:r>
              <a:rPr lang="en-US" sz="3000" dirty="0">
                <a:solidFill>
                  <a:schemeClr val="accent2">
                    <a:lumMod val="75000"/>
                  </a:schemeClr>
                </a:solidFill>
              </a:rPr>
              <a:t> AALS Questionnaire</a:t>
            </a:r>
          </a:p>
          <a:p>
            <a:pPr>
              <a:buClr>
                <a:srgbClr val="066F94"/>
              </a:buClr>
              <a:buFont typeface="Wingdings" panose="05000000000000000000" pitchFamily="2" charset="2"/>
              <a:buChar char="q"/>
            </a:pPr>
            <a:r>
              <a:rPr lang="en-US" sz="3000" dirty="0">
                <a:solidFill>
                  <a:schemeClr val="accent2">
                    <a:lumMod val="75000"/>
                  </a:schemeClr>
                </a:solidFill>
              </a:rPr>
              <a:t> Format of the Report</a:t>
            </a:r>
          </a:p>
          <a:p>
            <a:pPr>
              <a:buClr>
                <a:srgbClr val="066F94"/>
              </a:buClr>
              <a:buFont typeface="Wingdings" panose="05000000000000000000" pitchFamily="2" charset="2"/>
              <a:buChar char="q"/>
            </a:pPr>
            <a:r>
              <a:rPr lang="en-US" sz="3000" dirty="0">
                <a:solidFill>
                  <a:schemeClr val="accent2">
                    <a:lumMod val="75000"/>
                  </a:schemeClr>
                </a:solidFill>
              </a:rPr>
              <a:t> EC Letter to School</a:t>
            </a:r>
          </a:p>
          <a:p>
            <a:pPr>
              <a:buClr>
                <a:srgbClr val="066F94"/>
              </a:buClr>
              <a:buFont typeface="Wingdings" panose="05000000000000000000" pitchFamily="2" charset="2"/>
              <a:buChar char="q"/>
            </a:pPr>
            <a:r>
              <a:rPr lang="en-US" sz="3000" dirty="0">
                <a:solidFill>
                  <a:schemeClr val="accent2">
                    <a:lumMod val="75000"/>
                  </a:schemeClr>
                </a:solidFill>
              </a:rPr>
              <a:t> AALS Bylaw and EC Regulations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99928F2D-51F6-452E-8D39-A79258C22039}"/>
              </a:ext>
            </a:extLst>
          </p:cNvPr>
          <p:cNvSpPr txBox="1"/>
          <p:nvPr/>
        </p:nvSpPr>
        <p:spPr>
          <a:xfrm>
            <a:off x="8533055" y="6343650"/>
            <a:ext cx="6798623" cy="95410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Garamond"/>
              </a:rPr>
              <a:t>Association of American Law Schools</a:t>
            </a:r>
            <a:r>
              <a:rPr lang="en-US" sz="1400" dirty="0">
                <a:latin typeface="Garamond"/>
              </a:rPr>
              <a:t/>
            </a:r>
            <a:br>
              <a:rPr lang="en-US" sz="1400" dirty="0">
                <a:latin typeface="Garamond"/>
              </a:rPr>
            </a:br>
            <a:r>
              <a:rPr lang="en-US" sz="1100" i="1" dirty="0">
                <a:solidFill>
                  <a:srgbClr val="FFFFFF"/>
                </a:solidFill>
                <a:latin typeface="Garamond"/>
              </a:rPr>
              <a:t>Advancing Excellence in Legal Education</a:t>
            </a:r>
            <a:r>
              <a:rPr lang="en-US" sz="1200" i="1" dirty="0">
                <a:solidFill>
                  <a:srgbClr val="FFFFFF"/>
                </a:solidFill>
                <a:latin typeface="Garamond"/>
              </a:rPr>
              <a:t> </a:t>
            </a:r>
          </a:p>
          <a:p>
            <a:endParaRPr lang="en-US" sz="1400" dirty="0">
              <a:solidFill>
                <a:srgbClr val="FFFFFF"/>
              </a:solidFill>
              <a:latin typeface="Garamond"/>
            </a:endParaRPr>
          </a:p>
          <a:p>
            <a:endParaRPr lang="en-US" sz="1400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0CB0FF82-1F55-4614-A793-88DD8A433ED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6403" y="6495345"/>
            <a:ext cx="346233" cy="243008"/>
          </a:xfrm>
          <a:prstGeom prst="rect">
            <a:avLst/>
          </a:prstGeom>
        </p:spPr>
      </p:pic>
      <p:sp>
        <p:nvSpPr>
          <p:cNvPr id="7" name="TextBox 1">
            <a:extLst>
              <a:ext uri="{FF2B5EF4-FFF2-40B4-BE49-F238E27FC236}">
                <a16:creationId xmlns="" xmlns:a16="http://schemas.microsoft.com/office/drawing/2014/main" id="{32A8F998-87A6-46AC-8D03-97126303F581}"/>
              </a:ext>
            </a:extLst>
          </p:cNvPr>
          <p:cNvSpPr txBox="1"/>
          <p:nvPr/>
        </p:nvSpPr>
        <p:spPr>
          <a:xfrm>
            <a:off x="471340" y="6534598"/>
            <a:ext cx="3490749" cy="315930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>
                <a:solidFill>
                  <a:schemeClr val="bg2"/>
                </a:solidFill>
              </a:rPr>
              <a:t>Copyright © 2019 Association of American Law Schools. All rights reserved.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1A53356D-A46B-4B8C-8BD0-F103B0A7F9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39878" y="932182"/>
            <a:ext cx="4143955" cy="5302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7667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200" dirty="0">
                <a:solidFill>
                  <a:schemeClr val="accent1"/>
                </a:solidFill>
              </a:rPr>
              <a:t>AALS Reporter Materials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75499"/>
            <a:ext cx="5074920" cy="4301464"/>
          </a:xfrm>
        </p:spPr>
        <p:txBody>
          <a:bodyPr>
            <a:noAutofit/>
          </a:bodyPr>
          <a:lstStyle/>
          <a:p>
            <a:pPr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en-US" sz="2600" dirty="0">
                <a:solidFill>
                  <a:schemeClr val="accent2">
                    <a:lumMod val="75000"/>
                  </a:schemeClr>
                </a:solidFill>
              </a:rPr>
              <a:t>Dropbox invitation sent via email</a:t>
            </a:r>
          </a:p>
          <a:p>
            <a:pPr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en-US" sz="2600" dirty="0">
                <a:solidFill>
                  <a:schemeClr val="accent2">
                    <a:lumMod val="75000"/>
                  </a:schemeClr>
                </a:solidFill>
              </a:rPr>
              <a:t>Included materials: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AALS Membership Requirements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/>
                </a:solidFill>
              </a:rPr>
              <a:t>Memo to Dean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/>
                </a:solidFill>
              </a:rPr>
              <a:t>AALS Questionnaire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/>
                </a:solidFill>
              </a:rPr>
              <a:t>Report Format Outline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/>
                </a:solidFill>
              </a:rPr>
              <a:t>Reporter Instruction Memo</a:t>
            </a:r>
          </a:p>
          <a:p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6172200" y="1875499"/>
            <a:ext cx="4983480" cy="4351338"/>
          </a:xfrm>
        </p:spPr>
        <p:txBody>
          <a:bodyPr>
            <a:normAutofit/>
          </a:bodyPr>
          <a:lstStyle/>
          <a:p>
            <a:endParaRPr lang="en-US" sz="2600" dirty="0"/>
          </a:p>
          <a:p>
            <a:pPr marL="0" indent="0">
              <a:buNone/>
            </a:pPr>
            <a:endParaRPr lang="en-US" sz="22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ABA Conduct Memo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ABA Site Report Template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/>
                </a:solidFill>
              </a:rPr>
              <a:t>Classroom Visit Form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/>
                </a:solidFill>
              </a:rPr>
              <a:t>Confidentiality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C4664C34-293E-4D3D-9941-D62787C8562A}"/>
              </a:ext>
            </a:extLst>
          </p:cNvPr>
          <p:cNvSpPr txBox="1"/>
          <p:nvPr/>
        </p:nvSpPr>
        <p:spPr>
          <a:xfrm>
            <a:off x="8533055" y="6343650"/>
            <a:ext cx="6798623" cy="95410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Garamond"/>
              </a:rPr>
              <a:t>Association of American Law Schools</a:t>
            </a:r>
            <a:r>
              <a:rPr lang="en-US" sz="1400" dirty="0">
                <a:latin typeface="Garamond"/>
              </a:rPr>
              <a:t/>
            </a:r>
            <a:br>
              <a:rPr lang="en-US" sz="1400" dirty="0">
                <a:latin typeface="Garamond"/>
              </a:rPr>
            </a:br>
            <a:r>
              <a:rPr lang="en-US" sz="1100" i="1" dirty="0">
                <a:solidFill>
                  <a:srgbClr val="FFFFFF"/>
                </a:solidFill>
                <a:latin typeface="Garamond"/>
              </a:rPr>
              <a:t>Advancing Excellence in Legal Education</a:t>
            </a:r>
            <a:r>
              <a:rPr lang="en-US" sz="1200" i="1" dirty="0">
                <a:solidFill>
                  <a:srgbClr val="FFFFFF"/>
                </a:solidFill>
                <a:latin typeface="Garamond"/>
              </a:rPr>
              <a:t> </a:t>
            </a:r>
          </a:p>
          <a:p>
            <a:endParaRPr lang="en-US" sz="1400" dirty="0">
              <a:solidFill>
                <a:srgbClr val="FFFFFF"/>
              </a:solidFill>
              <a:latin typeface="Garamond"/>
            </a:endParaRPr>
          </a:p>
          <a:p>
            <a:endParaRPr lang="en-US" sz="1400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B64EAAEC-3C7F-41DD-8BEA-08C9423571D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6403" y="6495345"/>
            <a:ext cx="346233" cy="243008"/>
          </a:xfrm>
          <a:prstGeom prst="rect">
            <a:avLst/>
          </a:prstGeom>
        </p:spPr>
      </p:pic>
      <p:sp>
        <p:nvSpPr>
          <p:cNvPr id="8" name="TextBox 1">
            <a:extLst>
              <a:ext uri="{FF2B5EF4-FFF2-40B4-BE49-F238E27FC236}">
                <a16:creationId xmlns="" xmlns:a16="http://schemas.microsoft.com/office/drawing/2014/main" id="{970C2F7A-2ADC-4D75-B8B3-81968FBBA82F}"/>
              </a:ext>
            </a:extLst>
          </p:cNvPr>
          <p:cNvSpPr txBox="1"/>
          <p:nvPr/>
        </p:nvSpPr>
        <p:spPr>
          <a:xfrm>
            <a:off x="471340" y="6534598"/>
            <a:ext cx="3490749" cy="315930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>
                <a:solidFill>
                  <a:schemeClr val="bg2"/>
                </a:solidFill>
              </a:rPr>
              <a:t>Copyright © 2019 Association of American Law Schools. All rights reserved. </a:t>
            </a:r>
          </a:p>
        </p:txBody>
      </p:sp>
    </p:spTree>
    <p:extLst>
      <p:ext uri="{BB962C8B-B14F-4D97-AF65-F5344CB8AC3E}">
        <p14:creationId xmlns:p14="http://schemas.microsoft.com/office/powerpoint/2010/main" val="2877808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6724459-804E-4110-AEEE-3DDC7488C6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3458" y="286603"/>
            <a:ext cx="10779852" cy="1450757"/>
          </a:xfrm>
        </p:spPr>
        <p:txBody>
          <a:bodyPr>
            <a:normAutofit/>
          </a:bodyPr>
          <a:lstStyle/>
          <a:p>
            <a:r>
              <a:rPr lang="en-US" sz="4200" dirty="0">
                <a:solidFill>
                  <a:schemeClr val="accent1"/>
                </a:solidFill>
              </a:rPr>
              <a:t>Changes to the AALS Membership Review Process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="" xmlns:a16="http://schemas.microsoft.com/office/drawing/2014/main" id="{6405E4F6-D82F-4757-BE0D-83E624DF18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rgbClr val="066F94"/>
              </a:buClr>
              <a:buFont typeface="Wingdings" panose="05000000000000000000" pitchFamily="2" charset="2"/>
              <a:buChar char="q"/>
            </a:pP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AALS Questionnaire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dirty="0"/>
              <a:t> </a:t>
            </a:r>
            <a:r>
              <a:rPr lang="en-US" sz="2400" dirty="0"/>
              <a:t>Draws information from the ABA Site Evaluation Questionnaire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/>
              <a:t> Also Collects Info re Online Distance Education Information</a:t>
            </a:r>
          </a:p>
          <a:p>
            <a:pPr>
              <a:buClr>
                <a:srgbClr val="066F94"/>
              </a:buClr>
              <a:buFont typeface="Wingdings" panose="05000000000000000000" pitchFamily="2" charset="2"/>
              <a:buChar char="q"/>
            </a:pP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Communications with AALS Reporters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dirty="0"/>
              <a:t> </a:t>
            </a:r>
            <a:r>
              <a:rPr lang="en-US" sz="2400" dirty="0"/>
              <a:t>“Know Before You Go” emails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/>
              <a:t> Reporter Survey</a:t>
            </a:r>
          </a:p>
          <a:p>
            <a:pPr>
              <a:buClr>
                <a:srgbClr val="066F94"/>
              </a:buClr>
              <a:buFont typeface="Wingdings" panose="05000000000000000000" pitchFamily="2" charset="2"/>
              <a:buChar char="q"/>
            </a:pP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Annual Report sent to Member Schools and Reporters</a:t>
            </a:r>
          </a:p>
          <a:p>
            <a:pPr lvl="1">
              <a:buClr>
                <a:srgbClr val="066F94"/>
              </a:buClr>
              <a:buFont typeface="Wingdings" panose="05000000000000000000" pitchFamily="2" charset="2"/>
              <a:buChar char="q"/>
            </a:pP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896F8A92-3A4E-411D-A19B-036D19595226}"/>
              </a:ext>
            </a:extLst>
          </p:cNvPr>
          <p:cNvSpPr txBox="1"/>
          <p:nvPr/>
        </p:nvSpPr>
        <p:spPr>
          <a:xfrm>
            <a:off x="8533055" y="6343650"/>
            <a:ext cx="6798623" cy="95410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Garamond"/>
              </a:rPr>
              <a:t>Association of American Law Schools</a:t>
            </a:r>
            <a:r>
              <a:rPr lang="en-US" sz="1400" dirty="0">
                <a:latin typeface="Garamond"/>
              </a:rPr>
              <a:t/>
            </a:r>
            <a:br>
              <a:rPr lang="en-US" sz="1400" dirty="0">
                <a:latin typeface="Garamond"/>
              </a:rPr>
            </a:br>
            <a:r>
              <a:rPr lang="en-US" sz="1100" i="1" dirty="0">
                <a:solidFill>
                  <a:srgbClr val="FFFFFF"/>
                </a:solidFill>
                <a:latin typeface="Garamond"/>
              </a:rPr>
              <a:t>Advancing Excellence in Legal Education</a:t>
            </a:r>
            <a:r>
              <a:rPr lang="en-US" sz="1200" i="1" dirty="0">
                <a:solidFill>
                  <a:srgbClr val="FFFFFF"/>
                </a:solidFill>
                <a:latin typeface="Garamond"/>
              </a:rPr>
              <a:t> </a:t>
            </a:r>
          </a:p>
          <a:p>
            <a:endParaRPr lang="en-US" sz="1400" dirty="0">
              <a:solidFill>
                <a:srgbClr val="FFFFFF"/>
              </a:solidFill>
              <a:latin typeface="Garamond"/>
            </a:endParaRPr>
          </a:p>
          <a:p>
            <a:endParaRPr lang="en-US" sz="1400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FD2B8E17-E9F1-4DA2-929D-F0838919103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6403" y="6495345"/>
            <a:ext cx="346233" cy="243008"/>
          </a:xfrm>
          <a:prstGeom prst="rect">
            <a:avLst/>
          </a:prstGeom>
        </p:spPr>
      </p:pic>
      <p:sp>
        <p:nvSpPr>
          <p:cNvPr id="7" name="TextBox 1">
            <a:extLst>
              <a:ext uri="{FF2B5EF4-FFF2-40B4-BE49-F238E27FC236}">
                <a16:creationId xmlns="" xmlns:a16="http://schemas.microsoft.com/office/drawing/2014/main" id="{CAAE9D95-932A-4B0D-BE4A-968A518647C0}"/>
              </a:ext>
            </a:extLst>
          </p:cNvPr>
          <p:cNvSpPr txBox="1"/>
          <p:nvPr/>
        </p:nvSpPr>
        <p:spPr>
          <a:xfrm>
            <a:off x="471340" y="6534598"/>
            <a:ext cx="3490749" cy="315930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>
                <a:solidFill>
                  <a:schemeClr val="bg2"/>
                </a:solidFill>
              </a:rPr>
              <a:t>Copyright © 2019 Association of American Law Schools. All rights reserved. </a:t>
            </a:r>
          </a:p>
        </p:txBody>
      </p:sp>
    </p:spTree>
    <p:extLst>
      <p:ext uri="{BB962C8B-B14F-4D97-AF65-F5344CB8AC3E}">
        <p14:creationId xmlns:p14="http://schemas.microsoft.com/office/powerpoint/2010/main" val="1749637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000" dirty="0">
                <a:solidFill>
                  <a:schemeClr val="accent1"/>
                </a:solidFill>
              </a:rPr>
              <a:t>The AALS Questionnaire and Finalizing the AALS Report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marL="25400"/>
            <a:r>
              <a:rPr lang="en-US" sz="2000" dirty="0">
                <a:solidFill>
                  <a:schemeClr val="accent2"/>
                </a:solidFill>
              </a:rPr>
              <a:t>Cara McQuitty </a:t>
            </a:r>
            <a:r>
              <a:rPr lang="en-US" sz="2000" dirty="0"/>
              <a:t>| AALS Membership Review Coordinator</a:t>
            </a:r>
            <a:endParaRPr lang="en-US" sz="1800" dirty="0">
              <a:solidFill>
                <a:srgbClr val="1F3C5F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378EC24E-547F-4A73-85EB-C575DB196E44}"/>
              </a:ext>
            </a:extLst>
          </p:cNvPr>
          <p:cNvSpPr txBox="1"/>
          <p:nvPr/>
        </p:nvSpPr>
        <p:spPr>
          <a:xfrm>
            <a:off x="8533055" y="6343650"/>
            <a:ext cx="6798623" cy="95410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Garamond"/>
              </a:rPr>
              <a:t>Association of American Law Schools</a:t>
            </a:r>
            <a:r>
              <a:rPr lang="en-US" sz="1400" dirty="0">
                <a:latin typeface="Garamond"/>
              </a:rPr>
              <a:t/>
            </a:r>
            <a:br>
              <a:rPr lang="en-US" sz="1400" dirty="0">
                <a:latin typeface="Garamond"/>
              </a:rPr>
            </a:br>
            <a:r>
              <a:rPr lang="en-US" sz="1100" i="1" dirty="0">
                <a:solidFill>
                  <a:srgbClr val="FFFFFF"/>
                </a:solidFill>
                <a:latin typeface="Garamond"/>
              </a:rPr>
              <a:t>Advancing Excellence in Legal Education</a:t>
            </a:r>
            <a:r>
              <a:rPr lang="en-US" sz="1200" i="1" dirty="0">
                <a:solidFill>
                  <a:srgbClr val="FFFFFF"/>
                </a:solidFill>
                <a:latin typeface="Garamond"/>
              </a:rPr>
              <a:t> </a:t>
            </a:r>
          </a:p>
          <a:p>
            <a:endParaRPr lang="en-US" sz="1400" dirty="0">
              <a:solidFill>
                <a:srgbClr val="FFFFFF"/>
              </a:solidFill>
              <a:latin typeface="Garamond"/>
            </a:endParaRPr>
          </a:p>
          <a:p>
            <a:endParaRPr lang="en-US" sz="1400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B2019EDF-3514-448F-A9BA-3E2CDA0EA18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6403" y="6495345"/>
            <a:ext cx="346233" cy="243008"/>
          </a:xfrm>
          <a:prstGeom prst="rect">
            <a:avLst/>
          </a:prstGeom>
        </p:spPr>
      </p:pic>
      <p:sp>
        <p:nvSpPr>
          <p:cNvPr id="7" name="TextBox 1">
            <a:extLst>
              <a:ext uri="{FF2B5EF4-FFF2-40B4-BE49-F238E27FC236}">
                <a16:creationId xmlns="" xmlns:a16="http://schemas.microsoft.com/office/drawing/2014/main" id="{F892EF0E-3110-40F1-95F5-0A62FFB9BC09}"/>
              </a:ext>
            </a:extLst>
          </p:cNvPr>
          <p:cNvSpPr txBox="1"/>
          <p:nvPr/>
        </p:nvSpPr>
        <p:spPr>
          <a:xfrm>
            <a:off x="471340" y="6534598"/>
            <a:ext cx="3490749" cy="315930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>
                <a:solidFill>
                  <a:schemeClr val="bg2"/>
                </a:solidFill>
              </a:rPr>
              <a:t>Copyright © </a:t>
            </a:r>
            <a:r>
              <a:rPr lang="en-US" sz="900" dirty="0" smtClean="0">
                <a:solidFill>
                  <a:schemeClr val="bg2"/>
                </a:solidFill>
              </a:rPr>
              <a:t>2020 </a:t>
            </a:r>
            <a:r>
              <a:rPr lang="en-US" sz="900" dirty="0">
                <a:solidFill>
                  <a:schemeClr val="bg2"/>
                </a:solidFill>
              </a:rPr>
              <a:t>Association of American Law Schools. All rights reserved. </a:t>
            </a:r>
          </a:p>
        </p:txBody>
      </p:sp>
    </p:spTree>
    <p:extLst>
      <p:ext uri="{BB962C8B-B14F-4D97-AF65-F5344CB8AC3E}">
        <p14:creationId xmlns:p14="http://schemas.microsoft.com/office/powerpoint/2010/main" val="809235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200" dirty="0">
                <a:solidFill>
                  <a:schemeClr val="accent1"/>
                </a:solidFill>
              </a:rPr>
              <a:t>The AALS Questionnaire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89054"/>
            <a:ext cx="9737297" cy="4333198"/>
          </a:xfrm>
        </p:spPr>
        <p:txBody>
          <a:bodyPr>
            <a:normAutofit lnSpcReduction="10000"/>
          </a:bodyPr>
          <a:lstStyle/>
          <a:p>
            <a:pPr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Faculty and Scholarship</a:t>
            </a:r>
          </a:p>
          <a:p>
            <a:pPr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Teaching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tx1"/>
                </a:solidFill>
              </a:rPr>
              <a:t>“Course Hours Summary” and alternatives</a:t>
            </a:r>
          </a:p>
          <a:p>
            <a:pPr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Improvements Since the Last Site Visit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tx1"/>
                </a:solidFill>
              </a:rPr>
              <a:t>New emphasis on positive changes</a:t>
            </a:r>
          </a:p>
          <a:p>
            <a:pPr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Nondiscrimination and Diversity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tx1"/>
                </a:solidFill>
              </a:rPr>
              <a:t>AALS </a:t>
            </a:r>
            <a:r>
              <a:rPr lang="en-US" sz="2600">
                <a:solidFill>
                  <a:schemeClr val="tx1"/>
                </a:solidFill>
              </a:rPr>
              <a:t>Bylaw </a:t>
            </a:r>
            <a:r>
              <a:rPr lang="en-US" sz="2600" smtClean="0">
                <a:solidFill>
                  <a:schemeClr val="tx1"/>
                </a:solidFill>
              </a:rPr>
              <a:t>6-3b </a:t>
            </a:r>
            <a:r>
              <a:rPr lang="en-US" sz="2600" dirty="0">
                <a:solidFill>
                  <a:schemeClr val="tx1"/>
                </a:solidFill>
              </a:rPr>
              <a:t>updated in January 2016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600" dirty="0" smtClean="0">
                <a:solidFill>
                  <a:schemeClr val="tx1"/>
                </a:solidFill>
              </a:rPr>
              <a:t>Addition </a:t>
            </a:r>
            <a:r>
              <a:rPr lang="en-US" sz="2600" dirty="0">
                <a:solidFill>
                  <a:schemeClr val="tx1"/>
                </a:solidFill>
              </a:rPr>
              <a:t>of ABA 509 report</a:t>
            </a:r>
          </a:p>
          <a:p>
            <a:pPr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Faculty Profile</a:t>
            </a:r>
          </a:p>
          <a:p>
            <a:pPr lvl="1"/>
            <a:endParaRPr lang="en-US" sz="2200" dirty="0"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0732AC7D-57BA-47DD-AC44-8116229E7029}"/>
              </a:ext>
            </a:extLst>
          </p:cNvPr>
          <p:cNvSpPr txBox="1"/>
          <p:nvPr/>
        </p:nvSpPr>
        <p:spPr>
          <a:xfrm>
            <a:off x="8533055" y="6343650"/>
            <a:ext cx="6798623" cy="95410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Garamond"/>
              </a:rPr>
              <a:t>Association of American Law Schools</a:t>
            </a:r>
            <a:r>
              <a:rPr lang="en-US" sz="1400" dirty="0">
                <a:latin typeface="Garamond"/>
              </a:rPr>
              <a:t/>
            </a:r>
            <a:br>
              <a:rPr lang="en-US" sz="1400" dirty="0">
                <a:latin typeface="Garamond"/>
              </a:rPr>
            </a:br>
            <a:r>
              <a:rPr lang="en-US" sz="1100" i="1" dirty="0">
                <a:solidFill>
                  <a:srgbClr val="FFFFFF"/>
                </a:solidFill>
                <a:latin typeface="Garamond"/>
              </a:rPr>
              <a:t>Advancing Excellence in Legal Education</a:t>
            </a:r>
            <a:r>
              <a:rPr lang="en-US" sz="1200" i="1" dirty="0">
                <a:solidFill>
                  <a:srgbClr val="FFFFFF"/>
                </a:solidFill>
                <a:latin typeface="Garamond"/>
              </a:rPr>
              <a:t> </a:t>
            </a:r>
          </a:p>
          <a:p>
            <a:endParaRPr lang="en-US" sz="1400" dirty="0">
              <a:solidFill>
                <a:srgbClr val="FFFFFF"/>
              </a:solidFill>
              <a:latin typeface="Garamond"/>
            </a:endParaRPr>
          </a:p>
          <a:p>
            <a:endParaRPr lang="en-US" sz="1400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3C2134C6-774F-49F3-93B4-A57A933D9A5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6403" y="6495345"/>
            <a:ext cx="346233" cy="243008"/>
          </a:xfrm>
          <a:prstGeom prst="rect">
            <a:avLst/>
          </a:prstGeom>
        </p:spPr>
      </p:pic>
      <p:sp>
        <p:nvSpPr>
          <p:cNvPr id="8" name="TextBox 1">
            <a:extLst>
              <a:ext uri="{FF2B5EF4-FFF2-40B4-BE49-F238E27FC236}">
                <a16:creationId xmlns="" xmlns:a16="http://schemas.microsoft.com/office/drawing/2014/main" id="{BBB30464-0210-4193-9E5B-2FD491E95360}"/>
              </a:ext>
            </a:extLst>
          </p:cNvPr>
          <p:cNvSpPr txBox="1"/>
          <p:nvPr/>
        </p:nvSpPr>
        <p:spPr>
          <a:xfrm>
            <a:off x="471340" y="6534598"/>
            <a:ext cx="3490749" cy="315930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>
                <a:solidFill>
                  <a:schemeClr val="bg2"/>
                </a:solidFill>
              </a:rPr>
              <a:t>Copyright © </a:t>
            </a:r>
            <a:r>
              <a:rPr lang="en-US" sz="900" dirty="0" smtClean="0">
                <a:solidFill>
                  <a:schemeClr val="bg2"/>
                </a:solidFill>
              </a:rPr>
              <a:t>2020 </a:t>
            </a:r>
            <a:r>
              <a:rPr lang="en-US" sz="900" dirty="0">
                <a:solidFill>
                  <a:schemeClr val="bg2"/>
                </a:solidFill>
              </a:rPr>
              <a:t>Association of American Law Schools. All rights reserved.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4B39E08E-2592-4DED-A402-50D57366D93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804" b="1"/>
          <a:stretch/>
        </p:blipFill>
        <p:spPr>
          <a:xfrm>
            <a:off x="7258955" y="544644"/>
            <a:ext cx="4366901" cy="5573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429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84025FD-7B58-484E-A5C7-E3A7741410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200" dirty="0">
                <a:solidFill>
                  <a:schemeClr val="accent1"/>
                </a:solidFill>
              </a:rPr>
              <a:t>AALS Questionnaire for 2019-2020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7EC2394-067D-4A3E-AE46-D3AC5D832C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6034" y="1820254"/>
            <a:ext cx="10690788" cy="4523397"/>
          </a:xfrm>
        </p:spPr>
        <p:txBody>
          <a:bodyPr>
            <a:normAutofit lnSpcReduction="10000"/>
          </a:bodyPr>
          <a:lstStyle/>
          <a:p>
            <a:pPr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en-US" sz="3000" dirty="0">
                <a:solidFill>
                  <a:srgbClr val="066F94"/>
                </a:solidFill>
              </a:rPr>
              <a:t> </a:t>
            </a:r>
            <a:r>
              <a:rPr lang="en-US" sz="2600" dirty="0">
                <a:solidFill>
                  <a:schemeClr val="accent2">
                    <a:lumMod val="75000"/>
                  </a:schemeClr>
                </a:solidFill>
              </a:rPr>
              <a:t>Information from the ABA Site Evaluation Questionnaire</a:t>
            </a:r>
          </a:p>
          <a:p>
            <a:pPr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en-US" sz="2600" dirty="0">
                <a:solidFill>
                  <a:schemeClr val="accent2">
                    <a:lumMod val="75000"/>
                  </a:schemeClr>
                </a:solidFill>
              </a:rPr>
              <a:t> Supplemental information: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/>
              <a:t>Teaching quality and effectiveness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/>
              <a:t>Scholarly productivity</a:t>
            </a:r>
          </a:p>
          <a:p>
            <a:pPr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en-US" sz="3500" dirty="0"/>
              <a:t> </a:t>
            </a:r>
            <a:r>
              <a:rPr lang="en-US" sz="2600" dirty="0">
                <a:solidFill>
                  <a:schemeClr val="accent2">
                    <a:lumMod val="75000"/>
                  </a:schemeClr>
                </a:solidFill>
              </a:rPr>
              <a:t>Replacement information: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/>
              <a:t>Faculty diversity efforts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/>
              <a:t>Online and distance education</a:t>
            </a:r>
          </a:p>
          <a:p>
            <a:pPr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en-US" sz="2600" dirty="0">
                <a:solidFill>
                  <a:schemeClr val="accent2">
                    <a:lumMod val="75000"/>
                  </a:schemeClr>
                </a:solidFill>
              </a:rPr>
              <a:t>Information we continue to ask for: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/>
              <a:t>“Course Hours Summary” charts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/>
              <a:t>509 Standard Information Reports</a:t>
            </a:r>
          </a:p>
          <a:p>
            <a:pPr lvl="1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8A80A679-8BF6-44BE-A65C-26B2EB095E4F}"/>
              </a:ext>
            </a:extLst>
          </p:cNvPr>
          <p:cNvSpPr txBox="1"/>
          <p:nvPr/>
        </p:nvSpPr>
        <p:spPr>
          <a:xfrm>
            <a:off x="8533055" y="6343650"/>
            <a:ext cx="6798623" cy="95410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Garamond"/>
              </a:rPr>
              <a:t>Association of American Law Schools</a:t>
            </a:r>
            <a:r>
              <a:rPr lang="en-US" sz="1400" dirty="0">
                <a:latin typeface="Garamond"/>
              </a:rPr>
              <a:t/>
            </a:r>
            <a:br>
              <a:rPr lang="en-US" sz="1400" dirty="0">
                <a:latin typeface="Garamond"/>
              </a:rPr>
            </a:br>
            <a:r>
              <a:rPr lang="en-US" sz="1100" i="1" dirty="0">
                <a:solidFill>
                  <a:srgbClr val="FFFFFF"/>
                </a:solidFill>
                <a:latin typeface="Garamond"/>
              </a:rPr>
              <a:t>Advancing Excellence in Legal Education</a:t>
            </a:r>
            <a:r>
              <a:rPr lang="en-US" sz="1200" i="1" dirty="0">
                <a:solidFill>
                  <a:srgbClr val="FFFFFF"/>
                </a:solidFill>
                <a:latin typeface="Garamond"/>
              </a:rPr>
              <a:t> </a:t>
            </a:r>
          </a:p>
          <a:p>
            <a:endParaRPr lang="en-US" sz="1400" dirty="0">
              <a:solidFill>
                <a:srgbClr val="FFFFFF"/>
              </a:solidFill>
              <a:latin typeface="Garamond"/>
            </a:endParaRPr>
          </a:p>
          <a:p>
            <a:endParaRPr lang="en-US" sz="1400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CF9BFAC7-51E2-45C2-AE5E-B0E10622332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6403" y="6495345"/>
            <a:ext cx="346233" cy="243008"/>
          </a:xfrm>
          <a:prstGeom prst="rect">
            <a:avLst/>
          </a:prstGeom>
        </p:spPr>
      </p:pic>
      <p:sp>
        <p:nvSpPr>
          <p:cNvPr id="6" name="TextBox 1">
            <a:extLst>
              <a:ext uri="{FF2B5EF4-FFF2-40B4-BE49-F238E27FC236}">
                <a16:creationId xmlns="" xmlns:a16="http://schemas.microsoft.com/office/drawing/2014/main" id="{C66C421A-0314-4EFF-A50C-B1A9DFFF1D8D}"/>
              </a:ext>
            </a:extLst>
          </p:cNvPr>
          <p:cNvSpPr txBox="1"/>
          <p:nvPr/>
        </p:nvSpPr>
        <p:spPr>
          <a:xfrm>
            <a:off x="471340" y="6534598"/>
            <a:ext cx="3490749" cy="315930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>
                <a:solidFill>
                  <a:schemeClr val="bg2"/>
                </a:solidFill>
              </a:rPr>
              <a:t>Copyright © </a:t>
            </a:r>
            <a:r>
              <a:rPr lang="en-US" sz="900" dirty="0" smtClean="0">
                <a:solidFill>
                  <a:schemeClr val="bg2"/>
                </a:solidFill>
              </a:rPr>
              <a:t>2020 </a:t>
            </a:r>
            <a:r>
              <a:rPr lang="en-US" sz="900" dirty="0">
                <a:solidFill>
                  <a:schemeClr val="bg2"/>
                </a:solidFill>
              </a:rPr>
              <a:t>Association of American Law Schools. All rights reserved. </a:t>
            </a:r>
          </a:p>
        </p:txBody>
      </p:sp>
    </p:spTree>
    <p:extLst>
      <p:ext uri="{BB962C8B-B14F-4D97-AF65-F5344CB8AC3E}">
        <p14:creationId xmlns:p14="http://schemas.microsoft.com/office/powerpoint/2010/main" val="3880158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200" dirty="0">
                <a:solidFill>
                  <a:schemeClr val="accent1"/>
                </a:solidFill>
              </a:rPr>
              <a:t>Wrap Up: AALS Staff Review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en-US" sz="2600" dirty="0">
                <a:solidFill>
                  <a:schemeClr val="accent2">
                    <a:lumMod val="75000"/>
                  </a:schemeClr>
                </a:solidFill>
              </a:rPr>
              <a:t>AALS Staff and the Membership Review Consultant reviews AALS report for:</a:t>
            </a:r>
          </a:p>
          <a:p>
            <a:pPr lvl="1">
              <a:buSzPct val="100000"/>
              <a:buFont typeface="Arial" panose="020B0604020202020204" pitchFamily="34" charset="0"/>
              <a:buChar char="•"/>
            </a:pPr>
            <a:r>
              <a:rPr lang="en-US" sz="2400" dirty="0"/>
              <a:t>Completeness</a:t>
            </a:r>
          </a:p>
          <a:p>
            <a:pPr lvl="1">
              <a:buSzPct val="100000"/>
              <a:buFont typeface="Arial" panose="020B0604020202020204" pitchFamily="34" charset="0"/>
              <a:buChar char="•"/>
            </a:pPr>
            <a:r>
              <a:rPr lang="en-US" sz="2400" dirty="0"/>
              <a:t>Consistent data</a:t>
            </a:r>
          </a:p>
          <a:p>
            <a:pPr lvl="1">
              <a:buSzPct val="100000"/>
              <a:buFont typeface="Arial" panose="020B0604020202020204" pitchFamily="34" charset="0"/>
              <a:buChar char="•"/>
            </a:pPr>
            <a:r>
              <a:rPr lang="en-US" sz="2400" dirty="0"/>
              <a:t>Facts</a:t>
            </a:r>
          </a:p>
          <a:p>
            <a:pPr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en-US" sz="2600" dirty="0">
                <a:solidFill>
                  <a:schemeClr val="accent2">
                    <a:lumMod val="75000"/>
                  </a:schemeClr>
                </a:solidFill>
              </a:rPr>
              <a:t>Ensures that report:</a:t>
            </a:r>
          </a:p>
          <a:p>
            <a:pPr lvl="1">
              <a:buSzPct val="100000"/>
              <a:buFont typeface="Arial" panose="020B0604020202020204" pitchFamily="34" charset="0"/>
              <a:buChar char="•"/>
            </a:pPr>
            <a:r>
              <a:rPr lang="en-US" sz="2400" dirty="0"/>
              <a:t>Does not indicate AALS compliance</a:t>
            </a:r>
          </a:p>
          <a:p>
            <a:pPr lvl="1">
              <a:buSzPct val="100000"/>
              <a:buFont typeface="Arial" panose="020B0604020202020204" pitchFamily="34" charset="0"/>
              <a:buChar char="•"/>
            </a:pPr>
            <a:r>
              <a:rPr lang="en-US" sz="2400" dirty="0"/>
              <a:t>Does not inappropriately identify faculty</a:t>
            </a:r>
          </a:p>
          <a:p>
            <a:endParaRPr lang="en-US" sz="3200" dirty="0"/>
          </a:p>
          <a:p>
            <a:pPr lvl="1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5F6867DE-4D20-44FF-9D44-EFC25B91E6ED}"/>
              </a:ext>
            </a:extLst>
          </p:cNvPr>
          <p:cNvSpPr txBox="1"/>
          <p:nvPr/>
        </p:nvSpPr>
        <p:spPr>
          <a:xfrm>
            <a:off x="8533055" y="6343650"/>
            <a:ext cx="6798623" cy="95410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Garamond"/>
              </a:rPr>
              <a:t>Association of American Law Schools</a:t>
            </a:r>
            <a:r>
              <a:rPr lang="en-US" sz="1400" dirty="0">
                <a:latin typeface="Garamond"/>
              </a:rPr>
              <a:t/>
            </a:r>
            <a:br>
              <a:rPr lang="en-US" sz="1400" dirty="0">
                <a:latin typeface="Garamond"/>
              </a:rPr>
            </a:br>
            <a:r>
              <a:rPr lang="en-US" sz="1100" i="1" dirty="0">
                <a:solidFill>
                  <a:srgbClr val="FFFFFF"/>
                </a:solidFill>
                <a:latin typeface="Garamond"/>
              </a:rPr>
              <a:t>Advancing Excellence in Legal Education</a:t>
            </a:r>
            <a:r>
              <a:rPr lang="en-US" sz="1200" i="1" dirty="0">
                <a:solidFill>
                  <a:srgbClr val="FFFFFF"/>
                </a:solidFill>
                <a:latin typeface="Garamond"/>
              </a:rPr>
              <a:t> </a:t>
            </a:r>
          </a:p>
          <a:p>
            <a:endParaRPr lang="en-US" sz="1400" dirty="0">
              <a:solidFill>
                <a:srgbClr val="FFFFFF"/>
              </a:solidFill>
              <a:latin typeface="Garamond"/>
            </a:endParaRPr>
          </a:p>
          <a:p>
            <a:endParaRPr lang="en-US" sz="1400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83831796-4C31-4368-B4A1-AD95FCB3572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6403" y="6495345"/>
            <a:ext cx="346233" cy="243008"/>
          </a:xfrm>
          <a:prstGeom prst="rect">
            <a:avLst/>
          </a:prstGeom>
        </p:spPr>
      </p:pic>
      <p:sp>
        <p:nvSpPr>
          <p:cNvPr id="6" name="TextBox 1">
            <a:extLst>
              <a:ext uri="{FF2B5EF4-FFF2-40B4-BE49-F238E27FC236}">
                <a16:creationId xmlns="" xmlns:a16="http://schemas.microsoft.com/office/drawing/2014/main" id="{A1A10625-2355-43B5-B266-F8B5063FECCF}"/>
              </a:ext>
            </a:extLst>
          </p:cNvPr>
          <p:cNvSpPr txBox="1"/>
          <p:nvPr/>
        </p:nvSpPr>
        <p:spPr>
          <a:xfrm>
            <a:off x="471340" y="6534598"/>
            <a:ext cx="3490749" cy="315930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>
                <a:solidFill>
                  <a:schemeClr val="bg2"/>
                </a:solidFill>
              </a:rPr>
              <a:t>Copyright © </a:t>
            </a:r>
            <a:r>
              <a:rPr lang="en-US" sz="900" dirty="0" smtClean="0">
                <a:solidFill>
                  <a:schemeClr val="bg2"/>
                </a:solidFill>
              </a:rPr>
              <a:t>2020 </a:t>
            </a:r>
            <a:r>
              <a:rPr lang="en-US" sz="900" dirty="0">
                <a:solidFill>
                  <a:schemeClr val="bg2"/>
                </a:solidFill>
              </a:rPr>
              <a:t>Association of American Law Schools. All rights reserved. </a:t>
            </a:r>
          </a:p>
        </p:txBody>
      </p:sp>
    </p:spTree>
    <p:extLst>
      <p:ext uri="{BB962C8B-B14F-4D97-AF65-F5344CB8AC3E}">
        <p14:creationId xmlns:p14="http://schemas.microsoft.com/office/powerpoint/2010/main" val="1673128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200" dirty="0">
                <a:solidFill>
                  <a:schemeClr val="accent1"/>
                </a:solidFill>
              </a:rPr>
              <a:t>Wrap Up: Committee Review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en-US" sz="2600" dirty="0">
                <a:solidFill>
                  <a:schemeClr val="accent2">
                    <a:lumMod val="75000"/>
                  </a:schemeClr>
                </a:solidFill>
              </a:rPr>
              <a:t>AALS Membership Review and Executive Committees review materials for each school: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/>
              <a:t>AALS Report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/>
              <a:t>AALS Questionnaire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/>
              <a:t>ABA Report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/>
              <a:t>Dean’s comments on ABA and AALS Reports</a:t>
            </a:r>
          </a:p>
          <a:p>
            <a:pPr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en-US" sz="2600" dirty="0">
                <a:solidFill>
                  <a:schemeClr val="accent2">
                    <a:lumMod val="75000"/>
                  </a:schemeClr>
                </a:solidFill>
              </a:rPr>
              <a:t>Membership Review Committee makes recommendations to the  Executive Committee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/>
              <a:t>Executive Committee sends final action letter to the school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/>
              <a:t>AALS Reporter will receive a copy of the final action letter</a:t>
            </a:r>
          </a:p>
          <a:p>
            <a:endParaRPr lang="en-US" sz="3200" dirty="0"/>
          </a:p>
          <a:p>
            <a:pPr lvl="1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34A24B52-5727-41C8-9505-95EEAC121313}"/>
              </a:ext>
            </a:extLst>
          </p:cNvPr>
          <p:cNvSpPr txBox="1"/>
          <p:nvPr/>
        </p:nvSpPr>
        <p:spPr>
          <a:xfrm>
            <a:off x="8533055" y="6343650"/>
            <a:ext cx="6798623" cy="95410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Garamond"/>
              </a:rPr>
              <a:t>Association of American Law Schools</a:t>
            </a:r>
            <a:r>
              <a:rPr lang="en-US" sz="1400" dirty="0">
                <a:latin typeface="Garamond"/>
              </a:rPr>
              <a:t/>
            </a:r>
            <a:br>
              <a:rPr lang="en-US" sz="1400" dirty="0">
                <a:latin typeface="Garamond"/>
              </a:rPr>
            </a:br>
            <a:r>
              <a:rPr lang="en-US" sz="1100" i="1" dirty="0">
                <a:solidFill>
                  <a:srgbClr val="FFFFFF"/>
                </a:solidFill>
                <a:latin typeface="Garamond"/>
              </a:rPr>
              <a:t>Advancing Excellence in Legal Education</a:t>
            </a:r>
            <a:r>
              <a:rPr lang="en-US" sz="1200" i="1" dirty="0">
                <a:solidFill>
                  <a:srgbClr val="FFFFFF"/>
                </a:solidFill>
                <a:latin typeface="Garamond"/>
              </a:rPr>
              <a:t> </a:t>
            </a:r>
          </a:p>
          <a:p>
            <a:endParaRPr lang="en-US" sz="1400" dirty="0">
              <a:solidFill>
                <a:srgbClr val="FFFFFF"/>
              </a:solidFill>
              <a:latin typeface="Garamond"/>
            </a:endParaRPr>
          </a:p>
          <a:p>
            <a:endParaRPr lang="en-US" sz="1400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31883ED4-2F81-4142-B631-33AAF6D9832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6403" y="6495345"/>
            <a:ext cx="346233" cy="243008"/>
          </a:xfrm>
          <a:prstGeom prst="rect">
            <a:avLst/>
          </a:prstGeom>
        </p:spPr>
      </p:pic>
      <p:sp>
        <p:nvSpPr>
          <p:cNvPr id="6" name="TextBox 1">
            <a:extLst>
              <a:ext uri="{FF2B5EF4-FFF2-40B4-BE49-F238E27FC236}">
                <a16:creationId xmlns="" xmlns:a16="http://schemas.microsoft.com/office/drawing/2014/main" id="{2CFAC271-3AFC-4B50-B24C-C4E1B234194F}"/>
              </a:ext>
            </a:extLst>
          </p:cNvPr>
          <p:cNvSpPr txBox="1"/>
          <p:nvPr/>
        </p:nvSpPr>
        <p:spPr>
          <a:xfrm>
            <a:off x="471340" y="6534598"/>
            <a:ext cx="3490749" cy="315930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>
                <a:solidFill>
                  <a:schemeClr val="bg2"/>
                </a:solidFill>
              </a:rPr>
              <a:t>Copyright © </a:t>
            </a:r>
            <a:r>
              <a:rPr lang="en-US" sz="900" dirty="0" smtClean="0">
                <a:solidFill>
                  <a:schemeClr val="bg2"/>
                </a:solidFill>
              </a:rPr>
              <a:t>2020 </a:t>
            </a:r>
            <a:r>
              <a:rPr lang="en-US" sz="900" dirty="0">
                <a:solidFill>
                  <a:schemeClr val="bg2"/>
                </a:solidFill>
              </a:rPr>
              <a:t>Association of American Law Schools. All rights reserved. </a:t>
            </a:r>
          </a:p>
        </p:txBody>
      </p:sp>
    </p:spTree>
    <p:extLst>
      <p:ext uri="{BB962C8B-B14F-4D97-AF65-F5344CB8AC3E}">
        <p14:creationId xmlns:p14="http://schemas.microsoft.com/office/powerpoint/2010/main" val="25680295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4458" y="299486"/>
            <a:ext cx="10179341" cy="1428646"/>
          </a:xfrm>
        </p:spPr>
        <p:txBody>
          <a:bodyPr>
            <a:normAutofit/>
          </a:bodyPr>
          <a:lstStyle/>
          <a:p>
            <a:r>
              <a:rPr lang="en-US" sz="4200" dirty="0">
                <a:solidFill>
                  <a:schemeClr val="accent1"/>
                </a:solidFill>
              </a:rPr>
              <a:t>Quick 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4458" y="1870744"/>
            <a:ext cx="10179342" cy="4024987"/>
          </a:xfrm>
        </p:spPr>
        <p:txBody>
          <a:bodyPr>
            <a:normAutofit/>
          </a:bodyPr>
          <a:lstStyle/>
          <a:p>
            <a:pPr marL="0" indent="0" algn="ctr">
              <a:spcAft>
                <a:spcPts val="1200"/>
              </a:spcAft>
              <a:buClr>
                <a:srgbClr val="B86D2E"/>
              </a:buClr>
              <a:buNone/>
            </a:pPr>
            <a:r>
              <a:rPr lang="en-US" sz="2800" u="sng" dirty="0">
                <a:solidFill>
                  <a:schemeClr val="accent2">
                    <a:lumMod val="75000"/>
                  </a:schemeClr>
                </a:solidFill>
              </a:rPr>
              <a:t>Advancing Excellence in Legal Education</a:t>
            </a:r>
            <a:endParaRPr lang="en-US" sz="2800" b="1" u="sng" dirty="0">
              <a:solidFill>
                <a:schemeClr val="accent2">
                  <a:lumMod val="75000"/>
                </a:schemeClr>
              </a:solidFill>
            </a:endParaRPr>
          </a:p>
          <a:p>
            <a:pPr marL="287338" indent="-287338">
              <a:spcAft>
                <a:spcPts val="1200"/>
              </a:spcAft>
            </a:pPr>
            <a:r>
              <a:rPr lang="en-US" sz="2600" dirty="0">
                <a:solidFill>
                  <a:schemeClr val="accent2">
                    <a:lumMod val="75000"/>
                  </a:schemeClr>
                </a:solidFill>
              </a:rPr>
              <a:t>Programs for Faculty</a:t>
            </a:r>
          </a:p>
          <a:p>
            <a:pPr marL="287338" indent="-287338"/>
            <a:r>
              <a:rPr lang="en-US" sz="2600" dirty="0">
                <a:solidFill>
                  <a:schemeClr val="accent2">
                    <a:lumMod val="75000"/>
                  </a:schemeClr>
                </a:solidFill>
              </a:rPr>
              <a:t>The Membership Review Process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ABA Accreditation v. AALS Membership Review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Regulatory Review v. Peer Review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List of Requirements v. Adherence to Core Values.</a:t>
            </a:r>
          </a:p>
          <a:p>
            <a:pPr lvl="2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2BAD9C8B-47C7-43A4-8910-4CFD73A0A955}"/>
              </a:ext>
            </a:extLst>
          </p:cNvPr>
          <p:cNvSpPr txBox="1"/>
          <p:nvPr/>
        </p:nvSpPr>
        <p:spPr>
          <a:xfrm>
            <a:off x="8533055" y="6343650"/>
            <a:ext cx="6798623" cy="95410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Garamond"/>
              </a:rPr>
              <a:t>Association of American Law Schools</a:t>
            </a:r>
            <a:r>
              <a:rPr lang="en-US" sz="1400" dirty="0">
                <a:latin typeface="Garamond"/>
              </a:rPr>
              <a:t/>
            </a:r>
            <a:br>
              <a:rPr lang="en-US" sz="1400" dirty="0">
                <a:latin typeface="Garamond"/>
              </a:rPr>
            </a:br>
            <a:r>
              <a:rPr lang="en-US" sz="1100" i="1" dirty="0">
                <a:solidFill>
                  <a:srgbClr val="FFFFFF"/>
                </a:solidFill>
                <a:latin typeface="Garamond"/>
              </a:rPr>
              <a:t>Advancing Excellence in Legal Education</a:t>
            </a:r>
            <a:r>
              <a:rPr lang="en-US" sz="1200" i="1" dirty="0">
                <a:solidFill>
                  <a:srgbClr val="FFFFFF"/>
                </a:solidFill>
                <a:latin typeface="Garamond"/>
              </a:rPr>
              <a:t> </a:t>
            </a:r>
          </a:p>
          <a:p>
            <a:endParaRPr lang="en-US" sz="1400" dirty="0">
              <a:solidFill>
                <a:srgbClr val="FFFFFF"/>
              </a:solidFill>
              <a:latin typeface="Garamond"/>
            </a:endParaRPr>
          </a:p>
          <a:p>
            <a:endParaRPr lang="en-US" sz="1400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9573D0D9-A6CD-4CB5-BBFF-8A599AD6CF0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6403" y="6495345"/>
            <a:ext cx="346233" cy="243008"/>
          </a:xfrm>
          <a:prstGeom prst="rect">
            <a:avLst/>
          </a:prstGeom>
        </p:spPr>
      </p:pic>
      <p:sp>
        <p:nvSpPr>
          <p:cNvPr id="6" name="TextBox 1">
            <a:extLst>
              <a:ext uri="{FF2B5EF4-FFF2-40B4-BE49-F238E27FC236}">
                <a16:creationId xmlns="" xmlns:a16="http://schemas.microsoft.com/office/drawing/2014/main" id="{09B6A561-FEE1-4D4E-9BBE-9CCEEC4F1FD4}"/>
              </a:ext>
            </a:extLst>
          </p:cNvPr>
          <p:cNvSpPr txBox="1"/>
          <p:nvPr/>
        </p:nvSpPr>
        <p:spPr>
          <a:xfrm>
            <a:off x="471340" y="6534598"/>
            <a:ext cx="3490749" cy="315930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>
                <a:solidFill>
                  <a:schemeClr val="bg2"/>
                </a:solidFill>
              </a:rPr>
              <a:t>Copyright © 2020 Association of American Law Schools. All rights reserved. </a:t>
            </a:r>
          </a:p>
        </p:txBody>
      </p:sp>
    </p:spTree>
    <p:extLst>
      <p:ext uri="{BB962C8B-B14F-4D97-AF65-F5344CB8AC3E}">
        <p14:creationId xmlns:p14="http://schemas.microsoft.com/office/powerpoint/2010/main" val="1731937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04957" y="1371599"/>
            <a:ext cx="9896030" cy="2944027"/>
          </a:xfrm>
        </p:spPr>
        <p:txBody>
          <a:bodyPr>
            <a:normAutofit/>
          </a:bodyPr>
          <a:lstStyle/>
          <a:p>
            <a:r>
              <a:rPr lang="en-US" sz="6000" dirty="0">
                <a:solidFill>
                  <a:schemeClr val="accent1"/>
                </a:solidFill>
              </a:rPr>
              <a:t>The AALS Reporter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04957" y="4467321"/>
            <a:ext cx="9896030" cy="1584345"/>
          </a:xfrm>
        </p:spPr>
        <p:txBody>
          <a:bodyPr>
            <a:normAutofit/>
          </a:bodyPr>
          <a:lstStyle/>
          <a:p>
            <a:r>
              <a:rPr lang="en-US" sz="1800" dirty="0">
                <a:solidFill>
                  <a:schemeClr val="accent2"/>
                </a:solidFill>
              </a:rPr>
              <a:t>Barbara j. cox </a:t>
            </a:r>
            <a:r>
              <a:rPr lang="en-US" sz="1800" dirty="0"/>
              <a:t>| California western school of law </a:t>
            </a:r>
          </a:p>
          <a:p>
            <a:r>
              <a:rPr lang="en-US" sz="1800" dirty="0"/>
              <a:t>AALS Membership Review consultant</a:t>
            </a:r>
            <a:endParaRPr lang="en-US" sz="1600" dirty="0">
              <a:solidFill>
                <a:srgbClr val="1F3C5F"/>
              </a:solidFill>
            </a:endParaRPr>
          </a:p>
          <a:p>
            <a:endParaRPr lang="en-US" sz="1700" b="1" dirty="0">
              <a:solidFill>
                <a:srgbClr val="1F3C5F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195BB4CA-90FC-40C6-8E0F-1EB13179E13E}"/>
              </a:ext>
            </a:extLst>
          </p:cNvPr>
          <p:cNvSpPr txBox="1"/>
          <p:nvPr/>
        </p:nvSpPr>
        <p:spPr>
          <a:xfrm>
            <a:off x="8533055" y="6343650"/>
            <a:ext cx="6798623" cy="95410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Garamond"/>
              </a:rPr>
              <a:t>Association of American Law Schools</a:t>
            </a:r>
            <a:r>
              <a:rPr lang="en-US" sz="1400" dirty="0">
                <a:latin typeface="Garamond"/>
              </a:rPr>
              <a:t/>
            </a:r>
            <a:br>
              <a:rPr lang="en-US" sz="1400" dirty="0">
                <a:latin typeface="Garamond"/>
              </a:rPr>
            </a:br>
            <a:r>
              <a:rPr lang="en-US" sz="1100" i="1" dirty="0">
                <a:solidFill>
                  <a:srgbClr val="FFFFFF"/>
                </a:solidFill>
                <a:latin typeface="Garamond"/>
              </a:rPr>
              <a:t>Advancing Excellence in Legal Education</a:t>
            </a:r>
            <a:r>
              <a:rPr lang="en-US" sz="1200" i="1" dirty="0">
                <a:solidFill>
                  <a:srgbClr val="FFFFFF"/>
                </a:solidFill>
                <a:latin typeface="Garamond"/>
              </a:rPr>
              <a:t> </a:t>
            </a:r>
          </a:p>
          <a:p>
            <a:endParaRPr lang="en-US" sz="1400" dirty="0">
              <a:solidFill>
                <a:srgbClr val="FFFFFF"/>
              </a:solidFill>
              <a:latin typeface="Garamond"/>
            </a:endParaRPr>
          </a:p>
          <a:p>
            <a:endParaRPr lang="en-US" sz="1400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C97B195D-64C7-4B68-81B9-DBB8D21B71B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6403" y="6495345"/>
            <a:ext cx="346233" cy="243008"/>
          </a:xfrm>
          <a:prstGeom prst="rect">
            <a:avLst/>
          </a:prstGeom>
        </p:spPr>
      </p:pic>
      <p:sp>
        <p:nvSpPr>
          <p:cNvPr id="7" name="TextBox 1">
            <a:extLst>
              <a:ext uri="{FF2B5EF4-FFF2-40B4-BE49-F238E27FC236}">
                <a16:creationId xmlns="" xmlns:a16="http://schemas.microsoft.com/office/drawing/2014/main" id="{138EFB2C-917F-467C-9FCA-84A2ECF289AD}"/>
              </a:ext>
            </a:extLst>
          </p:cNvPr>
          <p:cNvSpPr txBox="1"/>
          <p:nvPr/>
        </p:nvSpPr>
        <p:spPr>
          <a:xfrm>
            <a:off x="471340" y="6534598"/>
            <a:ext cx="3490749" cy="315930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>
                <a:solidFill>
                  <a:schemeClr val="bg2"/>
                </a:solidFill>
              </a:rPr>
              <a:t>Copyright © 2020 Association of American Law Schools. All rights reserved. </a:t>
            </a:r>
          </a:p>
        </p:txBody>
      </p:sp>
    </p:spTree>
    <p:extLst>
      <p:ext uri="{BB962C8B-B14F-4D97-AF65-F5344CB8AC3E}">
        <p14:creationId xmlns:p14="http://schemas.microsoft.com/office/powerpoint/2010/main" val="12841273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200" dirty="0">
                <a:solidFill>
                  <a:schemeClr val="accent1"/>
                </a:solidFill>
                <a:ea typeface="Garamond" charset="0"/>
                <a:cs typeface="Garamond" charset="0"/>
              </a:rPr>
              <a:t>What have I gotten myself into?</a:t>
            </a:r>
          </a:p>
        </p:txBody>
      </p:sp>
      <p:sp>
        <p:nvSpPr>
          <p:cNvPr id="5" name="Subtitle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3600" dirty="0">
              <a:hlinkClick r:id="rId2"/>
            </a:endParaRPr>
          </a:p>
          <a:p>
            <a:endParaRPr lang="en-US" sz="6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0255" y="1838324"/>
            <a:ext cx="8189718" cy="436352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F670BFEF-AEE6-4150-86BC-7B3EAC018ADB}"/>
              </a:ext>
            </a:extLst>
          </p:cNvPr>
          <p:cNvSpPr txBox="1"/>
          <p:nvPr/>
        </p:nvSpPr>
        <p:spPr>
          <a:xfrm>
            <a:off x="8533055" y="6343650"/>
            <a:ext cx="6798623" cy="95410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Garamond"/>
              </a:rPr>
              <a:t>Association of American Law Schools</a:t>
            </a:r>
            <a:r>
              <a:rPr lang="en-US" sz="1400" dirty="0">
                <a:latin typeface="Garamond"/>
              </a:rPr>
              <a:t/>
            </a:r>
            <a:br>
              <a:rPr lang="en-US" sz="1400" dirty="0">
                <a:latin typeface="Garamond"/>
              </a:rPr>
            </a:br>
            <a:r>
              <a:rPr lang="en-US" sz="1100" i="1" dirty="0">
                <a:solidFill>
                  <a:srgbClr val="FFFFFF"/>
                </a:solidFill>
                <a:latin typeface="Garamond"/>
              </a:rPr>
              <a:t>Advancing Excellence in Legal Education</a:t>
            </a:r>
            <a:r>
              <a:rPr lang="en-US" sz="1200" i="1" dirty="0">
                <a:solidFill>
                  <a:srgbClr val="FFFFFF"/>
                </a:solidFill>
                <a:latin typeface="Garamond"/>
              </a:rPr>
              <a:t> </a:t>
            </a:r>
          </a:p>
          <a:p>
            <a:endParaRPr lang="en-US" sz="1400" dirty="0">
              <a:solidFill>
                <a:srgbClr val="FFFFFF"/>
              </a:solidFill>
              <a:latin typeface="Garamond"/>
            </a:endParaRPr>
          </a:p>
          <a:p>
            <a:endParaRPr lang="en-US" sz="1400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8D6B5A19-399A-40B9-A588-33020FC4FF5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6403" y="6495345"/>
            <a:ext cx="346233" cy="243008"/>
          </a:xfrm>
          <a:prstGeom prst="rect">
            <a:avLst/>
          </a:prstGeom>
        </p:spPr>
      </p:pic>
      <p:sp>
        <p:nvSpPr>
          <p:cNvPr id="8" name="TextBox 1">
            <a:extLst>
              <a:ext uri="{FF2B5EF4-FFF2-40B4-BE49-F238E27FC236}">
                <a16:creationId xmlns="" xmlns:a16="http://schemas.microsoft.com/office/drawing/2014/main" id="{EA7BF5A6-0672-4CC5-88A6-F9A4CA9DA5A2}"/>
              </a:ext>
            </a:extLst>
          </p:cNvPr>
          <p:cNvSpPr txBox="1"/>
          <p:nvPr/>
        </p:nvSpPr>
        <p:spPr>
          <a:xfrm>
            <a:off x="471340" y="6534598"/>
            <a:ext cx="3490749" cy="315930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>
                <a:solidFill>
                  <a:schemeClr val="bg2"/>
                </a:solidFill>
              </a:rPr>
              <a:t>Copyright © 2020 Association of American Law Schools. All rights reserved. </a:t>
            </a:r>
          </a:p>
        </p:txBody>
      </p:sp>
    </p:spTree>
    <p:extLst>
      <p:ext uri="{BB962C8B-B14F-4D97-AF65-F5344CB8AC3E}">
        <p14:creationId xmlns:p14="http://schemas.microsoft.com/office/powerpoint/2010/main" val="17573099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200" dirty="0">
                <a:solidFill>
                  <a:schemeClr val="accent1"/>
                </a:solidFill>
                <a:ea typeface="Garamond" charset="0"/>
                <a:cs typeface="Garamond" charset="0"/>
              </a:rPr>
              <a:t>The AALS Reporter 101</a:t>
            </a:r>
          </a:p>
        </p:txBody>
      </p:sp>
      <p:sp>
        <p:nvSpPr>
          <p:cNvPr id="5" name="Subtitle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71500" indent="-571500" algn="l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en-US" sz="3200" dirty="0">
                <a:solidFill>
                  <a:schemeClr val="accent2">
                    <a:lumMod val="75000"/>
                  </a:schemeClr>
                </a:solidFill>
              </a:rPr>
              <a:t>Represents the AALS</a:t>
            </a:r>
          </a:p>
          <a:p>
            <a:pPr marL="571500" indent="-571500" algn="l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en-US" sz="3200" dirty="0">
                <a:solidFill>
                  <a:schemeClr val="accent2">
                    <a:lumMod val="75000"/>
                  </a:schemeClr>
                </a:solidFill>
              </a:rPr>
              <a:t>Independent of ABA/different focus</a:t>
            </a:r>
          </a:p>
          <a:p>
            <a:pPr marL="1028700" lvl="1" indent="-571500" algn="l">
              <a:buFont typeface="Arial" panose="020B0604020202020204" pitchFamily="34" charset="0"/>
              <a:buChar char="•"/>
            </a:pPr>
            <a:r>
              <a:rPr lang="en-US" sz="2800" dirty="0"/>
              <a:t>Faculty Governance</a:t>
            </a:r>
          </a:p>
          <a:p>
            <a:pPr marL="1028700" lvl="1" indent="-571500" algn="l">
              <a:buFont typeface="Arial" panose="020B0604020202020204" pitchFamily="34" charset="0"/>
              <a:buChar char="•"/>
            </a:pPr>
            <a:r>
              <a:rPr lang="en-US" sz="2800" dirty="0"/>
              <a:t>Faculty Scholarship</a:t>
            </a:r>
          </a:p>
          <a:p>
            <a:pPr marL="1028700" lvl="1" indent="-571500" algn="l">
              <a:buFont typeface="Arial" panose="020B0604020202020204" pitchFamily="34" charset="0"/>
              <a:buChar char="•"/>
            </a:pPr>
            <a:r>
              <a:rPr lang="en-US" sz="2800" dirty="0"/>
              <a:t>Faculty and Student Diversity</a:t>
            </a:r>
          </a:p>
          <a:p>
            <a:pPr marL="1028700" lvl="1" indent="-571500" algn="l">
              <a:buFont typeface="Arial" panose="020B0604020202020204" pitchFamily="34" charset="0"/>
              <a:buChar char="•"/>
            </a:pPr>
            <a:r>
              <a:rPr lang="en-US" sz="2800" dirty="0"/>
              <a:t>Nondiscrimination</a:t>
            </a:r>
          </a:p>
          <a:p>
            <a:pPr marL="571500" indent="-571500" algn="l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en-US" sz="3200" dirty="0">
                <a:solidFill>
                  <a:schemeClr val="accent2">
                    <a:lumMod val="75000"/>
                  </a:schemeClr>
                </a:solidFill>
              </a:rPr>
              <a:t>Fact-finder</a:t>
            </a:r>
          </a:p>
          <a:p>
            <a:pPr marL="571500" indent="-571500" algn="l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en-US" sz="3200" dirty="0">
                <a:solidFill>
                  <a:schemeClr val="accent2">
                    <a:lumMod val="75000"/>
                  </a:schemeClr>
                </a:solidFill>
              </a:rPr>
              <a:t>You’re it</a:t>
            </a:r>
          </a:p>
          <a:p>
            <a:pPr marL="342900" indent="-342900">
              <a:buFontTx/>
              <a:buChar char="•"/>
            </a:pPr>
            <a:endParaRPr lang="en-US" b="1" dirty="0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4EB0F470-60A9-415E-8323-8C3E012BC03C}"/>
              </a:ext>
            </a:extLst>
          </p:cNvPr>
          <p:cNvSpPr txBox="1"/>
          <p:nvPr/>
        </p:nvSpPr>
        <p:spPr>
          <a:xfrm>
            <a:off x="8533055" y="6343650"/>
            <a:ext cx="6798623" cy="95410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Garamond"/>
              </a:rPr>
              <a:t>Association of American Law Schools</a:t>
            </a:r>
            <a:r>
              <a:rPr lang="en-US" sz="1400" dirty="0">
                <a:latin typeface="Garamond"/>
              </a:rPr>
              <a:t/>
            </a:r>
            <a:br>
              <a:rPr lang="en-US" sz="1400" dirty="0">
                <a:latin typeface="Garamond"/>
              </a:rPr>
            </a:br>
            <a:r>
              <a:rPr lang="en-US" sz="1100" i="1" dirty="0">
                <a:solidFill>
                  <a:srgbClr val="FFFFFF"/>
                </a:solidFill>
                <a:latin typeface="Garamond"/>
              </a:rPr>
              <a:t>Advancing Excellence in Legal Education</a:t>
            </a:r>
            <a:r>
              <a:rPr lang="en-US" sz="1200" i="1" dirty="0">
                <a:solidFill>
                  <a:srgbClr val="FFFFFF"/>
                </a:solidFill>
                <a:latin typeface="Garamond"/>
              </a:rPr>
              <a:t> </a:t>
            </a:r>
          </a:p>
          <a:p>
            <a:endParaRPr lang="en-US" sz="1400" dirty="0">
              <a:solidFill>
                <a:srgbClr val="FFFFFF"/>
              </a:solidFill>
              <a:latin typeface="Garamond"/>
            </a:endParaRPr>
          </a:p>
          <a:p>
            <a:endParaRPr lang="en-US" sz="1400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4583E20A-5509-428B-83DB-6D91872A3EF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6403" y="6495345"/>
            <a:ext cx="346233" cy="243008"/>
          </a:xfrm>
          <a:prstGeom prst="rect">
            <a:avLst/>
          </a:prstGeom>
        </p:spPr>
      </p:pic>
      <p:sp>
        <p:nvSpPr>
          <p:cNvPr id="7" name="TextBox 1">
            <a:extLst>
              <a:ext uri="{FF2B5EF4-FFF2-40B4-BE49-F238E27FC236}">
                <a16:creationId xmlns="" xmlns:a16="http://schemas.microsoft.com/office/drawing/2014/main" id="{E759CC60-3C65-497D-88B3-337557F7FFE0}"/>
              </a:ext>
            </a:extLst>
          </p:cNvPr>
          <p:cNvSpPr txBox="1"/>
          <p:nvPr/>
        </p:nvSpPr>
        <p:spPr>
          <a:xfrm>
            <a:off x="471340" y="6534598"/>
            <a:ext cx="3490749" cy="315930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>
                <a:solidFill>
                  <a:schemeClr val="bg2"/>
                </a:solidFill>
              </a:rPr>
              <a:t>Copyright © 2020 Association of American Law Schools. All rights reserved. </a:t>
            </a:r>
          </a:p>
        </p:txBody>
      </p:sp>
    </p:spTree>
    <p:extLst>
      <p:ext uri="{BB962C8B-B14F-4D97-AF65-F5344CB8AC3E}">
        <p14:creationId xmlns:p14="http://schemas.microsoft.com/office/powerpoint/2010/main" val="488757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/>
          </p:nvPr>
        </p:nvGraphicFramePr>
        <p:xfrm>
          <a:off x="1608221" y="1558686"/>
          <a:ext cx="8975558" cy="41869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524000" y="471050"/>
            <a:ext cx="9144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 Light" panose="020F0302020204030204"/>
                <a:ea typeface="Garamond" charset="0"/>
                <a:cs typeface="Garamond" charset="0"/>
              </a:rPr>
              <a:t>The AALS Reporter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4E21637F-370E-4172-A89C-6790D157947F}"/>
              </a:ext>
            </a:extLst>
          </p:cNvPr>
          <p:cNvSpPr txBox="1"/>
          <p:nvPr/>
        </p:nvSpPr>
        <p:spPr>
          <a:xfrm>
            <a:off x="8533055" y="6343650"/>
            <a:ext cx="6798623" cy="95410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Garamond"/>
              </a:rPr>
              <a:t>Association of American Law Schools</a:t>
            </a:r>
            <a:r>
              <a:rPr lang="en-US" sz="1400" dirty="0">
                <a:latin typeface="Garamond"/>
              </a:rPr>
              <a:t/>
            </a:r>
            <a:br>
              <a:rPr lang="en-US" sz="1400" dirty="0">
                <a:latin typeface="Garamond"/>
              </a:rPr>
            </a:br>
            <a:r>
              <a:rPr lang="en-US" sz="1100" i="1" dirty="0">
                <a:solidFill>
                  <a:srgbClr val="FFFFFF"/>
                </a:solidFill>
                <a:latin typeface="Garamond"/>
              </a:rPr>
              <a:t>Advancing Excellence in Legal Education</a:t>
            </a:r>
            <a:r>
              <a:rPr lang="en-US" sz="1200" i="1" dirty="0">
                <a:solidFill>
                  <a:srgbClr val="FFFFFF"/>
                </a:solidFill>
                <a:latin typeface="Garamond"/>
              </a:rPr>
              <a:t> </a:t>
            </a:r>
          </a:p>
          <a:p>
            <a:endParaRPr lang="en-US" sz="1400" dirty="0">
              <a:solidFill>
                <a:srgbClr val="FFFFFF"/>
              </a:solidFill>
              <a:latin typeface="Garamond"/>
            </a:endParaRPr>
          </a:p>
          <a:p>
            <a:endParaRPr lang="en-US" sz="1400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05881A39-D4C9-4A10-B2BF-EB94644C581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6403" y="6495345"/>
            <a:ext cx="346233" cy="243008"/>
          </a:xfrm>
          <a:prstGeom prst="rect">
            <a:avLst/>
          </a:prstGeom>
        </p:spPr>
      </p:pic>
      <p:sp>
        <p:nvSpPr>
          <p:cNvPr id="8" name="TextBox 1">
            <a:extLst>
              <a:ext uri="{FF2B5EF4-FFF2-40B4-BE49-F238E27FC236}">
                <a16:creationId xmlns="" xmlns:a16="http://schemas.microsoft.com/office/drawing/2014/main" id="{0B9DA5A0-927D-4F1F-B7FF-38147FD9E899}"/>
              </a:ext>
            </a:extLst>
          </p:cNvPr>
          <p:cNvSpPr txBox="1"/>
          <p:nvPr/>
        </p:nvSpPr>
        <p:spPr>
          <a:xfrm>
            <a:off x="471340" y="6534598"/>
            <a:ext cx="3490749" cy="315930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>
                <a:solidFill>
                  <a:schemeClr val="bg2"/>
                </a:solidFill>
              </a:rPr>
              <a:t>Copyright © 2020 Association of American Law Schools. All rights reserved. </a:t>
            </a:r>
          </a:p>
        </p:txBody>
      </p:sp>
    </p:spTree>
    <p:extLst>
      <p:ext uri="{BB962C8B-B14F-4D97-AF65-F5344CB8AC3E}">
        <p14:creationId xmlns:p14="http://schemas.microsoft.com/office/powerpoint/2010/main" val="11361192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200" dirty="0">
                <a:solidFill>
                  <a:schemeClr val="accent1"/>
                </a:solidFill>
                <a:ea typeface="Garamond" charset="0"/>
                <a:cs typeface="Garamond" charset="0"/>
              </a:rPr>
              <a:t>Preparing for the Visit</a:t>
            </a:r>
          </a:p>
        </p:txBody>
      </p:sp>
      <p:sp>
        <p:nvSpPr>
          <p:cNvPr id="5" name="Subtitle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571500" indent="-571500" algn="l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en-US" sz="3200" dirty="0">
                <a:solidFill>
                  <a:schemeClr val="accent2">
                    <a:lumMod val="75000"/>
                  </a:schemeClr>
                </a:solidFill>
              </a:rPr>
              <a:t>Coordinate with key people</a:t>
            </a:r>
          </a:p>
          <a:p>
            <a:pPr marL="1028700" lvl="1" indent="-571500" algn="l">
              <a:buFont typeface="Arial" charset="0"/>
              <a:buChar char="•"/>
            </a:pPr>
            <a:r>
              <a:rPr lang="en-US" sz="2800" dirty="0"/>
              <a:t>Team chair</a:t>
            </a:r>
          </a:p>
          <a:p>
            <a:pPr marL="1028700" lvl="1" indent="-571500" algn="l">
              <a:buFont typeface="Arial" charset="0"/>
              <a:buChar char="•"/>
            </a:pPr>
            <a:r>
              <a:rPr lang="en-US" sz="2800" dirty="0"/>
              <a:t>Team members (class/office visits)</a:t>
            </a:r>
          </a:p>
          <a:p>
            <a:pPr marL="1028700" lvl="1" indent="-571500" algn="l">
              <a:buFont typeface="Arial" charset="0"/>
              <a:buChar char="•"/>
            </a:pPr>
            <a:r>
              <a:rPr lang="en-US" sz="2800" dirty="0"/>
              <a:t>The dean*</a:t>
            </a:r>
          </a:p>
          <a:p>
            <a:pPr marL="1028700" lvl="1" indent="-571500" algn="l">
              <a:buFont typeface="Arial" charset="0"/>
              <a:buChar char="•"/>
            </a:pPr>
            <a:r>
              <a:rPr lang="en-US" sz="2800" dirty="0"/>
              <a:t>On-site point persons</a:t>
            </a:r>
          </a:p>
          <a:p>
            <a:pPr marL="1028700" lvl="1" indent="-571500" algn="l">
              <a:buFont typeface="Arial" charset="0"/>
              <a:buChar char="•"/>
            </a:pPr>
            <a:r>
              <a:rPr lang="en-US" sz="2800" dirty="0"/>
              <a:t>Faculty chairs, staff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904F8A7E-6D7E-4335-8F7E-C41CA03328D3}"/>
              </a:ext>
            </a:extLst>
          </p:cNvPr>
          <p:cNvSpPr txBox="1"/>
          <p:nvPr/>
        </p:nvSpPr>
        <p:spPr>
          <a:xfrm>
            <a:off x="8533055" y="6343650"/>
            <a:ext cx="6798623" cy="95410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Garamond"/>
              </a:rPr>
              <a:t>Association of American Law Schools</a:t>
            </a:r>
            <a:r>
              <a:rPr lang="en-US" sz="1400" dirty="0">
                <a:latin typeface="Garamond"/>
              </a:rPr>
              <a:t/>
            </a:r>
            <a:br>
              <a:rPr lang="en-US" sz="1400" dirty="0">
                <a:latin typeface="Garamond"/>
              </a:rPr>
            </a:br>
            <a:r>
              <a:rPr lang="en-US" sz="1100" i="1" dirty="0">
                <a:solidFill>
                  <a:srgbClr val="FFFFFF"/>
                </a:solidFill>
                <a:latin typeface="Garamond"/>
              </a:rPr>
              <a:t>Advancing Excellence in Legal Education</a:t>
            </a:r>
            <a:r>
              <a:rPr lang="en-US" sz="1200" i="1" dirty="0">
                <a:solidFill>
                  <a:srgbClr val="FFFFFF"/>
                </a:solidFill>
                <a:latin typeface="Garamond"/>
              </a:rPr>
              <a:t> </a:t>
            </a:r>
          </a:p>
          <a:p>
            <a:endParaRPr lang="en-US" sz="1400" dirty="0">
              <a:solidFill>
                <a:srgbClr val="FFFFFF"/>
              </a:solidFill>
              <a:latin typeface="Garamond"/>
            </a:endParaRPr>
          </a:p>
          <a:p>
            <a:endParaRPr lang="en-US" sz="1400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66B1BB26-D72C-4692-9801-0565F08E75B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6403" y="6495345"/>
            <a:ext cx="346233" cy="243008"/>
          </a:xfrm>
          <a:prstGeom prst="rect">
            <a:avLst/>
          </a:prstGeom>
        </p:spPr>
      </p:pic>
      <p:sp>
        <p:nvSpPr>
          <p:cNvPr id="7" name="TextBox 1">
            <a:extLst>
              <a:ext uri="{FF2B5EF4-FFF2-40B4-BE49-F238E27FC236}">
                <a16:creationId xmlns="" xmlns:a16="http://schemas.microsoft.com/office/drawing/2014/main" id="{E4CF569A-CF04-4F82-8391-5C8EC95DD324}"/>
              </a:ext>
            </a:extLst>
          </p:cNvPr>
          <p:cNvSpPr txBox="1"/>
          <p:nvPr/>
        </p:nvSpPr>
        <p:spPr>
          <a:xfrm>
            <a:off x="471340" y="6534598"/>
            <a:ext cx="3490749" cy="315930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>
                <a:solidFill>
                  <a:schemeClr val="bg2"/>
                </a:solidFill>
              </a:rPr>
              <a:t>Copyright © 2020 Association of American Law Schools. All rights reserved. </a:t>
            </a:r>
          </a:p>
        </p:txBody>
      </p:sp>
    </p:spTree>
    <p:extLst>
      <p:ext uri="{BB962C8B-B14F-4D97-AF65-F5344CB8AC3E}">
        <p14:creationId xmlns:p14="http://schemas.microsoft.com/office/powerpoint/2010/main" val="163254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200" dirty="0">
                <a:solidFill>
                  <a:schemeClr val="accent1"/>
                </a:solidFill>
                <a:ea typeface="Garamond" charset="0"/>
                <a:cs typeface="Garamond" charset="0"/>
              </a:rPr>
              <a:t>Preparing for the Visit</a:t>
            </a:r>
          </a:p>
        </p:txBody>
      </p:sp>
      <p:sp>
        <p:nvSpPr>
          <p:cNvPr id="5" name="Subtitle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571500" indent="-571500" algn="l">
              <a:buClr>
                <a:srgbClr val="066F94"/>
              </a:buClr>
              <a:buFont typeface="Wingdings" panose="05000000000000000000" pitchFamily="2" charset="2"/>
              <a:buChar char="q"/>
            </a:pPr>
            <a:r>
              <a:rPr lang="en-US" sz="3600" dirty="0">
                <a:solidFill>
                  <a:schemeClr val="accent2">
                    <a:lumMod val="75000"/>
                  </a:schemeClr>
                </a:solidFill>
              </a:rPr>
              <a:t>Review key documents</a:t>
            </a:r>
          </a:p>
          <a:p>
            <a:pPr marL="1028700" lvl="1" indent="-571500" algn="l">
              <a:buFont typeface="Arial" charset="0"/>
              <a:buChar char="•"/>
            </a:pPr>
            <a:r>
              <a:rPr lang="en-US" sz="3200" dirty="0"/>
              <a:t>AALS Site Questionnaire &amp; Prior Report</a:t>
            </a:r>
          </a:p>
          <a:p>
            <a:pPr marL="1028700" lvl="1" indent="-571500" algn="l">
              <a:buFont typeface="Arial" charset="0"/>
              <a:buChar char="•"/>
            </a:pPr>
            <a:r>
              <a:rPr lang="en-US" sz="3200" dirty="0"/>
              <a:t>ABA documents: Site Evaluation Questionnaire </a:t>
            </a:r>
          </a:p>
          <a:p>
            <a:pPr marL="457200" lvl="1" indent="0" algn="l">
              <a:buNone/>
            </a:pPr>
            <a:r>
              <a:rPr lang="en-US" sz="3200" dirty="0"/>
              <a:t>	 and Self Assessment</a:t>
            </a:r>
          </a:p>
          <a:p>
            <a:pPr marL="1028700" lvl="1" indent="-571500" algn="l">
              <a:buFont typeface="Arial" charset="0"/>
              <a:buChar char="•"/>
            </a:pPr>
            <a:r>
              <a:rPr lang="en-US" sz="3200" dirty="0"/>
              <a:t>The School’s website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415F8F6E-CC8A-4CD7-92DE-9436A5FB9EA2}"/>
              </a:ext>
            </a:extLst>
          </p:cNvPr>
          <p:cNvSpPr txBox="1"/>
          <p:nvPr/>
        </p:nvSpPr>
        <p:spPr>
          <a:xfrm>
            <a:off x="8533055" y="6343650"/>
            <a:ext cx="6798623" cy="95410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Garamond"/>
              </a:rPr>
              <a:t>Association of American Law Schools</a:t>
            </a:r>
            <a:r>
              <a:rPr lang="en-US" sz="1400" dirty="0">
                <a:latin typeface="Garamond"/>
              </a:rPr>
              <a:t/>
            </a:r>
            <a:br>
              <a:rPr lang="en-US" sz="1400" dirty="0">
                <a:latin typeface="Garamond"/>
              </a:rPr>
            </a:br>
            <a:r>
              <a:rPr lang="en-US" sz="1100" i="1" dirty="0">
                <a:solidFill>
                  <a:srgbClr val="FFFFFF"/>
                </a:solidFill>
                <a:latin typeface="Garamond"/>
              </a:rPr>
              <a:t>Advancing Excellence in Legal Education</a:t>
            </a:r>
            <a:r>
              <a:rPr lang="en-US" sz="1200" i="1" dirty="0">
                <a:solidFill>
                  <a:srgbClr val="FFFFFF"/>
                </a:solidFill>
                <a:latin typeface="Garamond"/>
              </a:rPr>
              <a:t> </a:t>
            </a:r>
          </a:p>
          <a:p>
            <a:endParaRPr lang="en-US" sz="1400" dirty="0">
              <a:solidFill>
                <a:srgbClr val="FFFFFF"/>
              </a:solidFill>
              <a:latin typeface="Garamond"/>
            </a:endParaRPr>
          </a:p>
          <a:p>
            <a:endParaRPr lang="en-US" sz="1400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11AA129D-48F0-4F95-A38F-3E46C097A71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6403" y="6495345"/>
            <a:ext cx="346233" cy="243008"/>
          </a:xfrm>
          <a:prstGeom prst="rect">
            <a:avLst/>
          </a:prstGeom>
        </p:spPr>
      </p:pic>
      <p:sp>
        <p:nvSpPr>
          <p:cNvPr id="7" name="TextBox 1">
            <a:extLst>
              <a:ext uri="{FF2B5EF4-FFF2-40B4-BE49-F238E27FC236}">
                <a16:creationId xmlns="" xmlns:a16="http://schemas.microsoft.com/office/drawing/2014/main" id="{9F49B113-F8F2-44CB-B1E7-FCD5B31EA12E}"/>
              </a:ext>
            </a:extLst>
          </p:cNvPr>
          <p:cNvSpPr txBox="1"/>
          <p:nvPr/>
        </p:nvSpPr>
        <p:spPr>
          <a:xfrm>
            <a:off x="471340" y="6534598"/>
            <a:ext cx="3490749" cy="315930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>
                <a:solidFill>
                  <a:schemeClr val="bg2"/>
                </a:solidFill>
              </a:rPr>
              <a:t>Copyright © 2020 Association of American Law Schools. All rights reserved. </a:t>
            </a:r>
          </a:p>
        </p:txBody>
      </p:sp>
    </p:spTree>
    <p:extLst>
      <p:ext uri="{BB962C8B-B14F-4D97-AF65-F5344CB8AC3E}">
        <p14:creationId xmlns:p14="http://schemas.microsoft.com/office/powerpoint/2010/main" val="229012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200" dirty="0">
                <a:solidFill>
                  <a:schemeClr val="accent1"/>
                </a:solidFill>
                <a:ea typeface="Garamond" charset="0"/>
                <a:cs typeface="Garamond" charset="0"/>
              </a:rPr>
              <a:t>Preparing for the Visit</a:t>
            </a:r>
          </a:p>
        </p:txBody>
      </p:sp>
      <p:sp>
        <p:nvSpPr>
          <p:cNvPr id="5" name="Subtitle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571500" indent="-571500" algn="l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en-US" sz="3200" dirty="0">
                <a:solidFill>
                  <a:schemeClr val="accent2">
                    <a:lumMod val="75000"/>
                  </a:schemeClr>
                </a:solidFill>
              </a:rPr>
              <a:t>Review suggested format of the AALS Report</a:t>
            </a:r>
          </a:p>
          <a:p>
            <a:pPr marL="571500" indent="-571500" algn="l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en-US" sz="3200" dirty="0">
                <a:solidFill>
                  <a:schemeClr val="accent2">
                    <a:lumMod val="75000"/>
                  </a:schemeClr>
                </a:solidFill>
              </a:rPr>
              <a:t>Follow suggested AALS Format for the Report</a:t>
            </a:r>
          </a:p>
          <a:p>
            <a:pPr marL="571500" indent="-571500" algn="l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en-US" sz="3200" dirty="0">
                <a:solidFill>
                  <a:schemeClr val="accent2">
                    <a:lumMod val="75000"/>
                  </a:schemeClr>
                </a:solidFill>
              </a:rPr>
              <a:t>When surveyed, Reporters are split on whether to write a draft before the visit (and confirm data during visit) or wait until after the visit. Either way, the focus is to be thorough and accurate.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3096B24F-C24B-4125-989A-4D524CCD905C}"/>
              </a:ext>
            </a:extLst>
          </p:cNvPr>
          <p:cNvSpPr txBox="1"/>
          <p:nvPr/>
        </p:nvSpPr>
        <p:spPr>
          <a:xfrm>
            <a:off x="8533055" y="6343650"/>
            <a:ext cx="6798623" cy="95410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Garamond"/>
              </a:rPr>
              <a:t>Association of American Law Schools</a:t>
            </a:r>
            <a:r>
              <a:rPr lang="en-US" sz="1400" dirty="0">
                <a:latin typeface="Garamond"/>
              </a:rPr>
              <a:t/>
            </a:r>
            <a:br>
              <a:rPr lang="en-US" sz="1400" dirty="0">
                <a:latin typeface="Garamond"/>
              </a:rPr>
            </a:br>
            <a:r>
              <a:rPr lang="en-US" sz="1100" i="1" dirty="0">
                <a:solidFill>
                  <a:srgbClr val="FFFFFF"/>
                </a:solidFill>
                <a:latin typeface="Garamond"/>
              </a:rPr>
              <a:t>Advancing Excellence in Legal Education</a:t>
            </a:r>
            <a:r>
              <a:rPr lang="en-US" sz="1200" i="1" dirty="0">
                <a:solidFill>
                  <a:srgbClr val="FFFFFF"/>
                </a:solidFill>
                <a:latin typeface="Garamond"/>
              </a:rPr>
              <a:t> </a:t>
            </a:r>
          </a:p>
          <a:p>
            <a:endParaRPr lang="en-US" sz="1400" dirty="0">
              <a:solidFill>
                <a:srgbClr val="FFFFFF"/>
              </a:solidFill>
              <a:latin typeface="Garamond"/>
            </a:endParaRPr>
          </a:p>
          <a:p>
            <a:endParaRPr lang="en-US" sz="1400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5CE77047-D967-4AFF-8FED-1B52696644A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6403" y="6495345"/>
            <a:ext cx="346233" cy="243008"/>
          </a:xfrm>
          <a:prstGeom prst="rect">
            <a:avLst/>
          </a:prstGeom>
        </p:spPr>
      </p:pic>
      <p:sp>
        <p:nvSpPr>
          <p:cNvPr id="7" name="TextBox 1">
            <a:extLst>
              <a:ext uri="{FF2B5EF4-FFF2-40B4-BE49-F238E27FC236}">
                <a16:creationId xmlns="" xmlns:a16="http://schemas.microsoft.com/office/drawing/2014/main" id="{B167301A-5E0E-4554-AA25-C68C84FEC87E}"/>
              </a:ext>
            </a:extLst>
          </p:cNvPr>
          <p:cNvSpPr txBox="1"/>
          <p:nvPr/>
        </p:nvSpPr>
        <p:spPr>
          <a:xfrm>
            <a:off x="471340" y="6534598"/>
            <a:ext cx="3490749" cy="315930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>
                <a:solidFill>
                  <a:schemeClr val="bg2"/>
                </a:solidFill>
              </a:rPr>
              <a:t>Copyright © 2020 Association of American Law Schools. All rights reserved. </a:t>
            </a:r>
          </a:p>
        </p:txBody>
      </p:sp>
    </p:spTree>
    <p:extLst>
      <p:ext uri="{BB962C8B-B14F-4D97-AF65-F5344CB8AC3E}">
        <p14:creationId xmlns:p14="http://schemas.microsoft.com/office/powerpoint/2010/main" val="543999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200" dirty="0">
                <a:solidFill>
                  <a:schemeClr val="accent1"/>
                </a:solidFill>
                <a:ea typeface="Garamond" charset="0"/>
                <a:cs typeface="Garamond" charset="0"/>
              </a:rPr>
              <a:t>Preparing for the Visit</a:t>
            </a:r>
          </a:p>
        </p:txBody>
      </p:sp>
      <p:sp>
        <p:nvSpPr>
          <p:cNvPr id="5" name="Subtitle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71500" indent="-571500" algn="l">
              <a:buClr>
                <a:srgbClr val="066F94"/>
              </a:buClr>
              <a:buFont typeface="Wingdings" panose="05000000000000000000" pitchFamily="2" charset="2"/>
              <a:buChar char="q"/>
            </a:pPr>
            <a:r>
              <a:rPr lang="en-US" sz="3200" dirty="0">
                <a:solidFill>
                  <a:schemeClr val="accent2">
                    <a:lumMod val="75000"/>
                  </a:schemeClr>
                </a:solidFill>
              </a:rPr>
              <a:t>Meet alone with Dean</a:t>
            </a:r>
          </a:p>
          <a:p>
            <a:pPr marL="1028700" lvl="1" indent="-571500" algn="l">
              <a:buFont typeface="Arial" panose="020B0604020202020204" pitchFamily="34" charset="0"/>
              <a:buChar char="•"/>
            </a:pPr>
            <a:r>
              <a:rPr lang="en-US" sz="2800" dirty="0"/>
              <a:t>By phone before the visit</a:t>
            </a:r>
          </a:p>
          <a:p>
            <a:pPr marL="1028700" lvl="1" indent="-571500" algn="l">
              <a:buFont typeface="Arial" panose="020B0604020202020204" pitchFamily="34" charset="0"/>
              <a:buChar char="•"/>
            </a:pPr>
            <a:r>
              <a:rPr lang="en-US" sz="2800" dirty="0"/>
              <a:t>In person early in the visit</a:t>
            </a:r>
          </a:p>
          <a:p>
            <a:pPr marL="571500" indent="-571500" algn="l">
              <a:buClr>
                <a:srgbClr val="066F94"/>
              </a:buClr>
              <a:buFont typeface="Wingdings" panose="05000000000000000000" pitchFamily="2" charset="2"/>
              <a:buChar char="q"/>
            </a:pPr>
            <a:r>
              <a:rPr lang="en-US" sz="3200" dirty="0">
                <a:solidFill>
                  <a:schemeClr val="accent2">
                    <a:lumMod val="75000"/>
                  </a:schemeClr>
                </a:solidFill>
              </a:rPr>
              <a:t>Communicate the AALS role</a:t>
            </a:r>
          </a:p>
          <a:p>
            <a:pPr marL="571500" indent="-571500" algn="l">
              <a:buClr>
                <a:srgbClr val="066F94"/>
              </a:buClr>
              <a:buFont typeface="Wingdings" panose="05000000000000000000" pitchFamily="2" charset="2"/>
              <a:buChar char="q"/>
            </a:pPr>
            <a:r>
              <a:rPr lang="en-US" sz="3200" dirty="0">
                <a:solidFill>
                  <a:schemeClr val="accent2">
                    <a:lumMod val="75000"/>
                  </a:schemeClr>
                </a:solidFill>
              </a:rPr>
              <a:t>What is the School doing right?</a:t>
            </a:r>
          </a:p>
          <a:p>
            <a:pPr marL="342900" indent="-342900">
              <a:buFontTx/>
              <a:buChar char="•"/>
            </a:pPr>
            <a:endParaRPr lang="en-US" b="1" dirty="0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FF8280A6-EF7D-4DAA-B465-C322D4C59639}"/>
              </a:ext>
            </a:extLst>
          </p:cNvPr>
          <p:cNvSpPr txBox="1"/>
          <p:nvPr/>
        </p:nvSpPr>
        <p:spPr>
          <a:xfrm>
            <a:off x="8533055" y="6343650"/>
            <a:ext cx="6798623" cy="95410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Garamond"/>
              </a:rPr>
              <a:t>Association of American Law Schools</a:t>
            </a:r>
            <a:r>
              <a:rPr lang="en-US" sz="1400" dirty="0">
                <a:latin typeface="Garamond"/>
              </a:rPr>
              <a:t/>
            </a:r>
            <a:br>
              <a:rPr lang="en-US" sz="1400" dirty="0">
                <a:latin typeface="Garamond"/>
              </a:rPr>
            </a:br>
            <a:r>
              <a:rPr lang="en-US" sz="1100" i="1" dirty="0">
                <a:solidFill>
                  <a:srgbClr val="FFFFFF"/>
                </a:solidFill>
                <a:latin typeface="Garamond"/>
              </a:rPr>
              <a:t>Advancing Excellence in Legal Education</a:t>
            </a:r>
            <a:r>
              <a:rPr lang="en-US" sz="1200" i="1" dirty="0">
                <a:solidFill>
                  <a:srgbClr val="FFFFFF"/>
                </a:solidFill>
                <a:latin typeface="Garamond"/>
              </a:rPr>
              <a:t> </a:t>
            </a:r>
          </a:p>
          <a:p>
            <a:endParaRPr lang="en-US" sz="1400" dirty="0">
              <a:solidFill>
                <a:srgbClr val="FFFFFF"/>
              </a:solidFill>
              <a:latin typeface="Garamond"/>
            </a:endParaRPr>
          </a:p>
          <a:p>
            <a:endParaRPr lang="en-US" sz="1400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392C95DB-2E33-4E05-9D22-E958E29538B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6403" y="6495345"/>
            <a:ext cx="346233" cy="243008"/>
          </a:xfrm>
          <a:prstGeom prst="rect">
            <a:avLst/>
          </a:prstGeom>
        </p:spPr>
      </p:pic>
      <p:sp>
        <p:nvSpPr>
          <p:cNvPr id="7" name="TextBox 1">
            <a:extLst>
              <a:ext uri="{FF2B5EF4-FFF2-40B4-BE49-F238E27FC236}">
                <a16:creationId xmlns="" xmlns:a16="http://schemas.microsoft.com/office/drawing/2014/main" id="{211A47B5-513F-4F5B-AEF5-5CCD8CE70C36}"/>
              </a:ext>
            </a:extLst>
          </p:cNvPr>
          <p:cNvSpPr txBox="1"/>
          <p:nvPr/>
        </p:nvSpPr>
        <p:spPr>
          <a:xfrm>
            <a:off x="471340" y="6534598"/>
            <a:ext cx="3490749" cy="315930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>
                <a:solidFill>
                  <a:schemeClr val="bg2"/>
                </a:solidFill>
              </a:rPr>
              <a:t>Copyright © 2020 Association of American Law Schools. All rights reserved. </a:t>
            </a:r>
          </a:p>
        </p:txBody>
      </p:sp>
    </p:spTree>
    <p:extLst>
      <p:ext uri="{BB962C8B-B14F-4D97-AF65-F5344CB8AC3E}">
        <p14:creationId xmlns:p14="http://schemas.microsoft.com/office/powerpoint/2010/main" val="2006304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200" dirty="0">
                <a:solidFill>
                  <a:schemeClr val="accent1"/>
                </a:solidFill>
                <a:ea typeface="Garamond" charset="0"/>
                <a:cs typeface="Garamond" charset="0"/>
              </a:rPr>
              <a:t>The Visit</a:t>
            </a:r>
          </a:p>
        </p:txBody>
      </p:sp>
      <p:sp>
        <p:nvSpPr>
          <p:cNvPr id="5" name="Subtitle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71500" indent="-571500" algn="l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en-US" sz="3200" dirty="0">
                <a:solidFill>
                  <a:schemeClr val="accent2">
                    <a:lumMod val="75000"/>
                  </a:schemeClr>
                </a:solidFill>
              </a:rPr>
              <a:t>First meeting with the team</a:t>
            </a:r>
          </a:p>
          <a:p>
            <a:pPr marL="571500" indent="-571500" algn="l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en-US" sz="3200" dirty="0">
                <a:solidFill>
                  <a:schemeClr val="accent2">
                    <a:lumMod val="75000"/>
                  </a:schemeClr>
                </a:solidFill>
              </a:rPr>
              <a:t>At the school</a:t>
            </a:r>
          </a:p>
          <a:p>
            <a:pPr marL="1028700" lvl="1" indent="-571500" algn="l">
              <a:buFont typeface="Arial" charset="0"/>
              <a:buChar char="•"/>
            </a:pPr>
            <a:r>
              <a:rPr lang="en-US" sz="2800" dirty="0"/>
              <a:t>The dean and president (in and out)</a:t>
            </a:r>
          </a:p>
          <a:p>
            <a:pPr marL="1028700" lvl="1" indent="-571500" algn="l">
              <a:buFont typeface="Arial" charset="0"/>
              <a:buChar char="•"/>
            </a:pPr>
            <a:r>
              <a:rPr lang="en-US" sz="2800" dirty="0"/>
              <a:t>Meet with key people</a:t>
            </a:r>
          </a:p>
          <a:p>
            <a:pPr marL="1028700" lvl="1" indent="-571500" algn="l">
              <a:buFont typeface="Arial" charset="0"/>
              <a:buChar char="•"/>
            </a:pPr>
            <a:r>
              <a:rPr lang="en-US" sz="2800" dirty="0"/>
              <a:t>Class and office visits (team effort)</a:t>
            </a:r>
          </a:p>
          <a:p>
            <a:pPr marL="1028700" lvl="1" indent="-571500" algn="l">
              <a:buFont typeface="Arial" charset="0"/>
              <a:buChar char="•"/>
            </a:pPr>
            <a:r>
              <a:rPr lang="en-US" sz="2800" dirty="0"/>
              <a:t>Due Diligence (trust but verify)</a:t>
            </a:r>
          </a:p>
          <a:p>
            <a:pPr marL="571500" indent="-571500" algn="l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en-US" sz="3200" dirty="0">
                <a:solidFill>
                  <a:schemeClr val="accent2">
                    <a:lumMod val="75000"/>
                  </a:schemeClr>
                </a:solidFill>
              </a:rPr>
              <a:t>Fill in the blanks</a:t>
            </a:r>
          </a:p>
          <a:p>
            <a:pPr marL="342900" indent="-342900">
              <a:buFontTx/>
              <a:buChar char="•"/>
            </a:pPr>
            <a:endParaRPr lang="en-US" b="1" dirty="0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255A715E-E558-4C23-B877-28594BCDB464}"/>
              </a:ext>
            </a:extLst>
          </p:cNvPr>
          <p:cNvSpPr txBox="1"/>
          <p:nvPr/>
        </p:nvSpPr>
        <p:spPr>
          <a:xfrm>
            <a:off x="8533055" y="6343650"/>
            <a:ext cx="6798623" cy="95410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Garamond"/>
              </a:rPr>
              <a:t>Association of American Law Schools</a:t>
            </a:r>
            <a:r>
              <a:rPr lang="en-US" sz="1400" dirty="0">
                <a:latin typeface="Garamond"/>
              </a:rPr>
              <a:t/>
            </a:r>
            <a:br>
              <a:rPr lang="en-US" sz="1400" dirty="0">
                <a:latin typeface="Garamond"/>
              </a:rPr>
            </a:br>
            <a:r>
              <a:rPr lang="en-US" sz="1100" i="1" dirty="0">
                <a:solidFill>
                  <a:srgbClr val="FFFFFF"/>
                </a:solidFill>
                <a:latin typeface="Garamond"/>
              </a:rPr>
              <a:t>Advancing Excellence in Legal Education</a:t>
            </a:r>
            <a:r>
              <a:rPr lang="en-US" sz="1200" i="1" dirty="0">
                <a:solidFill>
                  <a:srgbClr val="FFFFFF"/>
                </a:solidFill>
                <a:latin typeface="Garamond"/>
              </a:rPr>
              <a:t> </a:t>
            </a:r>
          </a:p>
          <a:p>
            <a:endParaRPr lang="en-US" sz="1400" dirty="0">
              <a:solidFill>
                <a:srgbClr val="FFFFFF"/>
              </a:solidFill>
              <a:latin typeface="Garamond"/>
            </a:endParaRPr>
          </a:p>
          <a:p>
            <a:endParaRPr lang="en-US" sz="1400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54EB9AA2-87C1-42C8-A72A-1CCC49550A5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6403" y="6495345"/>
            <a:ext cx="346233" cy="243008"/>
          </a:xfrm>
          <a:prstGeom prst="rect">
            <a:avLst/>
          </a:prstGeom>
        </p:spPr>
      </p:pic>
      <p:sp>
        <p:nvSpPr>
          <p:cNvPr id="7" name="TextBox 1">
            <a:extLst>
              <a:ext uri="{FF2B5EF4-FFF2-40B4-BE49-F238E27FC236}">
                <a16:creationId xmlns="" xmlns:a16="http://schemas.microsoft.com/office/drawing/2014/main" id="{BFA6260A-197E-4808-8C85-9F044E3F8167}"/>
              </a:ext>
            </a:extLst>
          </p:cNvPr>
          <p:cNvSpPr txBox="1"/>
          <p:nvPr/>
        </p:nvSpPr>
        <p:spPr>
          <a:xfrm>
            <a:off x="471340" y="6534598"/>
            <a:ext cx="3490749" cy="315930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>
                <a:solidFill>
                  <a:schemeClr val="bg2"/>
                </a:solidFill>
              </a:rPr>
              <a:t>Copyright © 2020 Association of American Law Schools. All rights reserved. </a:t>
            </a:r>
          </a:p>
        </p:txBody>
      </p:sp>
    </p:spTree>
    <p:extLst>
      <p:ext uri="{BB962C8B-B14F-4D97-AF65-F5344CB8AC3E}">
        <p14:creationId xmlns:p14="http://schemas.microsoft.com/office/powerpoint/2010/main" val="2537004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200" dirty="0">
                <a:solidFill>
                  <a:schemeClr val="accent1"/>
                </a:solidFill>
                <a:ea typeface="Garamond" charset="0"/>
                <a:cs typeface="Garamond" charset="0"/>
              </a:rPr>
              <a:t>Writing the Report</a:t>
            </a:r>
          </a:p>
        </p:txBody>
      </p:sp>
      <p:sp>
        <p:nvSpPr>
          <p:cNvPr id="5" name="Subtitle 4"/>
          <p:cNvSpPr>
            <a:spLocks noGrp="1"/>
          </p:cNvSpPr>
          <p:nvPr>
            <p:ph idx="1"/>
          </p:nvPr>
        </p:nvSpPr>
        <p:spPr>
          <a:xfrm>
            <a:off x="1097280" y="1803163"/>
            <a:ext cx="10058400" cy="4540486"/>
          </a:xfrm>
        </p:spPr>
        <p:txBody>
          <a:bodyPr>
            <a:normAutofit fontScale="70000" lnSpcReduction="20000"/>
          </a:bodyPr>
          <a:lstStyle/>
          <a:p>
            <a:pPr marL="571500" indent="-571500" algn="l">
              <a:buClr>
                <a:srgbClr val="066F94"/>
              </a:buClr>
              <a:buFont typeface="Wingdings" panose="05000000000000000000" pitchFamily="2" charset="2"/>
              <a:buChar char="q"/>
            </a:pPr>
            <a:r>
              <a:rPr lang="en-US" sz="4100" dirty="0">
                <a:solidFill>
                  <a:schemeClr val="accent2">
                    <a:lumMod val="75000"/>
                  </a:schemeClr>
                </a:solidFill>
              </a:rPr>
              <a:t>Make sure </a:t>
            </a:r>
            <a:r>
              <a:rPr lang="en-US" sz="4100" b="1" i="1" dirty="0">
                <a:solidFill>
                  <a:schemeClr val="accent2">
                    <a:lumMod val="75000"/>
                  </a:schemeClr>
                </a:solidFill>
              </a:rPr>
              <a:t>all</a:t>
            </a:r>
            <a:r>
              <a:rPr lang="en-US" sz="4100" dirty="0">
                <a:solidFill>
                  <a:schemeClr val="accent2">
                    <a:lumMod val="75000"/>
                  </a:schemeClr>
                </a:solidFill>
              </a:rPr>
              <a:t> the needed information is included </a:t>
            </a:r>
          </a:p>
          <a:p>
            <a:pPr marL="571500" indent="-571500" algn="l">
              <a:buClr>
                <a:srgbClr val="066F94"/>
              </a:buClr>
              <a:buFont typeface="Wingdings" panose="05000000000000000000" pitchFamily="2" charset="2"/>
              <a:buChar char="q"/>
            </a:pPr>
            <a:r>
              <a:rPr lang="en-US" sz="4100" dirty="0">
                <a:solidFill>
                  <a:schemeClr val="accent2">
                    <a:lumMod val="75000"/>
                  </a:schemeClr>
                </a:solidFill>
              </a:rPr>
              <a:t>But </a:t>
            </a:r>
            <a:r>
              <a:rPr lang="en-US" sz="4100" b="1" i="1" dirty="0">
                <a:solidFill>
                  <a:schemeClr val="accent2">
                    <a:lumMod val="75000"/>
                  </a:schemeClr>
                </a:solidFill>
              </a:rPr>
              <a:t>limit</a:t>
            </a:r>
            <a:r>
              <a:rPr lang="en-US" sz="4100" dirty="0">
                <a:solidFill>
                  <a:schemeClr val="accent2">
                    <a:lumMod val="75000"/>
                  </a:schemeClr>
                </a:solidFill>
              </a:rPr>
              <a:t> your report to 7-10 pages single-spaced</a:t>
            </a:r>
          </a:p>
          <a:p>
            <a:pPr marL="571500" indent="-571500" algn="l">
              <a:buClr>
                <a:srgbClr val="066F94"/>
              </a:buClr>
              <a:buFont typeface="Wingdings" panose="05000000000000000000" pitchFamily="2" charset="2"/>
              <a:buChar char="q"/>
            </a:pPr>
            <a:r>
              <a:rPr lang="en-US" sz="4100" dirty="0">
                <a:solidFill>
                  <a:schemeClr val="accent2">
                    <a:lumMod val="75000"/>
                  </a:schemeClr>
                </a:solidFill>
              </a:rPr>
              <a:t>Ask chair for team members’ drafts once received</a:t>
            </a:r>
          </a:p>
          <a:p>
            <a:pPr marL="571500" indent="-571500" algn="l">
              <a:buClr>
                <a:srgbClr val="066F94"/>
              </a:buClr>
              <a:buFont typeface="Wingdings" panose="05000000000000000000" pitchFamily="2" charset="2"/>
              <a:buChar char="q"/>
            </a:pPr>
            <a:r>
              <a:rPr lang="en-US" sz="4100" dirty="0">
                <a:solidFill>
                  <a:schemeClr val="accent2">
                    <a:lumMod val="75000"/>
                  </a:schemeClr>
                </a:solidFill>
              </a:rPr>
              <a:t>Incorporate ABA Report by reference</a:t>
            </a:r>
          </a:p>
          <a:p>
            <a:pPr marL="571500" indent="-571500" algn="l">
              <a:buClr>
                <a:srgbClr val="066F94"/>
              </a:buClr>
              <a:buFont typeface="Wingdings" panose="05000000000000000000" pitchFamily="2" charset="2"/>
              <a:buChar char="q"/>
            </a:pPr>
            <a:r>
              <a:rPr lang="en-US" sz="4100" dirty="0">
                <a:solidFill>
                  <a:schemeClr val="accent2">
                    <a:lumMod val="75000"/>
                  </a:schemeClr>
                </a:solidFill>
              </a:rPr>
              <a:t>Conform final ABA draft to your draft</a:t>
            </a:r>
          </a:p>
          <a:p>
            <a:pPr marL="571500" indent="-571500" algn="l">
              <a:buClr>
                <a:srgbClr val="066F94"/>
              </a:buClr>
              <a:buFont typeface="Wingdings" panose="05000000000000000000" pitchFamily="2" charset="2"/>
              <a:buChar char="q"/>
            </a:pPr>
            <a:r>
              <a:rPr lang="en-US" sz="4100" dirty="0">
                <a:solidFill>
                  <a:schemeClr val="accent2">
                    <a:lumMod val="75000"/>
                  </a:schemeClr>
                </a:solidFill>
              </a:rPr>
              <a:t>Be factual; avoid using adjectives</a:t>
            </a:r>
          </a:p>
          <a:p>
            <a:pPr marL="571500" indent="-571500" algn="l">
              <a:buClr>
                <a:srgbClr val="066F94"/>
              </a:buClr>
              <a:buFont typeface="Wingdings" panose="05000000000000000000" pitchFamily="2" charset="2"/>
              <a:buChar char="q"/>
            </a:pPr>
            <a:r>
              <a:rPr lang="en-US" sz="4100" dirty="0">
                <a:solidFill>
                  <a:schemeClr val="accent2">
                    <a:lumMod val="75000"/>
                  </a:schemeClr>
                </a:solidFill>
              </a:rPr>
              <a:t>No judgments or conclusions</a:t>
            </a:r>
          </a:p>
          <a:p>
            <a:pPr marL="571500" indent="-571500" algn="l">
              <a:buClr>
                <a:srgbClr val="066F94"/>
              </a:buClr>
              <a:buFont typeface="Wingdings" panose="05000000000000000000" pitchFamily="2" charset="2"/>
              <a:buChar char="q"/>
            </a:pPr>
            <a:r>
              <a:rPr lang="en-US" sz="4100" dirty="0">
                <a:solidFill>
                  <a:schemeClr val="accent2">
                    <a:lumMod val="75000"/>
                  </a:schemeClr>
                </a:solidFill>
              </a:rPr>
              <a:t>No names</a:t>
            </a:r>
          </a:p>
          <a:p>
            <a:pPr marL="571500" indent="-571500" algn="l">
              <a:buClr>
                <a:srgbClr val="066F94"/>
              </a:buClr>
              <a:buFont typeface="Wingdings" panose="05000000000000000000" pitchFamily="2" charset="2"/>
              <a:buChar char="q"/>
            </a:pPr>
            <a:r>
              <a:rPr lang="en-US" sz="4100" dirty="0">
                <a:solidFill>
                  <a:schemeClr val="accent2">
                    <a:lumMod val="75000"/>
                  </a:schemeClr>
                </a:solidFill>
              </a:rPr>
              <a:t>Polish/edit</a:t>
            </a:r>
          </a:p>
          <a:p>
            <a:pPr marL="342900" indent="-342900">
              <a:buFontTx/>
              <a:buChar char="•"/>
            </a:pPr>
            <a:endParaRPr lang="en-US" b="1" dirty="0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7D6FF00C-D6D6-4752-A908-9FC50A9D527A}"/>
              </a:ext>
            </a:extLst>
          </p:cNvPr>
          <p:cNvSpPr txBox="1"/>
          <p:nvPr/>
        </p:nvSpPr>
        <p:spPr>
          <a:xfrm>
            <a:off x="8533055" y="6343650"/>
            <a:ext cx="6798623" cy="95410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Garamond"/>
              </a:rPr>
              <a:t>Association of American Law Schools</a:t>
            </a:r>
            <a:r>
              <a:rPr lang="en-US" sz="1400" dirty="0">
                <a:latin typeface="Garamond"/>
              </a:rPr>
              <a:t/>
            </a:r>
            <a:br>
              <a:rPr lang="en-US" sz="1400" dirty="0">
                <a:latin typeface="Garamond"/>
              </a:rPr>
            </a:br>
            <a:r>
              <a:rPr lang="en-US" sz="1100" i="1" dirty="0">
                <a:solidFill>
                  <a:srgbClr val="FFFFFF"/>
                </a:solidFill>
                <a:latin typeface="Garamond"/>
              </a:rPr>
              <a:t>Advancing Excellence in Legal Education</a:t>
            </a:r>
            <a:r>
              <a:rPr lang="en-US" sz="1200" i="1" dirty="0">
                <a:solidFill>
                  <a:srgbClr val="FFFFFF"/>
                </a:solidFill>
                <a:latin typeface="Garamond"/>
              </a:rPr>
              <a:t> </a:t>
            </a:r>
          </a:p>
          <a:p>
            <a:endParaRPr lang="en-US" sz="1400" dirty="0">
              <a:solidFill>
                <a:srgbClr val="FFFFFF"/>
              </a:solidFill>
              <a:latin typeface="Garamond"/>
            </a:endParaRPr>
          </a:p>
          <a:p>
            <a:endParaRPr lang="en-US" sz="1400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DA6B5194-8176-455F-8793-DD3E51FAB34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6403" y="6495345"/>
            <a:ext cx="346233" cy="243008"/>
          </a:xfrm>
          <a:prstGeom prst="rect">
            <a:avLst/>
          </a:prstGeom>
        </p:spPr>
      </p:pic>
      <p:sp>
        <p:nvSpPr>
          <p:cNvPr id="7" name="TextBox 1">
            <a:extLst>
              <a:ext uri="{FF2B5EF4-FFF2-40B4-BE49-F238E27FC236}">
                <a16:creationId xmlns="" xmlns:a16="http://schemas.microsoft.com/office/drawing/2014/main" id="{A66A9D7C-666A-4E7B-A83D-5CB28E93C4F3}"/>
              </a:ext>
            </a:extLst>
          </p:cNvPr>
          <p:cNvSpPr txBox="1"/>
          <p:nvPr/>
        </p:nvSpPr>
        <p:spPr>
          <a:xfrm>
            <a:off x="471340" y="6534598"/>
            <a:ext cx="3490749" cy="315930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>
                <a:solidFill>
                  <a:schemeClr val="bg2"/>
                </a:solidFill>
              </a:rPr>
              <a:t>Copyright © 2020 Association of American Law Schools. All rights reserved. </a:t>
            </a:r>
          </a:p>
        </p:txBody>
      </p:sp>
    </p:spTree>
    <p:extLst>
      <p:ext uri="{BB962C8B-B14F-4D97-AF65-F5344CB8AC3E}">
        <p14:creationId xmlns:p14="http://schemas.microsoft.com/office/powerpoint/2010/main" val="820187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Title 1"/>
          <p:cNvSpPr>
            <a:spLocks noGrp="1"/>
          </p:cNvSpPr>
          <p:nvPr>
            <p:ph type="title"/>
          </p:nvPr>
        </p:nvSpPr>
        <p:spPr>
          <a:xfrm>
            <a:off x="1224793" y="348893"/>
            <a:ext cx="10129006" cy="1436596"/>
          </a:xfrm>
        </p:spPr>
        <p:txBody>
          <a:bodyPr>
            <a:noAutofit/>
          </a:bodyPr>
          <a:lstStyle/>
          <a:p>
            <a:r>
              <a:rPr lang="en-US" sz="4200" dirty="0">
                <a:solidFill>
                  <a:schemeClr val="accent1"/>
                </a:solidFill>
              </a:rPr>
              <a:t>AALS Core Values</a:t>
            </a:r>
          </a:p>
        </p:txBody>
      </p:sp>
      <p:sp>
        <p:nvSpPr>
          <p:cNvPr id="64514" name="Content Placeholder 2"/>
          <p:cNvSpPr>
            <a:spLocks noGrp="1"/>
          </p:cNvSpPr>
          <p:nvPr>
            <p:ph idx="1"/>
          </p:nvPr>
        </p:nvSpPr>
        <p:spPr>
          <a:xfrm>
            <a:off x="939567" y="2154820"/>
            <a:ext cx="5848859" cy="4276055"/>
          </a:xfrm>
        </p:spPr>
        <p:txBody>
          <a:bodyPr>
            <a:normAutofit/>
          </a:bodyPr>
          <a:lstStyle/>
          <a:p>
            <a:pPr marL="347663" indent="-347663">
              <a:buClr>
                <a:srgbClr val="B86D2E"/>
              </a:buClr>
            </a:pPr>
            <a:r>
              <a:rPr lang="en-US" sz="3000" dirty="0">
                <a:solidFill>
                  <a:schemeClr val="accent2">
                    <a:lumMod val="75000"/>
                  </a:schemeClr>
                </a:solidFill>
              </a:rPr>
              <a:t>Scholarship and Teaching</a:t>
            </a:r>
          </a:p>
          <a:p>
            <a:pPr marL="347663" indent="-347663">
              <a:buClr>
                <a:srgbClr val="B86D2E"/>
              </a:buClr>
            </a:pPr>
            <a:r>
              <a:rPr lang="en-US" sz="3000" dirty="0">
                <a:solidFill>
                  <a:schemeClr val="accent2">
                    <a:lumMod val="75000"/>
                  </a:schemeClr>
                </a:solidFill>
              </a:rPr>
              <a:t>Diversity and Nondiscrimination</a:t>
            </a:r>
          </a:p>
          <a:p>
            <a:pPr marL="347663" indent="-347663">
              <a:buClr>
                <a:srgbClr val="B86D2E"/>
              </a:buClr>
            </a:pPr>
            <a:r>
              <a:rPr lang="en-US" sz="3000" dirty="0">
                <a:solidFill>
                  <a:schemeClr val="accent2">
                    <a:lumMod val="75000"/>
                  </a:schemeClr>
                </a:solidFill>
              </a:rPr>
              <a:t>Self-Governance</a:t>
            </a:r>
          </a:p>
          <a:p>
            <a:pPr marL="347663" indent="-347663">
              <a:buClr>
                <a:srgbClr val="B86D2E"/>
              </a:buClr>
            </a:pPr>
            <a:r>
              <a:rPr lang="en-US" sz="3000" dirty="0">
                <a:solidFill>
                  <a:schemeClr val="accent2">
                    <a:lumMod val="75000"/>
                  </a:schemeClr>
                </a:solidFill>
              </a:rPr>
              <a:t>Academic Freedom</a:t>
            </a:r>
          </a:p>
          <a:p>
            <a:pPr marL="347663" indent="-347663">
              <a:buClr>
                <a:srgbClr val="B86D2E"/>
              </a:buClr>
            </a:pPr>
            <a:r>
              <a:rPr lang="en-US" sz="3000" dirty="0">
                <a:solidFill>
                  <a:schemeClr val="accent2">
                    <a:lumMod val="75000"/>
                  </a:schemeClr>
                </a:solidFill>
              </a:rPr>
              <a:t>Honesty and Integrity</a:t>
            </a:r>
          </a:p>
        </p:txBody>
      </p:sp>
      <p:pic>
        <p:nvPicPr>
          <p:cNvPr id="2" name="Picture 1" descr="2017 Workshop Handout.pdf - Adobe Acrobat Pro DC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83" t="26621" r="9884" b="15637"/>
          <a:stretch/>
        </p:blipFill>
        <p:spPr>
          <a:xfrm>
            <a:off x="6723758" y="2154821"/>
            <a:ext cx="5137532" cy="407904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788426" y="1785489"/>
            <a:ext cx="50728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AALS Bylaw Article 6. Requirements of Membership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5F054FC0-B088-4213-8CAD-3783F3F9D27F}"/>
              </a:ext>
            </a:extLst>
          </p:cNvPr>
          <p:cNvSpPr txBox="1"/>
          <p:nvPr/>
        </p:nvSpPr>
        <p:spPr>
          <a:xfrm>
            <a:off x="8533055" y="6343650"/>
            <a:ext cx="6798623" cy="95410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Garamond"/>
              </a:rPr>
              <a:t>Association of American Law Schools</a:t>
            </a:r>
            <a:r>
              <a:rPr lang="en-US" sz="1400" dirty="0">
                <a:latin typeface="Garamond"/>
              </a:rPr>
              <a:t/>
            </a:r>
            <a:br>
              <a:rPr lang="en-US" sz="1400" dirty="0">
                <a:latin typeface="Garamond"/>
              </a:rPr>
            </a:br>
            <a:r>
              <a:rPr lang="en-US" sz="1100" i="1" dirty="0">
                <a:solidFill>
                  <a:srgbClr val="FFFFFF"/>
                </a:solidFill>
                <a:latin typeface="Garamond"/>
              </a:rPr>
              <a:t>Advancing Excellence in Legal Education</a:t>
            </a:r>
            <a:r>
              <a:rPr lang="en-US" sz="1200" i="1" dirty="0">
                <a:solidFill>
                  <a:srgbClr val="FFFFFF"/>
                </a:solidFill>
                <a:latin typeface="Garamond"/>
              </a:rPr>
              <a:t> </a:t>
            </a:r>
          </a:p>
          <a:p>
            <a:endParaRPr lang="en-US" sz="1400" dirty="0">
              <a:solidFill>
                <a:srgbClr val="FFFFFF"/>
              </a:solidFill>
              <a:latin typeface="Garamond"/>
            </a:endParaRPr>
          </a:p>
          <a:p>
            <a:endParaRPr lang="en-US" sz="1400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17B2B7B0-E6B7-4CDD-A701-C743EB653E9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6403" y="6495345"/>
            <a:ext cx="346233" cy="243008"/>
          </a:xfrm>
          <a:prstGeom prst="rect">
            <a:avLst/>
          </a:prstGeom>
        </p:spPr>
      </p:pic>
      <p:sp>
        <p:nvSpPr>
          <p:cNvPr id="8" name="TextBox 1">
            <a:extLst>
              <a:ext uri="{FF2B5EF4-FFF2-40B4-BE49-F238E27FC236}">
                <a16:creationId xmlns="" xmlns:a16="http://schemas.microsoft.com/office/drawing/2014/main" id="{8B348F3A-9397-4668-A066-B6F59C7E97D4}"/>
              </a:ext>
            </a:extLst>
          </p:cNvPr>
          <p:cNvSpPr txBox="1"/>
          <p:nvPr/>
        </p:nvSpPr>
        <p:spPr>
          <a:xfrm>
            <a:off x="471340" y="6534598"/>
            <a:ext cx="3490749" cy="315930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>
                <a:solidFill>
                  <a:schemeClr val="bg2"/>
                </a:solidFill>
              </a:rPr>
              <a:t>Copyright © 2020 Association of American Law Schools. All rights reserved. </a:t>
            </a:r>
          </a:p>
        </p:txBody>
      </p:sp>
    </p:spTree>
    <p:extLst>
      <p:ext uri="{BB962C8B-B14F-4D97-AF65-F5344CB8AC3E}">
        <p14:creationId xmlns:p14="http://schemas.microsoft.com/office/powerpoint/2010/main" val="4047518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7FFBF06-B1DB-4276-928D-AE1AE74116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200" dirty="0">
                <a:solidFill>
                  <a:schemeClr val="accent1"/>
                </a:solidFill>
              </a:rPr>
              <a:t>Submit Your Report to the AALS Office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B8F5431-C108-4C01-AF27-3992FBBF7F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en-US" sz="3600" dirty="0">
                <a:solidFill>
                  <a:schemeClr val="accent2">
                    <a:lumMod val="75000"/>
                  </a:schemeClr>
                </a:solidFill>
              </a:rPr>
              <a:t>Expect to hear from me with any questions or suggested changes</a:t>
            </a:r>
          </a:p>
          <a:p>
            <a:pPr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en-US" sz="3600" dirty="0">
                <a:solidFill>
                  <a:schemeClr val="accent2">
                    <a:lumMod val="75000"/>
                  </a:schemeClr>
                </a:solidFill>
              </a:rPr>
              <a:t>Please respond to my email as soon as possible with your comments</a:t>
            </a:r>
          </a:p>
          <a:p>
            <a:pPr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en-US" sz="3600" dirty="0">
                <a:solidFill>
                  <a:schemeClr val="accent2">
                    <a:lumMod val="75000"/>
                  </a:schemeClr>
                </a:solidFill>
              </a:rPr>
              <a:t>Finalize the report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B611223D-548B-40A7-A8DE-AA498D1247B3}"/>
              </a:ext>
            </a:extLst>
          </p:cNvPr>
          <p:cNvSpPr txBox="1"/>
          <p:nvPr/>
        </p:nvSpPr>
        <p:spPr>
          <a:xfrm>
            <a:off x="8533055" y="6343650"/>
            <a:ext cx="6798623" cy="95410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Garamond"/>
              </a:rPr>
              <a:t>Association of American Law Schools</a:t>
            </a:r>
            <a:r>
              <a:rPr lang="en-US" sz="1400" dirty="0">
                <a:latin typeface="Garamond"/>
              </a:rPr>
              <a:t/>
            </a:r>
            <a:br>
              <a:rPr lang="en-US" sz="1400" dirty="0">
                <a:latin typeface="Garamond"/>
              </a:rPr>
            </a:br>
            <a:r>
              <a:rPr lang="en-US" sz="1100" i="1" dirty="0">
                <a:solidFill>
                  <a:srgbClr val="FFFFFF"/>
                </a:solidFill>
                <a:latin typeface="Garamond"/>
              </a:rPr>
              <a:t>Advancing Excellence in Legal Education</a:t>
            </a:r>
            <a:r>
              <a:rPr lang="en-US" sz="1200" i="1" dirty="0">
                <a:solidFill>
                  <a:srgbClr val="FFFFFF"/>
                </a:solidFill>
                <a:latin typeface="Garamond"/>
              </a:rPr>
              <a:t> </a:t>
            </a:r>
          </a:p>
          <a:p>
            <a:endParaRPr lang="en-US" sz="1400" dirty="0">
              <a:solidFill>
                <a:srgbClr val="FFFFFF"/>
              </a:solidFill>
              <a:latin typeface="Garamond"/>
            </a:endParaRPr>
          </a:p>
          <a:p>
            <a:endParaRPr lang="en-US" sz="1400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A7F6D398-50EB-466A-94B1-B4C6E4A65AA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6403" y="6495345"/>
            <a:ext cx="346233" cy="243008"/>
          </a:xfrm>
          <a:prstGeom prst="rect">
            <a:avLst/>
          </a:prstGeom>
        </p:spPr>
      </p:pic>
      <p:sp>
        <p:nvSpPr>
          <p:cNvPr id="6" name="TextBox 1">
            <a:extLst>
              <a:ext uri="{FF2B5EF4-FFF2-40B4-BE49-F238E27FC236}">
                <a16:creationId xmlns="" xmlns:a16="http://schemas.microsoft.com/office/drawing/2014/main" id="{8E990323-0429-4B63-98AB-364EEAB6AF1D}"/>
              </a:ext>
            </a:extLst>
          </p:cNvPr>
          <p:cNvSpPr txBox="1"/>
          <p:nvPr/>
        </p:nvSpPr>
        <p:spPr>
          <a:xfrm>
            <a:off x="471340" y="6534598"/>
            <a:ext cx="3490749" cy="315930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>
                <a:solidFill>
                  <a:schemeClr val="bg2"/>
                </a:solidFill>
              </a:rPr>
              <a:t>Copyright © 2020 Association of American Law Schools. All rights reserved. </a:t>
            </a:r>
          </a:p>
        </p:txBody>
      </p:sp>
    </p:spTree>
    <p:extLst>
      <p:ext uri="{BB962C8B-B14F-4D97-AF65-F5344CB8AC3E}">
        <p14:creationId xmlns:p14="http://schemas.microsoft.com/office/powerpoint/2010/main" val="344029705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="" xmlns:a16="http://schemas.microsoft.com/office/drawing/2014/main" id="{EFE2B111-57D9-48C1-8334-71B308F9D5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80" y="2367184"/>
            <a:ext cx="4278025" cy="3042303"/>
          </a:xfrm>
        </p:spPr>
        <p:txBody>
          <a:bodyPr>
            <a:normAutofit/>
          </a:bodyPr>
          <a:lstStyle/>
          <a:p>
            <a:pPr algn="ctr"/>
            <a:r>
              <a:rPr lang="en-US" sz="6000" dirty="0">
                <a:solidFill>
                  <a:schemeClr val="accent1"/>
                </a:solidFill>
              </a:rPr>
              <a:t>It’s done!</a:t>
            </a:r>
            <a:r>
              <a:rPr lang="en-US" dirty="0">
                <a:solidFill>
                  <a:schemeClr val="accent1"/>
                </a:solidFill>
              </a:rPr>
              <a:t/>
            </a:r>
            <a:br>
              <a:rPr lang="en-US" dirty="0">
                <a:solidFill>
                  <a:schemeClr val="accent1"/>
                </a:solidFill>
              </a:rPr>
            </a:b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6186" y="1289601"/>
            <a:ext cx="5408534" cy="465488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A453E982-5F03-486B-89B9-3CDE4E5837F1}"/>
              </a:ext>
            </a:extLst>
          </p:cNvPr>
          <p:cNvSpPr txBox="1"/>
          <p:nvPr/>
        </p:nvSpPr>
        <p:spPr>
          <a:xfrm>
            <a:off x="8533055" y="6343650"/>
            <a:ext cx="6798623" cy="95410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Garamond"/>
              </a:rPr>
              <a:t>Association of American Law Schools</a:t>
            </a:r>
            <a:r>
              <a:rPr lang="en-US" sz="1400" dirty="0">
                <a:latin typeface="Garamond"/>
              </a:rPr>
              <a:t/>
            </a:r>
            <a:br>
              <a:rPr lang="en-US" sz="1400" dirty="0">
                <a:latin typeface="Garamond"/>
              </a:rPr>
            </a:br>
            <a:r>
              <a:rPr lang="en-US" sz="1100" i="1" dirty="0">
                <a:solidFill>
                  <a:srgbClr val="FFFFFF"/>
                </a:solidFill>
                <a:latin typeface="Garamond"/>
              </a:rPr>
              <a:t>Advancing Excellence in Legal Education</a:t>
            </a:r>
            <a:r>
              <a:rPr lang="en-US" sz="1200" i="1" dirty="0">
                <a:solidFill>
                  <a:srgbClr val="FFFFFF"/>
                </a:solidFill>
                <a:latin typeface="Garamond"/>
              </a:rPr>
              <a:t> </a:t>
            </a:r>
          </a:p>
          <a:p>
            <a:endParaRPr lang="en-US" sz="1400" dirty="0">
              <a:solidFill>
                <a:srgbClr val="FFFFFF"/>
              </a:solidFill>
              <a:latin typeface="Garamond"/>
            </a:endParaRPr>
          </a:p>
          <a:p>
            <a:endParaRPr lang="en-US" sz="1400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B8E9D380-2878-45BB-90B6-3A55F9B19F4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6403" y="6495345"/>
            <a:ext cx="346233" cy="243008"/>
          </a:xfrm>
          <a:prstGeom prst="rect">
            <a:avLst/>
          </a:prstGeom>
        </p:spPr>
      </p:pic>
      <p:sp>
        <p:nvSpPr>
          <p:cNvPr id="9" name="TextBox 1">
            <a:extLst>
              <a:ext uri="{FF2B5EF4-FFF2-40B4-BE49-F238E27FC236}">
                <a16:creationId xmlns="" xmlns:a16="http://schemas.microsoft.com/office/drawing/2014/main" id="{52209AD5-7A31-45EB-916D-68D51DA2552A}"/>
              </a:ext>
            </a:extLst>
          </p:cNvPr>
          <p:cNvSpPr txBox="1"/>
          <p:nvPr/>
        </p:nvSpPr>
        <p:spPr>
          <a:xfrm>
            <a:off x="471340" y="6534598"/>
            <a:ext cx="3490749" cy="315930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>
                <a:solidFill>
                  <a:schemeClr val="bg2"/>
                </a:solidFill>
              </a:rPr>
              <a:t>Copyright © 2020 Association of American Law Schools. All rights reserved. </a:t>
            </a:r>
          </a:p>
        </p:txBody>
      </p:sp>
    </p:spTree>
    <p:extLst>
      <p:ext uri="{BB962C8B-B14F-4D97-AF65-F5344CB8AC3E}">
        <p14:creationId xmlns:p14="http://schemas.microsoft.com/office/powerpoint/2010/main" val="1474520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5464" y="1363362"/>
            <a:ext cx="8740833" cy="6858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1F3C5F"/>
                </a:solidFill>
              </a:rPr>
              <a:t>Overview of the ABA Process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7400" y="5137266"/>
            <a:ext cx="8229600" cy="914400"/>
          </a:xfrm>
        </p:spPr>
        <p:txBody>
          <a:bodyPr>
            <a:normAutofit/>
          </a:bodyPr>
          <a:lstStyle/>
          <a:p>
            <a:r>
              <a:rPr lang="en-US" sz="1700" b="1" dirty="0">
                <a:solidFill>
                  <a:srgbClr val="1F3C5F"/>
                </a:solidFill>
              </a:rPr>
              <a:t>William Adams</a:t>
            </a:r>
          </a:p>
          <a:p>
            <a:r>
              <a:rPr lang="en-US" sz="1700" b="1" dirty="0">
                <a:solidFill>
                  <a:srgbClr val="1F3C5F"/>
                </a:solidFill>
              </a:rPr>
              <a:t>ABA Section of Legal Education Deputy Managing Director</a:t>
            </a:r>
          </a:p>
          <a:p>
            <a:endParaRPr lang="en-US" sz="1700" b="1" dirty="0">
              <a:solidFill>
                <a:srgbClr val="1F3C5F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3872" y="2476500"/>
            <a:ext cx="2238202" cy="2238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28827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73135" y="253426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Planning for the Visit at the School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2133600" y="1295400"/>
            <a:ext cx="5181600" cy="1066800"/>
          </a:xfrm>
          <a:prstGeom prst="roundRect">
            <a:avLst/>
          </a:prstGeom>
          <a:solidFill>
            <a:srgbClr val="1F3C5F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Sabbatical Review of Fully Approved School Every Ten Years 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3581400" y="2852058"/>
            <a:ext cx="4191000" cy="1143000"/>
          </a:xfrm>
          <a:prstGeom prst="roundRect">
            <a:avLst/>
          </a:prstGeom>
          <a:solidFill>
            <a:srgbClr val="1F3C5F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Self Study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4800600" y="4310743"/>
            <a:ext cx="5334000" cy="1905000"/>
          </a:xfrm>
          <a:prstGeom prst="roundRect">
            <a:avLst/>
          </a:prstGeom>
          <a:solidFill>
            <a:srgbClr val="1F3C5F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-Site Evaluation Questionnaire (SEQ)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prstClr val="white"/>
                </a:solidFill>
                <a:latin typeface="Calibri" panose="020F0502020204030204"/>
              </a:rPr>
              <a:t>	No more data entry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-Self-Assessment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	-Respond to Standard 204 (b)</a:t>
            </a:r>
          </a:p>
        </p:txBody>
      </p:sp>
      <p:sp>
        <p:nvSpPr>
          <p:cNvPr id="8" name="Down Arrow 7"/>
          <p:cNvSpPr/>
          <p:nvPr/>
        </p:nvSpPr>
        <p:spPr>
          <a:xfrm>
            <a:off x="3886200" y="2237015"/>
            <a:ext cx="304800" cy="762000"/>
          </a:xfrm>
          <a:prstGeom prst="down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Down Arrow 8"/>
          <p:cNvSpPr/>
          <p:nvPr/>
        </p:nvSpPr>
        <p:spPr>
          <a:xfrm>
            <a:off x="5486400" y="3886200"/>
            <a:ext cx="304800" cy="762000"/>
          </a:xfrm>
          <a:prstGeom prst="down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2823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873533" y="304800"/>
            <a:ext cx="6248400" cy="7620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The Site Visit Process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2383973" y="2514601"/>
            <a:ext cx="2677885" cy="1045029"/>
          </a:xfrm>
          <a:prstGeom prst="roundRect">
            <a:avLst/>
          </a:prstGeom>
          <a:solidFill>
            <a:srgbClr val="1F3C5F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Appointment of Other Site Team Members</a:t>
            </a:r>
          </a:p>
        </p:txBody>
      </p:sp>
      <p:sp>
        <p:nvSpPr>
          <p:cNvPr id="6" name="Dodecagon 5"/>
          <p:cNvSpPr/>
          <p:nvPr/>
        </p:nvSpPr>
        <p:spPr>
          <a:xfrm>
            <a:off x="6185468" y="3072714"/>
            <a:ext cx="3872933" cy="2489886"/>
          </a:xfrm>
          <a:prstGeom prst="dodecagon">
            <a:avLst/>
          </a:prstGeom>
          <a:solidFill>
            <a:srgbClr val="1F3C5F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Librarian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-Clinician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-Judge/Practitioner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-Academic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-Univ. Admin.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-AALS Representative</a:t>
            </a:r>
          </a:p>
        </p:txBody>
      </p:sp>
      <p:sp>
        <p:nvSpPr>
          <p:cNvPr id="9" name="Right Arrow 8"/>
          <p:cNvSpPr/>
          <p:nvPr/>
        </p:nvSpPr>
        <p:spPr>
          <a:xfrm rot="1745513" flipV="1">
            <a:off x="4853373" y="3602662"/>
            <a:ext cx="1583894" cy="314612"/>
          </a:xfrm>
          <a:prstGeom prst="rightArrow">
            <a:avLst/>
          </a:prstGeom>
          <a:solidFill>
            <a:schemeClr val="bg1"/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981201" y="3962400"/>
            <a:ext cx="3664119" cy="1447800"/>
          </a:xfrm>
          <a:prstGeom prst="roundRect">
            <a:avLst/>
          </a:prstGeom>
          <a:solidFill>
            <a:srgbClr val="1F3C5F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-Chair coordinates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Team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Member Assignments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Organization of Visit</a:t>
            </a:r>
          </a:p>
        </p:txBody>
      </p:sp>
      <p:sp>
        <p:nvSpPr>
          <p:cNvPr id="13" name="Down Arrow 12"/>
          <p:cNvSpPr/>
          <p:nvPr/>
        </p:nvSpPr>
        <p:spPr>
          <a:xfrm rot="20757029">
            <a:off x="4437347" y="3441461"/>
            <a:ext cx="304800" cy="858950"/>
          </a:xfrm>
          <a:prstGeom prst="down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Down Arrow 13"/>
          <p:cNvSpPr/>
          <p:nvPr/>
        </p:nvSpPr>
        <p:spPr>
          <a:xfrm>
            <a:off x="4572000" y="5181600"/>
            <a:ext cx="381000" cy="1981200"/>
          </a:xfrm>
          <a:prstGeom prst="down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Bevel 1"/>
          <p:cNvSpPr/>
          <p:nvPr/>
        </p:nvSpPr>
        <p:spPr>
          <a:xfrm>
            <a:off x="2057400" y="1295400"/>
            <a:ext cx="3910352" cy="838200"/>
          </a:xfrm>
          <a:prstGeom prst="bevel">
            <a:avLst/>
          </a:prstGeom>
          <a:solidFill>
            <a:srgbClr val="1F3C5F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Appointment of Site Team Chair</a:t>
            </a:r>
          </a:p>
        </p:txBody>
      </p:sp>
      <p:sp>
        <p:nvSpPr>
          <p:cNvPr id="3" name="Down Arrow 2"/>
          <p:cNvSpPr/>
          <p:nvPr/>
        </p:nvSpPr>
        <p:spPr>
          <a:xfrm>
            <a:off x="2525486" y="1981200"/>
            <a:ext cx="206828" cy="762000"/>
          </a:xfrm>
          <a:prstGeom prst="down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Arrow: Right 6">
            <a:extLst>
              <a:ext uri="{FF2B5EF4-FFF2-40B4-BE49-F238E27FC236}">
                <a16:creationId xmlns="" xmlns:a16="http://schemas.microsoft.com/office/drawing/2014/main" id="{4517D4E3-EFE0-43EF-8256-706D4633C5E4}"/>
              </a:ext>
            </a:extLst>
          </p:cNvPr>
          <p:cNvSpPr/>
          <p:nvPr/>
        </p:nvSpPr>
        <p:spPr>
          <a:xfrm>
            <a:off x="5967752" y="1762897"/>
            <a:ext cx="45719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row: Right 7">
            <a:extLst>
              <a:ext uri="{FF2B5EF4-FFF2-40B4-BE49-F238E27FC236}">
                <a16:creationId xmlns="" xmlns:a16="http://schemas.microsoft.com/office/drawing/2014/main" id="{7A0D1D8E-0F07-4FA4-BF21-A83F955E8635}"/>
              </a:ext>
            </a:extLst>
          </p:cNvPr>
          <p:cNvSpPr/>
          <p:nvPr/>
        </p:nvSpPr>
        <p:spPr>
          <a:xfrm>
            <a:off x="5924636" y="1615483"/>
            <a:ext cx="2016640" cy="2537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="" xmlns:a16="http://schemas.microsoft.com/office/drawing/2014/main" id="{CC87CE15-AC9E-4414-9242-985442594883}"/>
              </a:ext>
            </a:extLst>
          </p:cNvPr>
          <p:cNvSpPr/>
          <p:nvPr/>
        </p:nvSpPr>
        <p:spPr>
          <a:xfrm>
            <a:off x="7984391" y="1219200"/>
            <a:ext cx="2074009" cy="11121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New dashboard</a:t>
            </a:r>
          </a:p>
        </p:txBody>
      </p:sp>
    </p:spTree>
    <p:extLst>
      <p:ext uri="{BB962C8B-B14F-4D97-AF65-F5344CB8AC3E}">
        <p14:creationId xmlns:p14="http://schemas.microsoft.com/office/powerpoint/2010/main" val="25902642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408714" y="914400"/>
            <a:ext cx="3276600" cy="1219200"/>
          </a:xfrm>
          <a:prstGeom prst="roundRect">
            <a:avLst/>
          </a:prstGeom>
          <a:solidFill>
            <a:srgbClr val="1F3C5F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Materials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-Preparation for the Visit</a:t>
            </a:r>
          </a:p>
        </p:txBody>
      </p:sp>
      <p:sp>
        <p:nvSpPr>
          <p:cNvPr id="3" name="Down Arrow 2"/>
          <p:cNvSpPr/>
          <p:nvPr/>
        </p:nvSpPr>
        <p:spPr>
          <a:xfrm>
            <a:off x="4572000" y="-228600"/>
            <a:ext cx="381000" cy="1219200"/>
          </a:xfrm>
          <a:prstGeom prst="down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754662" y="3657600"/>
            <a:ext cx="2786743" cy="1219200"/>
          </a:xfrm>
          <a:prstGeom prst="roundRect">
            <a:avLst/>
          </a:prstGeom>
          <a:solidFill>
            <a:srgbClr val="1F3C5F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Site Visit</a:t>
            </a:r>
          </a:p>
        </p:txBody>
      </p:sp>
      <p:sp>
        <p:nvSpPr>
          <p:cNvPr id="5" name="Down Arrow 4"/>
          <p:cNvSpPr/>
          <p:nvPr/>
        </p:nvSpPr>
        <p:spPr>
          <a:xfrm rot="1139756">
            <a:off x="5129554" y="1981200"/>
            <a:ext cx="304800" cy="1905000"/>
          </a:xfrm>
          <a:prstGeom prst="down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7-Point Star 6"/>
          <p:cNvSpPr/>
          <p:nvPr/>
        </p:nvSpPr>
        <p:spPr>
          <a:xfrm>
            <a:off x="2133601" y="1746145"/>
            <a:ext cx="1915885" cy="1066800"/>
          </a:xfrm>
          <a:prstGeom prst="star7">
            <a:avLst/>
          </a:prstGeom>
          <a:solidFill>
            <a:srgbClr val="1F3C5F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Site Report Template</a:t>
            </a:r>
          </a:p>
        </p:txBody>
      </p:sp>
      <p:sp>
        <p:nvSpPr>
          <p:cNvPr id="9" name="Right Arrow 8"/>
          <p:cNvSpPr/>
          <p:nvPr/>
        </p:nvSpPr>
        <p:spPr>
          <a:xfrm rot="8951492">
            <a:off x="3624741" y="1971960"/>
            <a:ext cx="1046587" cy="198050"/>
          </a:xfrm>
          <a:prstGeom prst="right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olded Corner 9"/>
          <p:cNvSpPr/>
          <p:nvPr/>
        </p:nvSpPr>
        <p:spPr>
          <a:xfrm>
            <a:off x="8241574" y="943595"/>
            <a:ext cx="2031010" cy="605119"/>
          </a:xfrm>
          <a:prstGeom prst="foldedCorner">
            <a:avLst/>
          </a:prstGeom>
          <a:solidFill>
            <a:srgbClr val="1F3C5F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-SEQ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prstClr val="white"/>
                </a:solidFill>
                <a:latin typeface="Calibri" panose="020F0502020204030204"/>
              </a:rPr>
              <a:t>-Self Assessment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Left-Right Arrow 13"/>
          <p:cNvSpPr/>
          <p:nvPr/>
        </p:nvSpPr>
        <p:spPr>
          <a:xfrm>
            <a:off x="7310949" y="1265166"/>
            <a:ext cx="952397" cy="212032"/>
          </a:xfrm>
          <a:prstGeom prst="leftRight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Folded Corner 14"/>
          <p:cNvSpPr/>
          <p:nvPr/>
        </p:nvSpPr>
        <p:spPr>
          <a:xfrm>
            <a:off x="5755620" y="3692224"/>
            <a:ext cx="4759980" cy="2369153"/>
          </a:xfrm>
          <a:prstGeom prst="foldedCorner">
            <a:avLst/>
          </a:prstGeom>
          <a:solidFill>
            <a:srgbClr val="1F3C5F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-Team Meetings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-Entrance Meeting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-Interviews with Faculty, Administrators, Staff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-Class Visits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-Meeting(s) with Students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-Exit Interview</a:t>
            </a:r>
          </a:p>
        </p:txBody>
      </p:sp>
      <p:sp>
        <p:nvSpPr>
          <p:cNvPr id="16" name="Left-Right Arrow 15"/>
          <p:cNvSpPr/>
          <p:nvPr/>
        </p:nvSpPr>
        <p:spPr>
          <a:xfrm rot="1593347">
            <a:off x="5297223" y="4398356"/>
            <a:ext cx="647118" cy="191492"/>
          </a:xfrm>
          <a:prstGeom prst="leftRight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Down Arrow 16"/>
          <p:cNvSpPr/>
          <p:nvPr/>
        </p:nvSpPr>
        <p:spPr>
          <a:xfrm>
            <a:off x="4648200" y="4724400"/>
            <a:ext cx="381000" cy="2362200"/>
          </a:xfrm>
          <a:prstGeom prst="down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Arrow: Right 1">
            <a:extLst>
              <a:ext uri="{FF2B5EF4-FFF2-40B4-BE49-F238E27FC236}">
                <a16:creationId xmlns="" xmlns:a16="http://schemas.microsoft.com/office/drawing/2014/main" id="{F3A821FD-8720-43C7-BF35-57B2087D82F8}"/>
              </a:ext>
            </a:extLst>
          </p:cNvPr>
          <p:cNvSpPr/>
          <p:nvPr/>
        </p:nvSpPr>
        <p:spPr>
          <a:xfrm>
            <a:off x="10272583" y="1063246"/>
            <a:ext cx="556261" cy="2019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="" xmlns:a16="http://schemas.microsoft.com/office/drawing/2014/main" id="{DC092506-5C53-400F-915A-FFAED05D7AFB}"/>
              </a:ext>
            </a:extLst>
          </p:cNvPr>
          <p:cNvSpPr/>
          <p:nvPr/>
        </p:nvSpPr>
        <p:spPr>
          <a:xfrm>
            <a:off x="10828844" y="856735"/>
            <a:ext cx="951264" cy="6204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New</a:t>
            </a:r>
          </a:p>
          <a:p>
            <a:pPr algn="ctr"/>
            <a:r>
              <a:rPr lang="en-US" sz="1200" dirty="0"/>
              <a:t>Dashboard</a:t>
            </a:r>
          </a:p>
        </p:txBody>
      </p:sp>
    </p:spTree>
    <p:extLst>
      <p:ext uri="{BB962C8B-B14F-4D97-AF65-F5344CB8AC3E}">
        <p14:creationId xmlns:p14="http://schemas.microsoft.com/office/powerpoint/2010/main" val="722557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191000" y="914400"/>
            <a:ext cx="4724400" cy="1295400"/>
          </a:xfrm>
          <a:prstGeom prst="roundRect">
            <a:avLst/>
          </a:prstGeom>
          <a:solidFill>
            <a:srgbClr val="1F3C5F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Post-Visit Preparation of Site Report</a:t>
            </a:r>
          </a:p>
        </p:txBody>
      </p:sp>
      <p:sp>
        <p:nvSpPr>
          <p:cNvPr id="3" name="Down Arrow 2"/>
          <p:cNvSpPr/>
          <p:nvPr/>
        </p:nvSpPr>
        <p:spPr>
          <a:xfrm>
            <a:off x="4648200" y="-304800"/>
            <a:ext cx="381000" cy="1600200"/>
          </a:xfrm>
          <a:prstGeom prst="down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7-Point Star 4"/>
          <p:cNvSpPr/>
          <p:nvPr/>
        </p:nvSpPr>
        <p:spPr>
          <a:xfrm>
            <a:off x="2209800" y="1924586"/>
            <a:ext cx="1828800" cy="1412184"/>
          </a:xfrm>
          <a:prstGeom prst="star7">
            <a:avLst/>
          </a:prstGeom>
          <a:solidFill>
            <a:srgbClr val="1F3C5F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Site Report Template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6161314" y="2630678"/>
            <a:ext cx="3886200" cy="1143000"/>
          </a:xfrm>
          <a:prstGeom prst="roundRect">
            <a:avLst/>
          </a:prstGeom>
          <a:solidFill>
            <a:srgbClr val="1F3C5F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Office Review</a:t>
            </a:r>
          </a:p>
        </p:txBody>
      </p:sp>
      <p:sp>
        <p:nvSpPr>
          <p:cNvPr id="7" name="Left Arrow 6"/>
          <p:cNvSpPr/>
          <p:nvPr/>
        </p:nvSpPr>
        <p:spPr>
          <a:xfrm rot="19264941">
            <a:off x="3584526" y="2100964"/>
            <a:ext cx="952247" cy="274123"/>
          </a:xfrm>
          <a:prstGeom prst="left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Down Arrow 8"/>
          <p:cNvSpPr/>
          <p:nvPr/>
        </p:nvSpPr>
        <p:spPr>
          <a:xfrm rot="19830743">
            <a:off x="7851647" y="2031458"/>
            <a:ext cx="232689" cy="692827"/>
          </a:xfrm>
          <a:prstGeom prst="down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3429000" y="4343400"/>
            <a:ext cx="5791200" cy="1295400"/>
          </a:xfrm>
          <a:prstGeom prst="roundRect">
            <a:avLst/>
          </a:prstGeom>
          <a:solidFill>
            <a:srgbClr val="1F3C5F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Review of Site Report and Response by School</a:t>
            </a:r>
          </a:p>
        </p:txBody>
      </p:sp>
      <p:sp>
        <p:nvSpPr>
          <p:cNvPr id="10" name="Down Arrow 9"/>
          <p:cNvSpPr/>
          <p:nvPr/>
        </p:nvSpPr>
        <p:spPr>
          <a:xfrm>
            <a:off x="5943600" y="5410200"/>
            <a:ext cx="457200" cy="1828800"/>
          </a:xfrm>
          <a:prstGeom prst="down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ight Arrow 11"/>
          <p:cNvSpPr/>
          <p:nvPr/>
        </p:nvSpPr>
        <p:spPr>
          <a:xfrm rot="7382705">
            <a:off x="7334272" y="3989226"/>
            <a:ext cx="1014587" cy="251151"/>
          </a:xfrm>
          <a:prstGeom prst="right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2629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5029200" y="990600"/>
            <a:ext cx="3429000" cy="1295400"/>
          </a:xfrm>
          <a:prstGeom prst="roundRect">
            <a:avLst/>
          </a:prstGeom>
          <a:solidFill>
            <a:srgbClr val="1F3C5F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Evaluation of Site Team</a:t>
            </a:r>
          </a:p>
        </p:txBody>
      </p:sp>
      <p:sp>
        <p:nvSpPr>
          <p:cNvPr id="2" name="Down Arrow 1"/>
          <p:cNvSpPr/>
          <p:nvPr/>
        </p:nvSpPr>
        <p:spPr>
          <a:xfrm>
            <a:off x="5940877" y="-87086"/>
            <a:ext cx="451757" cy="1371600"/>
          </a:xfrm>
          <a:prstGeom prst="down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869103" y="1741714"/>
            <a:ext cx="2895600" cy="2373910"/>
          </a:xfrm>
          <a:prstGeom prst="roundRect">
            <a:avLst/>
          </a:prstGeom>
          <a:solidFill>
            <a:srgbClr val="1F3C5F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by Dean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-by Chair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-by Team Members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-by Report Reviewer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-by Council Monitor</a:t>
            </a:r>
          </a:p>
        </p:txBody>
      </p:sp>
      <p:sp>
        <p:nvSpPr>
          <p:cNvPr id="5" name="Right Arrow 4"/>
          <p:cNvSpPr/>
          <p:nvPr/>
        </p:nvSpPr>
        <p:spPr>
          <a:xfrm rot="8835361">
            <a:off x="4361816" y="1704924"/>
            <a:ext cx="805777" cy="288515"/>
          </a:xfrm>
          <a:prstGeom prst="right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212003" y="4267200"/>
            <a:ext cx="5105400" cy="1447800"/>
          </a:xfrm>
          <a:prstGeom prst="roundRect">
            <a:avLst/>
          </a:prstGeom>
          <a:solidFill>
            <a:srgbClr val="1F3C5F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Consideration of Site Report by </a:t>
            </a:r>
            <a:r>
              <a:rPr lang="en-US" sz="2000" dirty="0">
                <a:solidFill>
                  <a:prstClr val="white"/>
                </a:solidFill>
                <a:latin typeface="Calibri" panose="020F0502020204030204"/>
              </a:rPr>
              <a:t>Council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/Decision Letter</a:t>
            </a:r>
          </a:p>
        </p:txBody>
      </p:sp>
      <p:sp>
        <p:nvSpPr>
          <p:cNvPr id="7" name="Down Arrow 6"/>
          <p:cNvSpPr/>
          <p:nvPr/>
        </p:nvSpPr>
        <p:spPr>
          <a:xfrm>
            <a:off x="5676900" y="2057400"/>
            <a:ext cx="277586" cy="2514600"/>
          </a:xfrm>
          <a:prstGeom prst="down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Bevel 7"/>
          <p:cNvSpPr/>
          <p:nvPr/>
        </p:nvSpPr>
        <p:spPr>
          <a:xfrm>
            <a:off x="8458200" y="4724400"/>
            <a:ext cx="1676400" cy="1295400"/>
          </a:xfrm>
          <a:prstGeom prst="bevel">
            <a:avLst/>
          </a:prstGeom>
          <a:solidFill>
            <a:srgbClr val="1F3C5F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RFI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-11(a)(2)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-11(a)(3)</a:t>
            </a:r>
          </a:p>
        </p:txBody>
      </p:sp>
      <p:sp>
        <p:nvSpPr>
          <p:cNvPr id="9" name="Right Arrow 8"/>
          <p:cNvSpPr/>
          <p:nvPr/>
        </p:nvSpPr>
        <p:spPr>
          <a:xfrm rot="1549019">
            <a:off x="7094323" y="4757890"/>
            <a:ext cx="1538399" cy="250986"/>
          </a:xfrm>
          <a:prstGeom prst="right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Down Arrow 9"/>
          <p:cNvSpPr/>
          <p:nvPr/>
        </p:nvSpPr>
        <p:spPr>
          <a:xfrm>
            <a:off x="6183086" y="5562600"/>
            <a:ext cx="446314" cy="1676400"/>
          </a:xfrm>
          <a:prstGeom prst="down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7817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810000" y="1066800"/>
            <a:ext cx="4724400" cy="2057400"/>
          </a:xfrm>
          <a:prstGeom prst="roundRect">
            <a:avLst/>
          </a:prstGeom>
          <a:solidFill>
            <a:srgbClr val="1F3C5F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Report Back by School on Any RFI’s,  11(b)’s</a:t>
            </a:r>
          </a:p>
        </p:txBody>
      </p:sp>
      <p:sp>
        <p:nvSpPr>
          <p:cNvPr id="3" name="Down Arrow 2"/>
          <p:cNvSpPr/>
          <p:nvPr/>
        </p:nvSpPr>
        <p:spPr>
          <a:xfrm>
            <a:off x="6172200" y="-76200"/>
            <a:ext cx="457200" cy="1524000"/>
          </a:xfrm>
          <a:prstGeom prst="down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Horizontal Scroll 7"/>
          <p:cNvSpPr/>
          <p:nvPr/>
        </p:nvSpPr>
        <p:spPr>
          <a:xfrm>
            <a:off x="3086100" y="4267200"/>
            <a:ext cx="6438900" cy="114300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“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School Remains on List of Approved Law Schools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”</a:t>
            </a:r>
          </a:p>
        </p:txBody>
      </p:sp>
      <p:sp>
        <p:nvSpPr>
          <p:cNvPr id="9" name="Down Arrow 8"/>
          <p:cNvSpPr/>
          <p:nvPr/>
        </p:nvSpPr>
        <p:spPr>
          <a:xfrm>
            <a:off x="6705600" y="2819400"/>
            <a:ext cx="381000" cy="1676400"/>
          </a:xfrm>
          <a:prstGeom prst="down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Left Arrow 1"/>
          <p:cNvSpPr/>
          <p:nvPr/>
        </p:nvSpPr>
        <p:spPr>
          <a:xfrm>
            <a:off x="2831592" y="1841248"/>
            <a:ext cx="978408" cy="484632"/>
          </a:xfrm>
          <a:prstGeom prst="leftArrow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7-Point Star 4"/>
          <p:cNvSpPr/>
          <p:nvPr/>
        </p:nvSpPr>
        <p:spPr>
          <a:xfrm>
            <a:off x="1717275" y="1600201"/>
            <a:ext cx="1337892" cy="1131683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11(a)(4)</a:t>
            </a:r>
          </a:p>
        </p:txBody>
      </p:sp>
      <p:sp>
        <p:nvSpPr>
          <p:cNvPr id="6" name="Down Arrow 5"/>
          <p:cNvSpPr/>
          <p:nvPr/>
        </p:nvSpPr>
        <p:spPr>
          <a:xfrm>
            <a:off x="2195721" y="2590800"/>
            <a:ext cx="381000" cy="685800"/>
          </a:xfrm>
          <a:prstGeom prst="downArrow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7-Point Star 6"/>
          <p:cNvSpPr/>
          <p:nvPr/>
        </p:nvSpPr>
        <p:spPr>
          <a:xfrm>
            <a:off x="1717275" y="3200400"/>
            <a:ext cx="1337892" cy="1066800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Rule 13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Hearing</a:t>
            </a:r>
          </a:p>
        </p:txBody>
      </p:sp>
      <p:sp>
        <p:nvSpPr>
          <p:cNvPr id="10" name="Arrow: Down 9">
            <a:extLst>
              <a:ext uri="{FF2B5EF4-FFF2-40B4-BE49-F238E27FC236}">
                <a16:creationId xmlns="" xmlns:a16="http://schemas.microsoft.com/office/drawing/2014/main" id="{419D3D96-A9DB-449A-B823-D5E872AEF70B}"/>
              </a:ext>
            </a:extLst>
          </p:cNvPr>
          <p:cNvSpPr/>
          <p:nvPr/>
        </p:nvSpPr>
        <p:spPr>
          <a:xfrm>
            <a:off x="2195721" y="4094207"/>
            <a:ext cx="362787" cy="55089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tar: 7 Points 11">
            <a:extLst>
              <a:ext uri="{FF2B5EF4-FFF2-40B4-BE49-F238E27FC236}">
                <a16:creationId xmlns="" xmlns:a16="http://schemas.microsoft.com/office/drawing/2014/main" id="{88A51133-A8FE-4A45-B175-3870D8BB6DA6}"/>
              </a:ext>
            </a:extLst>
          </p:cNvPr>
          <p:cNvSpPr/>
          <p:nvPr/>
        </p:nvSpPr>
        <p:spPr>
          <a:xfrm>
            <a:off x="1812822" y="4645101"/>
            <a:ext cx="1128584" cy="1030770"/>
          </a:xfrm>
          <a:prstGeom prst="star7">
            <a:avLst>
              <a:gd name="adj" fmla="val 30056"/>
              <a:gd name="hf" fmla="val 102572"/>
              <a:gd name="vf" fmla="val 10521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/>
              <a:t>Rule 15</a:t>
            </a:r>
          </a:p>
          <a:p>
            <a:pPr algn="ctr"/>
            <a:r>
              <a:rPr lang="en-US" sz="800" dirty="0"/>
              <a:t>Sanction</a:t>
            </a:r>
          </a:p>
        </p:txBody>
      </p:sp>
    </p:spTree>
    <p:extLst>
      <p:ext uri="{BB962C8B-B14F-4D97-AF65-F5344CB8AC3E}">
        <p14:creationId xmlns:p14="http://schemas.microsoft.com/office/powerpoint/2010/main" val="2607159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4458" y="235917"/>
            <a:ext cx="9991289" cy="1500604"/>
          </a:xfrm>
        </p:spPr>
        <p:txBody>
          <a:bodyPr>
            <a:normAutofit/>
          </a:bodyPr>
          <a:lstStyle/>
          <a:p>
            <a:r>
              <a:rPr lang="en-US" sz="4200" dirty="0">
                <a:solidFill>
                  <a:schemeClr val="accent1"/>
                </a:solidFill>
              </a:rPr>
              <a:t>A Renewed Focus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0844" y="1677799"/>
            <a:ext cx="10603684" cy="4588778"/>
          </a:xfrm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2400" u="sng" dirty="0">
                <a:solidFill>
                  <a:schemeClr val="accent2">
                    <a:lumMod val="75000"/>
                  </a:schemeClr>
                </a:solidFill>
              </a:rPr>
              <a:t>An Emphasis on Peer Review and Mutual Support</a:t>
            </a:r>
          </a:p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2200" dirty="0">
                <a:solidFill>
                  <a:schemeClr val="accent2">
                    <a:lumMod val="75000"/>
                  </a:schemeClr>
                </a:solidFill>
              </a:rPr>
              <a:t>Presumption that member schools desire to adhere to core values</a:t>
            </a:r>
          </a:p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2200" dirty="0">
                <a:solidFill>
                  <a:schemeClr val="accent2">
                    <a:lumMod val="75000"/>
                  </a:schemeClr>
                </a:solidFill>
              </a:rPr>
              <a:t>Peer Review, including:</a:t>
            </a:r>
          </a:p>
          <a:p>
            <a:pPr marL="804863" lvl="2" indent="-347663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Peer Counsel when member school appears to be struggling.</a:t>
            </a:r>
          </a:p>
          <a:p>
            <a:pPr marL="804863" lvl="2" indent="-347663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Fewer report backs—only if member school is not willing or able to take appropriate steps to correct serious shortcomings involving core values. </a:t>
            </a:r>
          </a:p>
          <a:p>
            <a:pPr marL="804863" lvl="2" indent="-347663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Praise for innovation</a:t>
            </a:r>
          </a:p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2200" dirty="0">
                <a:solidFill>
                  <a:schemeClr val="accent2">
                    <a:lumMod val="75000"/>
                  </a:schemeClr>
                </a:solidFill>
              </a:rPr>
              <a:t>Recognition that schools can be different while pursuing core values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200" dirty="0">
                <a:solidFill>
                  <a:schemeClr val="accent2">
                    <a:lumMod val="75000"/>
                  </a:schemeClr>
                </a:solidFill>
              </a:rPr>
              <a:t>Process remains confidential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9182E970-ADE8-4893-A7F1-19937EB021D3}"/>
              </a:ext>
            </a:extLst>
          </p:cNvPr>
          <p:cNvSpPr txBox="1"/>
          <p:nvPr/>
        </p:nvSpPr>
        <p:spPr>
          <a:xfrm>
            <a:off x="8533055" y="6343650"/>
            <a:ext cx="6798623" cy="95410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Garamond"/>
              </a:rPr>
              <a:t>Association of American Law Schools</a:t>
            </a:r>
            <a:r>
              <a:rPr lang="en-US" sz="1400" dirty="0">
                <a:latin typeface="Garamond"/>
              </a:rPr>
              <a:t/>
            </a:r>
            <a:br>
              <a:rPr lang="en-US" sz="1400" dirty="0">
                <a:latin typeface="Garamond"/>
              </a:rPr>
            </a:br>
            <a:r>
              <a:rPr lang="en-US" sz="1100" i="1" dirty="0">
                <a:solidFill>
                  <a:srgbClr val="FFFFFF"/>
                </a:solidFill>
                <a:latin typeface="Garamond"/>
              </a:rPr>
              <a:t>Advancing Excellence in Legal Education</a:t>
            </a:r>
            <a:r>
              <a:rPr lang="en-US" sz="1200" i="1" dirty="0">
                <a:solidFill>
                  <a:srgbClr val="FFFFFF"/>
                </a:solidFill>
                <a:latin typeface="Garamond"/>
              </a:rPr>
              <a:t> </a:t>
            </a:r>
          </a:p>
          <a:p>
            <a:endParaRPr lang="en-US" sz="1400" dirty="0">
              <a:solidFill>
                <a:srgbClr val="FFFFFF"/>
              </a:solidFill>
              <a:latin typeface="Garamond"/>
            </a:endParaRPr>
          </a:p>
          <a:p>
            <a:endParaRPr lang="en-US" sz="1400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9366E765-ED6C-4637-96F2-C822078DE82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6403" y="6495345"/>
            <a:ext cx="346233" cy="243008"/>
          </a:xfrm>
          <a:prstGeom prst="rect">
            <a:avLst/>
          </a:prstGeom>
        </p:spPr>
      </p:pic>
      <p:sp>
        <p:nvSpPr>
          <p:cNvPr id="6" name="TextBox 1">
            <a:extLst>
              <a:ext uri="{FF2B5EF4-FFF2-40B4-BE49-F238E27FC236}">
                <a16:creationId xmlns="" xmlns:a16="http://schemas.microsoft.com/office/drawing/2014/main" id="{C6AC6B8F-4864-4F4F-92C0-0031357FFF31}"/>
              </a:ext>
            </a:extLst>
          </p:cNvPr>
          <p:cNvSpPr txBox="1"/>
          <p:nvPr/>
        </p:nvSpPr>
        <p:spPr>
          <a:xfrm>
            <a:off x="471340" y="6534598"/>
            <a:ext cx="3490749" cy="315930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>
                <a:solidFill>
                  <a:schemeClr val="bg2"/>
                </a:solidFill>
              </a:rPr>
              <a:t>Copyright © 2020 Association of American Law Schools. All rights reserved. </a:t>
            </a:r>
          </a:p>
        </p:txBody>
      </p:sp>
    </p:spTree>
    <p:extLst>
      <p:ext uri="{BB962C8B-B14F-4D97-AF65-F5344CB8AC3E}">
        <p14:creationId xmlns:p14="http://schemas.microsoft.com/office/powerpoint/2010/main" val="3986334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000" dirty="0">
                <a:solidFill>
                  <a:schemeClr val="accent1"/>
                </a:solidFill>
              </a:rPr>
              <a:t>Overview of the AALS Process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1800" dirty="0">
                <a:solidFill>
                  <a:schemeClr val="accent2"/>
                </a:solidFill>
              </a:rPr>
              <a:t>Judith </a:t>
            </a:r>
            <a:r>
              <a:rPr lang="en-US" sz="1800" dirty="0" err="1">
                <a:solidFill>
                  <a:schemeClr val="accent2"/>
                </a:solidFill>
              </a:rPr>
              <a:t>areen</a:t>
            </a:r>
            <a:r>
              <a:rPr lang="en-US" sz="1800" dirty="0"/>
              <a:t>| AALS executive director</a:t>
            </a:r>
            <a:endParaRPr lang="en-US" sz="1600" dirty="0">
              <a:solidFill>
                <a:srgbClr val="1F3C5F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CC6EF7F9-6C74-42C7-83FD-7ABC5613412C}"/>
              </a:ext>
            </a:extLst>
          </p:cNvPr>
          <p:cNvSpPr txBox="1"/>
          <p:nvPr/>
        </p:nvSpPr>
        <p:spPr>
          <a:xfrm>
            <a:off x="8533055" y="6343650"/>
            <a:ext cx="6798623" cy="95410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Garamond"/>
              </a:rPr>
              <a:t>Association of American Law Schools</a:t>
            </a:r>
            <a:r>
              <a:rPr lang="en-US" sz="1400" dirty="0">
                <a:latin typeface="Garamond"/>
              </a:rPr>
              <a:t/>
            </a:r>
            <a:br>
              <a:rPr lang="en-US" sz="1400" dirty="0">
                <a:latin typeface="Garamond"/>
              </a:rPr>
            </a:br>
            <a:r>
              <a:rPr lang="en-US" sz="1100" i="1" dirty="0">
                <a:solidFill>
                  <a:srgbClr val="FFFFFF"/>
                </a:solidFill>
                <a:latin typeface="Garamond"/>
              </a:rPr>
              <a:t>Advancing Excellence in Legal Education</a:t>
            </a:r>
            <a:r>
              <a:rPr lang="en-US" sz="1200" i="1" dirty="0">
                <a:solidFill>
                  <a:srgbClr val="FFFFFF"/>
                </a:solidFill>
                <a:latin typeface="Garamond"/>
              </a:rPr>
              <a:t> </a:t>
            </a:r>
          </a:p>
          <a:p>
            <a:endParaRPr lang="en-US" sz="1400" dirty="0">
              <a:solidFill>
                <a:srgbClr val="FFFFFF"/>
              </a:solidFill>
              <a:latin typeface="Garamond"/>
            </a:endParaRPr>
          </a:p>
          <a:p>
            <a:endParaRPr lang="en-US" sz="1400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AEFF8FA2-4EAA-4E5E-9DB2-7544F22425A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6403" y="6495345"/>
            <a:ext cx="346233" cy="243008"/>
          </a:xfrm>
          <a:prstGeom prst="rect">
            <a:avLst/>
          </a:prstGeom>
        </p:spPr>
      </p:pic>
      <p:sp>
        <p:nvSpPr>
          <p:cNvPr id="6" name="TextBox 1">
            <a:extLst>
              <a:ext uri="{FF2B5EF4-FFF2-40B4-BE49-F238E27FC236}">
                <a16:creationId xmlns="" xmlns:a16="http://schemas.microsoft.com/office/drawing/2014/main" id="{F45B5E59-9B71-4D57-B652-C8EB9D34A23C}"/>
              </a:ext>
            </a:extLst>
          </p:cNvPr>
          <p:cNvSpPr txBox="1"/>
          <p:nvPr/>
        </p:nvSpPr>
        <p:spPr>
          <a:xfrm>
            <a:off x="471340" y="6534598"/>
            <a:ext cx="3490749" cy="315930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>
                <a:solidFill>
                  <a:schemeClr val="bg2"/>
                </a:solidFill>
              </a:rPr>
              <a:t>Copyright © 2020 Association of American Law Schools. All rights reserved. </a:t>
            </a:r>
          </a:p>
        </p:txBody>
      </p:sp>
    </p:spTree>
    <p:extLst>
      <p:ext uri="{BB962C8B-B14F-4D97-AF65-F5344CB8AC3E}">
        <p14:creationId xmlns:p14="http://schemas.microsoft.com/office/powerpoint/2010/main" val="2039255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200" dirty="0">
                <a:solidFill>
                  <a:schemeClr val="accent1"/>
                </a:solidFill>
              </a:rPr>
              <a:t>Membership Review Process</a:t>
            </a:r>
          </a:p>
        </p:txBody>
      </p:sp>
      <p:sp>
        <p:nvSpPr>
          <p:cNvPr id="64514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666046" cy="4351338"/>
          </a:xfrm>
        </p:spPr>
        <p:txBody>
          <a:bodyPr>
            <a:normAutofit fontScale="55000" lnSpcReduction="20000"/>
          </a:bodyPr>
          <a:lstStyle/>
          <a:p>
            <a:pPr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en-US" sz="86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7300" dirty="0">
                <a:solidFill>
                  <a:schemeClr val="accent2">
                    <a:lumMod val="75000"/>
                  </a:schemeClr>
                </a:solidFill>
              </a:rPr>
              <a:t>Member Schools </a:t>
            </a:r>
            <a:r>
              <a:rPr lang="en-US" sz="7300" dirty="0"/>
              <a:t>– reviewed every ten years</a:t>
            </a:r>
          </a:p>
          <a:p>
            <a:pPr lvl="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6700" dirty="0"/>
              <a:t>Bylaw 6 standards; Regulations and Policy</a:t>
            </a:r>
          </a:p>
          <a:p>
            <a:pPr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en-US" sz="86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7300" dirty="0">
                <a:solidFill>
                  <a:schemeClr val="accent2">
                    <a:lumMod val="75000"/>
                  </a:schemeClr>
                </a:solidFill>
              </a:rPr>
              <a:t>Change of Operation</a:t>
            </a:r>
          </a:p>
          <a:p>
            <a:pPr lvl="1">
              <a:lnSpc>
                <a:spcPct val="10000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6700" dirty="0"/>
              <a:t>Significant – major programmatic, locational or institutional change (such as merger, new entity, new degree, new division, new branch, affiliation, closure)</a:t>
            </a:r>
          </a:p>
          <a:p>
            <a:pPr lvl="1"/>
            <a:endParaRPr lang="en-US" sz="2600" dirty="0"/>
          </a:p>
          <a:p>
            <a:pPr lvl="1">
              <a:buNone/>
            </a:pPr>
            <a:endParaRPr lang="en-US" sz="2600" dirty="0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5158AD43-2171-4004-8C98-C2FAAA9C5189}"/>
              </a:ext>
            </a:extLst>
          </p:cNvPr>
          <p:cNvSpPr txBox="1"/>
          <p:nvPr/>
        </p:nvSpPr>
        <p:spPr>
          <a:xfrm>
            <a:off x="8533055" y="6343650"/>
            <a:ext cx="6798623" cy="95410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Garamond"/>
              </a:rPr>
              <a:t>Association of American Law Schools</a:t>
            </a:r>
            <a:r>
              <a:rPr lang="en-US" sz="1400" dirty="0">
                <a:latin typeface="Garamond"/>
              </a:rPr>
              <a:t/>
            </a:r>
            <a:br>
              <a:rPr lang="en-US" sz="1400" dirty="0">
                <a:latin typeface="Garamond"/>
              </a:rPr>
            </a:br>
            <a:r>
              <a:rPr lang="en-US" sz="1100" i="1" dirty="0">
                <a:solidFill>
                  <a:srgbClr val="FFFFFF"/>
                </a:solidFill>
                <a:latin typeface="Garamond"/>
              </a:rPr>
              <a:t>Advancing Excellence in Legal Education</a:t>
            </a:r>
            <a:r>
              <a:rPr lang="en-US" sz="1200" i="1" dirty="0">
                <a:solidFill>
                  <a:srgbClr val="FFFFFF"/>
                </a:solidFill>
                <a:latin typeface="Garamond"/>
              </a:rPr>
              <a:t> </a:t>
            </a:r>
          </a:p>
          <a:p>
            <a:endParaRPr lang="en-US" sz="1400" dirty="0">
              <a:solidFill>
                <a:srgbClr val="FFFFFF"/>
              </a:solidFill>
              <a:latin typeface="Garamond"/>
            </a:endParaRPr>
          </a:p>
          <a:p>
            <a:endParaRPr lang="en-US" sz="1400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40A3DB0D-77ED-4F51-A2E1-7992EED6949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6403" y="6495345"/>
            <a:ext cx="346233" cy="243008"/>
          </a:xfrm>
          <a:prstGeom prst="rect">
            <a:avLst/>
          </a:prstGeom>
        </p:spPr>
      </p:pic>
      <p:sp>
        <p:nvSpPr>
          <p:cNvPr id="6" name="TextBox 1">
            <a:extLst>
              <a:ext uri="{FF2B5EF4-FFF2-40B4-BE49-F238E27FC236}">
                <a16:creationId xmlns="" xmlns:a16="http://schemas.microsoft.com/office/drawing/2014/main" id="{21B5FDCC-AB28-40A0-B1BA-324871F744CD}"/>
              </a:ext>
            </a:extLst>
          </p:cNvPr>
          <p:cNvSpPr txBox="1"/>
          <p:nvPr/>
        </p:nvSpPr>
        <p:spPr>
          <a:xfrm>
            <a:off x="471340" y="6534598"/>
            <a:ext cx="3490749" cy="315930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>
                <a:solidFill>
                  <a:schemeClr val="bg2"/>
                </a:solidFill>
              </a:rPr>
              <a:t>Copyright © 2020 Association of American Law Schools. All rights reserved. </a:t>
            </a:r>
          </a:p>
        </p:txBody>
      </p:sp>
    </p:spTree>
    <p:extLst>
      <p:ext uri="{BB962C8B-B14F-4D97-AF65-F5344CB8AC3E}">
        <p14:creationId xmlns:p14="http://schemas.microsoft.com/office/powerpoint/2010/main" val="847388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200" dirty="0">
                <a:solidFill>
                  <a:schemeClr val="accent1"/>
                </a:solidFill>
              </a:rPr>
              <a:t>AALS Membership Review Process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734646" y="1812022"/>
            <a:ext cx="10619154" cy="4570220"/>
          </a:xfrm>
        </p:spPr>
        <p:txBody>
          <a:bodyPr>
            <a:normAutofit fontScale="85000" lnSpcReduction="20000"/>
          </a:bodyPr>
          <a:lstStyle/>
          <a:p>
            <a:pPr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en-US" sz="33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3100" b="1" dirty="0">
                <a:solidFill>
                  <a:schemeClr val="accent2">
                    <a:lumMod val="75000"/>
                  </a:schemeClr>
                </a:solidFill>
              </a:rPr>
              <a:t>School Visit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dirty="0"/>
              <a:t>AALS Questionnaire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dirty="0"/>
              <a:t>ABA Materials</a:t>
            </a:r>
          </a:p>
          <a:p>
            <a:pPr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en-US" sz="3100" b="1" dirty="0">
                <a:solidFill>
                  <a:schemeClr val="accent2">
                    <a:lumMod val="75000"/>
                  </a:schemeClr>
                </a:solidFill>
              </a:rPr>
              <a:t> AALS Report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dirty="0"/>
              <a:t>Sent to member school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dirty="0"/>
              <a:t>Any response by member school</a:t>
            </a:r>
          </a:p>
          <a:p>
            <a:pPr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en-US" sz="3300" b="1" dirty="0">
                <a:solidFill>
                  <a:srgbClr val="066F94"/>
                </a:solidFill>
              </a:rPr>
              <a:t> </a:t>
            </a:r>
            <a:r>
              <a:rPr lang="en-US" sz="3100" b="1" dirty="0">
                <a:solidFill>
                  <a:schemeClr val="accent2">
                    <a:lumMod val="75000"/>
                  </a:schemeClr>
                </a:solidFill>
              </a:rPr>
              <a:t>Membership Review Committee</a:t>
            </a:r>
          </a:p>
          <a:p>
            <a:pPr lvl="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Reads AALS Report, AALS Questionnaire, ABA materials, school responses</a:t>
            </a:r>
          </a:p>
          <a:p>
            <a:pPr lvl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Recommendation to Executive Committee</a:t>
            </a:r>
          </a:p>
          <a:p>
            <a:pPr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en-US" sz="33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3100" b="1" dirty="0">
                <a:solidFill>
                  <a:schemeClr val="accent2">
                    <a:lumMod val="75000"/>
                  </a:schemeClr>
                </a:solidFill>
              </a:rPr>
              <a:t>Executive Committee Decides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black"/>
                </a:solidFill>
              </a:rPr>
              <a:t>Letter to the School</a:t>
            </a:r>
          </a:p>
          <a:p>
            <a:pPr marL="0" indent="0">
              <a:buNone/>
            </a:pPr>
            <a:endParaRPr lang="en-US" sz="2400" dirty="0"/>
          </a:p>
          <a:p>
            <a:endParaRPr lang="en-US" sz="2400" dirty="0"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F0B867AA-87E9-483A-8545-EFB57AABE7B7}"/>
              </a:ext>
            </a:extLst>
          </p:cNvPr>
          <p:cNvSpPr txBox="1"/>
          <p:nvPr/>
        </p:nvSpPr>
        <p:spPr>
          <a:xfrm>
            <a:off x="8533055" y="6343650"/>
            <a:ext cx="6798623" cy="95410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Garamond"/>
              </a:rPr>
              <a:t>Association of American Law Schools</a:t>
            </a:r>
            <a:r>
              <a:rPr lang="en-US" sz="1400" dirty="0">
                <a:latin typeface="Garamond"/>
              </a:rPr>
              <a:t/>
            </a:r>
            <a:br>
              <a:rPr lang="en-US" sz="1400" dirty="0">
                <a:latin typeface="Garamond"/>
              </a:rPr>
            </a:br>
            <a:r>
              <a:rPr lang="en-US" sz="1100" i="1" dirty="0">
                <a:solidFill>
                  <a:srgbClr val="FFFFFF"/>
                </a:solidFill>
                <a:latin typeface="Garamond"/>
              </a:rPr>
              <a:t>Advancing Excellence in Legal Education</a:t>
            </a:r>
            <a:r>
              <a:rPr lang="en-US" sz="1200" i="1" dirty="0">
                <a:solidFill>
                  <a:srgbClr val="FFFFFF"/>
                </a:solidFill>
                <a:latin typeface="Garamond"/>
              </a:rPr>
              <a:t> </a:t>
            </a:r>
          </a:p>
          <a:p>
            <a:endParaRPr lang="en-US" sz="1400" dirty="0">
              <a:solidFill>
                <a:srgbClr val="FFFFFF"/>
              </a:solidFill>
              <a:latin typeface="Garamond"/>
            </a:endParaRPr>
          </a:p>
          <a:p>
            <a:endParaRPr lang="en-US" sz="1400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B2E83DC9-57A2-4641-9B6B-9374197D39A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6403" y="6495345"/>
            <a:ext cx="346233" cy="243008"/>
          </a:xfrm>
          <a:prstGeom prst="rect">
            <a:avLst/>
          </a:prstGeom>
        </p:spPr>
      </p:pic>
      <p:sp>
        <p:nvSpPr>
          <p:cNvPr id="7" name="TextBox 1">
            <a:extLst>
              <a:ext uri="{FF2B5EF4-FFF2-40B4-BE49-F238E27FC236}">
                <a16:creationId xmlns="" xmlns:a16="http://schemas.microsoft.com/office/drawing/2014/main" id="{941949DF-8658-4E98-8CB7-039E1B45A7FB}"/>
              </a:ext>
            </a:extLst>
          </p:cNvPr>
          <p:cNvSpPr txBox="1"/>
          <p:nvPr/>
        </p:nvSpPr>
        <p:spPr>
          <a:xfrm>
            <a:off x="471340" y="6534598"/>
            <a:ext cx="3490749" cy="315930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>
                <a:solidFill>
                  <a:schemeClr val="bg2"/>
                </a:solidFill>
              </a:rPr>
              <a:t>Copyright © 2020 Association of American Law Schools. All rights reserved. </a:t>
            </a:r>
          </a:p>
        </p:txBody>
      </p:sp>
    </p:spTree>
    <p:extLst>
      <p:ext uri="{BB962C8B-B14F-4D97-AF65-F5344CB8AC3E}">
        <p14:creationId xmlns:p14="http://schemas.microsoft.com/office/powerpoint/2010/main" val="4268328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200" dirty="0">
                <a:solidFill>
                  <a:schemeClr val="accent1"/>
                </a:solidFill>
              </a:rPr>
              <a:t>Membership Review Committee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en-US" sz="26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Who?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dirty="0"/>
              <a:t>Law school faculty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dirty="0"/>
              <a:t>Law school deans</a:t>
            </a:r>
          </a:p>
          <a:p>
            <a:pPr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en-US" sz="2800" dirty="0">
                <a:solidFill>
                  <a:srgbClr val="B86D2E"/>
                </a:solidFill>
              </a:rPr>
              <a:t> 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What?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dirty="0"/>
              <a:t>Relies primarily on AALS reporter to be fact finder </a:t>
            </a:r>
          </a:p>
          <a:p>
            <a:pPr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When?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dirty="0"/>
              <a:t>Meets in April and October</a:t>
            </a:r>
          </a:p>
        </p:txBody>
      </p:sp>
      <p:pic>
        <p:nvPicPr>
          <p:cNvPr id="5" name="Picture 10" descr="C:\Documents and Settings\Brad Bond\Local Settings\Temporary Internet Files\Content.IE5\CCGGXUWE\MC900232383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35719" y="1874203"/>
            <a:ext cx="3418081" cy="1905000"/>
          </a:xfrm>
          <a:prstGeom prst="rect">
            <a:avLst/>
          </a:prstGeom>
          <a:noFill/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5427B420-08E6-4051-8B12-B81669D0AA98}"/>
              </a:ext>
            </a:extLst>
          </p:cNvPr>
          <p:cNvSpPr txBox="1"/>
          <p:nvPr/>
        </p:nvSpPr>
        <p:spPr>
          <a:xfrm>
            <a:off x="8533055" y="6343650"/>
            <a:ext cx="6798623" cy="95410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Garamond"/>
              </a:rPr>
              <a:t>Association of American Law Schools</a:t>
            </a:r>
            <a:r>
              <a:rPr lang="en-US" sz="1400" dirty="0">
                <a:latin typeface="Garamond"/>
              </a:rPr>
              <a:t/>
            </a:r>
            <a:br>
              <a:rPr lang="en-US" sz="1400" dirty="0">
                <a:latin typeface="Garamond"/>
              </a:rPr>
            </a:br>
            <a:r>
              <a:rPr lang="en-US" sz="1100" i="1" dirty="0">
                <a:solidFill>
                  <a:srgbClr val="FFFFFF"/>
                </a:solidFill>
                <a:latin typeface="Garamond"/>
              </a:rPr>
              <a:t>Advancing Excellence in Legal Education</a:t>
            </a:r>
            <a:r>
              <a:rPr lang="en-US" sz="1200" i="1" dirty="0">
                <a:solidFill>
                  <a:srgbClr val="FFFFFF"/>
                </a:solidFill>
                <a:latin typeface="Garamond"/>
              </a:rPr>
              <a:t> </a:t>
            </a:r>
          </a:p>
          <a:p>
            <a:endParaRPr lang="en-US" sz="1400" dirty="0">
              <a:solidFill>
                <a:srgbClr val="FFFFFF"/>
              </a:solidFill>
              <a:latin typeface="Garamond"/>
            </a:endParaRPr>
          </a:p>
          <a:p>
            <a:endParaRPr lang="en-US" sz="1400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401DF48B-891E-47FA-A726-AE9EB28091E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6403" y="6495345"/>
            <a:ext cx="346233" cy="243008"/>
          </a:xfrm>
          <a:prstGeom prst="rect">
            <a:avLst/>
          </a:prstGeom>
        </p:spPr>
      </p:pic>
      <p:sp>
        <p:nvSpPr>
          <p:cNvPr id="9" name="TextBox 1">
            <a:extLst>
              <a:ext uri="{FF2B5EF4-FFF2-40B4-BE49-F238E27FC236}">
                <a16:creationId xmlns="" xmlns:a16="http://schemas.microsoft.com/office/drawing/2014/main" id="{710D8990-DADB-4A99-B202-969DB9A7AA0F}"/>
              </a:ext>
            </a:extLst>
          </p:cNvPr>
          <p:cNvSpPr txBox="1"/>
          <p:nvPr/>
        </p:nvSpPr>
        <p:spPr>
          <a:xfrm>
            <a:off x="471340" y="6534598"/>
            <a:ext cx="3490749" cy="315930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>
                <a:solidFill>
                  <a:schemeClr val="bg2"/>
                </a:solidFill>
              </a:rPr>
              <a:t>Copyright © 2020 Association of American Law Schools. All rights reserved. </a:t>
            </a:r>
          </a:p>
        </p:txBody>
      </p:sp>
    </p:spTree>
    <p:extLst>
      <p:ext uri="{BB962C8B-B14F-4D97-AF65-F5344CB8AC3E}">
        <p14:creationId xmlns:p14="http://schemas.microsoft.com/office/powerpoint/2010/main" val="304568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200" dirty="0">
                <a:solidFill>
                  <a:schemeClr val="accent1"/>
                </a:solidFill>
              </a:rPr>
              <a:t>Executive Committee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en-US" sz="26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600" b="1" dirty="0">
                <a:solidFill>
                  <a:schemeClr val="accent2">
                    <a:lumMod val="75000"/>
                  </a:schemeClr>
                </a:solidFill>
              </a:rPr>
              <a:t>Who?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/>
              <a:t>Law school faculty and deans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/>
              <a:t>Elected by member schools</a:t>
            </a:r>
          </a:p>
          <a:p>
            <a:pPr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en-US" sz="2600" dirty="0">
                <a:solidFill>
                  <a:srgbClr val="B86D2E"/>
                </a:solidFill>
              </a:rPr>
              <a:t> </a:t>
            </a:r>
            <a:r>
              <a:rPr lang="en-US" sz="2600" b="1" dirty="0">
                <a:solidFill>
                  <a:schemeClr val="accent2">
                    <a:lumMod val="75000"/>
                  </a:schemeClr>
                </a:solidFill>
              </a:rPr>
              <a:t>What?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/>
              <a:t>Determines compliance with AALS Bylaws and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/>
              <a:t>Executive Committee Regulations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/>
              <a:t>Interprets and Implements AALS requirements</a:t>
            </a:r>
          </a:p>
          <a:p>
            <a:pPr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600" b="1" dirty="0">
                <a:solidFill>
                  <a:schemeClr val="accent2">
                    <a:lumMod val="75000"/>
                  </a:schemeClr>
                </a:solidFill>
              </a:rPr>
              <a:t>When?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/>
              <a:t>May and November</a:t>
            </a:r>
          </a:p>
        </p:txBody>
      </p:sp>
      <p:pic>
        <p:nvPicPr>
          <p:cNvPr id="7" name="Picture 4" descr="C:\Documents and Settings\SWILLBANKS\Local Settings\Temporary Internet Files\Content.IE5\11SID8AL\MC90023077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41531" y="1825625"/>
            <a:ext cx="2296633" cy="2468880"/>
          </a:xfrm>
          <a:prstGeom prst="rect">
            <a:avLst/>
          </a:prstGeom>
          <a:noFill/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A0E31B92-AC97-4B67-9084-10F53B6E7905}"/>
              </a:ext>
            </a:extLst>
          </p:cNvPr>
          <p:cNvSpPr txBox="1"/>
          <p:nvPr/>
        </p:nvSpPr>
        <p:spPr>
          <a:xfrm>
            <a:off x="8533055" y="6343650"/>
            <a:ext cx="6798623" cy="95410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Garamond"/>
              </a:rPr>
              <a:t>Association of American Law Schools</a:t>
            </a:r>
            <a:r>
              <a:rPr lang="en-US" sz="1400" dirty="0">
                <a:latin typeface="Garamond"/>
              </a:rPr>
              <a:t/>
            </a:r>
            <a:br>
              <a:rPr lang="en-US" sz="1400" dirty="0">
                <a:latin typeface="Garamond"/>
              </a:rPr>
            </a:br>
            <a:r>
              <a:rPr lang="en-US" sz="1100" i="1" dirty="0">
                <a:solidFill>
                  <a:srgbClr val="FFFFFF"/>
                </a:solidFill>
                <a:latin typeface="Garamond"/>
              </a:rPr>
              <a:t>Advancing Excellence in Legal Education</a:t>
            </a:r>
            <a:r>
              <a:rPr lang="en-US" sz="1200" i="1" dirty="0">
                <a:solidFill>
                  <a:srgbClr val="FFFFFF"/>
                </a:solidFill>
                <a:latin typeface="Garamond"/>
              </a:rPr>
              <a:t> </a:t>
            </a:r>
          </a:p>
          <a:p>
            <a:endParaRPr lang="en-US" sz="1400" dirty="0">
              <a:solidFill>
                <a:srgbClr val="FFFFFF"/>
              </a:solidFill>
              <a:latin typeface="Garamond"/>
            </a:endParaRPr>
          </a:p>
          <a:p>
            <a:endParaRPr lang="en-US" sz="1400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021767E6-86C0-448F-B9E7-D3013F42B28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6403" y="6495345"/>
            <a:ext cx="346233" cy="243008"/>
          </a:xfrm>
          <a:prstGeom prst="rect">
            <a:avLst/>
          </a:prstGeom>
        </p:spPr>
      </p:pic>
      <p:sp>
        <p:nvSpPr>
          <p:cNvPr id="9" name="TextBox 1">
            <a:extLst>
              <a:ext uri="{FF2B5EF4-FFF2-40B4-BE49-F238E27FC236}">
                <a16:creationId xmlns="" xmlns:a16="http://schemas.microsoft.com/office/drawing/2014/main" id="{C09C4F71-895E-4B76-B866-65DA2DF38BC1}"/>
              </a:ext>
            </a:extLst>
          </p:cNvPr>
          <p:cNvSpPr txBox="1"/>
          <p:nvPr/>
        </p:nvSpPr>
        <p:spPr>
          <a:xfrm>
            <a:off x="471340" y="6534598"/>
            <a:ext cx="3490749" cy="315930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>
                <a:solidFill>
                  <a:schemeClr val="bg2"/>
                </a:solidFill>
              </a:rPr>
              <a:t>Copyright © 2020 Association of American Law Schools. All rights reserved. </a:t>
            </a:r>
          </a:p>
        </p:txBody>
      </p:sp>
    </p:spTree>
    <p:extLst>
      <p:ext uri="{BB962C8B-B14F-4D97-AF65-F5344CB8AC3E}">
        <p14:creationId xmlns:p14="http://schemas.microsoft.com/office/powerpoint/2010/main" val="1749602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156</TotalTime>
  <Words>1834</Words>
  <Application>Microsoft Office PowerPoint</Application>
  <PresentationFormat>Widescreen</PresentationFormat>
  <Paragraphs>343</Paragraphs>
  <Slides>38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5" baseType="lpstr">
      <vt:lpstr>Arial</vt:lpstr>
      <vt:lpstr>Calibri</vt:lpstr>
      <vt:lpstr>Calibri Light</vt:lpstr>
      <vt:lpstr>Candara</vt:lpstr>
      <vt:lpstr>Garamond</vt:lpstr>
      <vt:lpstr>Wingdings</vt:lpstr>
      <vt:lpstr>Retrospect</vt:lpstr>
      <vt:lpstr>Welcome and Introduction</vt:lpstr>
      <vt:lpstr>Quick Overview</vt:lpstr>
      <vt:lpstr>AALS Core Values</vt:lpstr>
      <vt:lpstr>A Renewed Focus</vt:lpstr>
      <vt:lpstr>Overview of the AALS Process</vt:lpstr>
      <vt:lpstr>Membership Review Process</vt:lpstr>
      <vt:lpstr>AALS Membership Review Process</vt:lpstr>
      <vt:lpstr>Membership Review Committee</vt:lpstr>
      <vt:lpstr>Executive Committee</vt:lpstr>
      <vt:lpstr>PowerPoint Presentation</vt:lpstr>
      <vt:lpstr>Support for the AALS Reporter</vt:lpstr>
      <vt:lpstr>Workshop Handout Contents</vt:lpstr>
      <vt:lpstr>AALS Reporter Materials </vt:lpstr>
      <vt:lpstr>Changes to the AALS Membership Review Process</vt:lpstr>
      <vt:lpstr>The AALS Questionnaire and Finalizing the AALS Report</vt:lpstr>
      <vt:lpstr>The AALS Questionnaire</vt:lpstr>
      <vt:lpstr>AALS Questionnaire for 2019-2020</vt:lpstr>
      <vt:lpstr>Wrap Up: AALS Staff Review</vt:lpstr>
      <vt:lpstr>Wrap Up: Committee Review</vt:lpstr>
      <vt:lpstr>The AALS Reporter</vt:lpstr>
      <vt:lpstr>What have I gotten myself into?</vt:lpstr>
      <vt:lpstr>The AALS Reporter 101</vt:lpstr>
      <vt:lpstr>PowerPoint Presentation</vt:lpstr>
      <vt:lpstr>Preparing for the Visit</vt:lpstr>
      <vt:lpstr>Preparing for the Visit</vt:lpstr>
      <vt:lpstr>Preparing for the Visit</vt:lpstr>
      <vt:lpstr>Preparing for the Visit</vt:lpstr>
      <vt:lpstr>The Visit</vt:lpstr>
      <vt:lpstr>Writing the Report</vt:lpstr>
      <vt:lpstr>Submit Your Report to the AALS Office</vt:lpstr>
      <vt:lpstr>It’s done! </vt:lpstr>
      <vt:lpstr>Overview of the ABA Process</vt:lpstr>
      <vt:lpstr>PowerPoint Presentation</vt:lpstr>
      <vt:lpstr>The Site Visit Process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and Introduction</dc:title>
  <dc:creator>Cara McQuitty</dc:creator>
  <cp:lastModifiedBy>Windows User</cp:lastModifiedBy>
  <cp:revision>12</cp:revision>
  <cp:lastPrinted>2020-01-01T18:32:38Z</cp:lastPrinted>
  <dcterms:created xsi:type="dcterms:W3CDTF">2018-11-14T14:27:37Z</dcterms:created>
  <dcterms:modified xsi:type="dcterms:W3CDTF">2020-01-01T21:15:03Z</dcterms:modified>
</cp:coreProperties>
</file>